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9"/>
  </p:notesMasterIdLst>
  <p:handoutMasterIdLst>
    <p:handoutMasterId r:id="rId60"/>
  </p:handoutMasterIdLst>
  <p:sldIdLst>
    <p:sldId id="256" r:id="rId5"/>
    <p:sldId id="264" r:id="rId6"/>
    <p:sldId id="265" r:id="rId7"/>
    <p:sldId id="258" r:id="rId8"/>
    <p:sldId id="257" r:id="rId9"/>
    <p:sldId id="322" r:id="rId10"/>
    <p:sldId id="266" r:id="rId11"/>
    <p:sldId id="267"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3" r:id="rId49"/>
    <p:sldId id="324" r:id="rId50"/>
    <p:sldId id="284" r:id="rId51"/>
    <p:sldId id="285" r:id="rId52"/>
    <p:sldId id="286" r:id="rId53"/>
    <p:sldId id="287" r:id="rId54"/>
    <p:sldId id="288" r:id="rId55"/>
    <p:sldId id="289" r:id="rId56"/>
    <p:sldId id="300" r:id="rId57"/>
    <p:sldId id="268" r:id="rId5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80000"/>
    <a:srgbClr val="092068"/>
    <a:srgbClr val="414042"/>
    <a:srgbClr val="582831"/>
    <a:srgbClr val="FFD03F"/>
    <a:srgbClr val="5AAB46"/>
    <a:srgbClr val="5991CA"/>
    <a:srgbClr val="84322C"/>
    <a:srgbClr val="051C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5" autoAdjust="0"/>
    <p:restoredTop sz="84584" autoAdjust="0"/>
  </p:normalViewPr>
  <p:slideViewPr>
    <p:cSldViewPr>
      <p:cViewPr varScale="1">
        <p:scale>
          <a:sx n="104" d="100"/>
          <a:sy n="104" d="100"/>
        </p:scale>
        <p:origin x="114" y="14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71" d="100"/>
          <a:sy n="71" d="100"/>
        </p:scale>
        <p:origin x="216"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rkowski, Cynthia R CTR DHA JOINT TRAMA SYS (USA)" userId="21b59796-9d0e-4f91-ab9f-17f37a196616" providerId="ADAL" clId="{85FEDA7E-1FBF-499B-81B4-2E1947BA8CC1}"/>
    <pc:docChg chg="custSel modSld">
      <pc:chgData name="Kurkowski, Cynthia R CTR DHA JOINT TRAMA SYS (USA)" userId="21b59796-9d0e-4f91-ab9f-17f37a196616" providerId="ADAL" clId="{85FEDA7E-1FBF-499B-81B4-2E1947BA8CC1}" dt="2025-02-03T20:54:50.754" v="18" actId="113"/>
      <pc:docMkLst>
        <pc:docMk/>
      </pc:docMkLst>
      <pc:sldChg chg="modSp mod">
        <pc:chgData name="Kurkowski, Cynthia R CTR DHA JOINT TRAMA SYS (USA)" userId="21b59796-9d0e-4f91-ab9f-17f37a196616" providerId="ADAL" clId="{85FEDA7E-1FBF-499B-81B4-2E1947BA8CC1}" dt="2025-02-03T20:38:05.183" v="1" actId="20577"/>
        <pc:sldMkLst>
          <pc:docMk/>
          <pc:sldMk cId="1314410729" sldId="256"/>
        </pc:sldMkLst>
        <pc:spChg chg="mod">
          <ac:chgData name="Kurkowski, Cynthia R CTR DHA JOINT TRAMA SYS (USA)" userId="21b59796-9d0e-4f91-ab9f-17f37a196616" providerId="ADAL" clId="{85FEDA7E-1FBF-499B-81B4-2E1947BA8CC1}" dt="2025-02-03T20:38:05.183" v="1" actId="20577"/>
          <ac:spMkLst>
            <pc:docMk/>
            <pc:sldMk cId="1314410729" sldId="256"/>
            <ac:spMk id="2" creationId="{00000000-0000-0000-0000-000000000000}"/>
          </ac:spMkLst>
        </pc:spChg>
      </pc:sldChg>
      <pc:sldChg chg="modSp mod">
        <pc:chgData name="Kurkowski, Cynthia R CTR DHA JOINT TRAMA SYS (USA)" userId="21b59796-9d0e-4f91-ab9f-17f37a196616" providerId="ADAL" clId="{85FEDA7E-1FBF-499B-81B4-2E1947BA8CC1}" dt="2025-02-03T20:40:52.579" v="2" actId="207"/>
        <pc:sldMkLst>
          <pc:docMk/>
          <pc:sldMk cId="1501879972" sldId="267"/>
        </pc:sldMkLst>
        <pc:spChg chg="mod">
          <ac:chgData name="Kurkowski, Cynthia R CTR DHA JOINT TRAMA SYS (USA)" userId="21b59796-9d0e-4f91-ab9f-17f37a196616" providerId="ADAL" clId="{85FEDA7E-1FBF-499B-81B4-2E1947BA8CC1}" dt="2025-02-03T20:40:52.579" v="2" actId="207"/>
          <ac:spMkLst>
            <pc:docMk/>
            <pc:sldMk cId="1501879972" sldId="267"/>
            <ac:spMk id="7" creationId="{D26D4E80-D6B2-3C43-A1B3-1CE8699C994B}"/>
          </ac:spMkLst>
        </pc:spChg>
      </pc:sldChg>
      <pc:sldChg chg="modSp mod">
        <pc:chgData name="Kurkowski, Cynthia R CTR DHA JOINT TRAMA SYS (USA)" userId="21b59796-9d0e-4f91-ab9f-17f37a196616" providerId="ADAL" clId="{85FEDA7E-1FBF-499B-81B4-2E1947BA8CC1}" dt="2025-02-03T20:41:35.763" v="7" actId="255"/>
        <pc:sldMkLst>
          <pc:docMk/>
          <pc:sldMk cId="1097950550" sldId="269"/>
        </pc:sldMkLst>
        <pc:spChg chg="mod">
          <ac:chgData name="Kurkowski, Cynthia R CTR DHA JOINT TRAMA SYS (USA)" userId="21b59796-9d0e-4f91-ab9f-17f37a196616" providerId="ADAL" clId="{85FEDA7E-1FBF-499B-81B4-2E1947BA8CC1}" dt="2025-02-03T20:41:35.763" v="7" actId="255"/>
          <ac:spMkLst>
            <pc:docMk/>
            <pc:sldMk cId="1097950550" sldId="269"/>
            <ac:spMk id="2" creationId="{00000000-0000-0000-0000-000000000000}"/>
          </ac:spMkLst>
        </pc:spChg>
      </pc:sldChg>
      <pc:sldChg chg="modSp mod">
        <pc:chgData name="Kurkowski, Cynthia R CTR DHA JOINT TRAMA SYS (USA)" userId="21b59796-9d0e-4f91-ab9f-17f37a196616" providerId="ADAL" clId="{85FEDA7E-1FBF-499B-81B4-2E1947BA8CC1}" dt="2025-02-03T20:43:21.188" v="8" actId="14100"/>
        <pc:sldMkLst>
          <pc:docMk/>
          <pc:sldMk cId="576805834" sldId="275"/>
        </pc:sldMkLst>
        <pc:spChg chg="mod">
          <ac:chgData name="Kurkowski, Cynthia R CTR DHA JOINT TRAMA SYS (USA)" userId="21b59796-9d0e-4f91-ab9f-17f37a196616" providerId="ADAL" clId="{85FEDA7E-1FBF-499B-81B4-2E1947BA8CC1}" dt="2025-02-03T20:43:21.188" v="8" actId="14100"/>
          <ac:spMkLst>
            <pc:docMk/>
            <pc:sldMk cId="576805834" sldId="275"/>
            <ac:spMk id="2" creationId="{00000000-0000-0000-0000-000000000000}"/>
          </ac:spMkLst>
        </pc:spChg>
      </pc:sldChg>
      <pc:sldChg chg="modSp mod">
        <pc:chgData name="Kurkowski, Cynthia R CTR DHA JOINT TRAMA SYS (USA)" userId="21b59796-9d0e-4f91-ab9f-17f37a196616" providerId="ADAL" clId="{85FEDA7E-1FBF-499B-81B4-2E1947BA8CC1}" dt="2025-02-03T20:44:32.073" v="12" actId="207"/>
        <pc:sldMkLst>
          <pc:docMk/>
          <pc:sldMk cId="1019033749" sldId="276"/>
        </pc:sldMkLst>
        <pc:spChg chg="mod">
          <ac:chgData name="Kurkowski, Cynthia R CTR DHA JOINT TRAMA SYS (USA)" userId="21b59796-9d0e-4f91-ab9f-17f37a196616" providerId="ADAL" clId="{85FEDA7E-1FBF-499B-81B4-2E1947BA8CC1}" dt="2025-02-03T20:43:32.969" v="9" actId="14100"/>
          <ac:spMkLst>
            <pc:docMk/>
            <pc:sldMk cId="1019033749" sldId="276"/>
            <ac:spMk id="2" creationId="{00000000-0000-0000-0000-000000000000}"/>
          </ac:spMkLst>
        </pc:spChg>
        <pc:spChg chg="mod">
          <ac:chgData name="Kurkowski, Cynthia R CTR DHA JOINT TRAMA SYS (USA)" userId="21b59796-9d0e-4f91-ab9f-17f37a196616" providerId="ADAL" clId="{85FEDA7E-1FBF-499B-81B4-2E1947BA8CC1}" dt="2025-02-03T20:44:32.073" v="12" actId="207"/>
          <ac:spMkLst>
            <pc:docMk/>
            <pc:sldMk cId="1019033749" sldId="276"/>
            <ac:spMk id="3" creationId="{00000000-0000-0000-0000-000000000000}"/>
          </ac:spMkLst>
        </pc:spChg>
      </pc:sldChg>
      <pc:sldChg chg="modSp mod">
        <pc:chgData name="Kurkowski, Cynthia R CTR DHA JOINT TRAMA SYS (USA)" userId="21b59796-9d0e-4f91-ab9f-17f37a196616" providerId="ADAL" clId="{85FEDA7E-1FBF-499B-81B4-2E1947BA8CC1}" dt="2025-02-03T20:44:14.970" v="11" actId="1076"/>
        <pc:sldMkLst>
          <pc:docMk/>
          <pc:sldMk cId="480326862" sldId="277"/>
        </pc:sldMkLst>
        <pc:picChg chg="mod">
          <ac:chgData name="Kurkowski, Cynthia R CTR DHA JOINT TRAMA SYS (USA)" userId="21b59796-9d0e-4f91-ab9f-17f37a196616" providerId="ADAL" clId="{85FEDA7E-1FBF-499B-81B4-2E1947BA8CC1}" dt="2025-02-03T20:44:14.970" v="11" actId="1076"/>
          <ac:picMkLst>
            <pc:docMk/>
            <pc:sldMk cId="480326862" sldId="277"/>
            <ac:picMk id="6" creationId="{5D734617-784C-3FB7-643D-1AA4AA02A0D5}"/>
          </ac:picMkLst>
        </pc:picChg>
      </pc:sldChg>
      <pc:sldChg chg="modSp mod">
        <pc:chgData name="Kurkowski, Cynthia R CTR DHA JOINT TRAMA SYS (USA)" userId="21b59796-9d0e-4f91-ab9f-17f37a196616" providerId="ADAL" clId="{85FEDA7E-1FBF-499B-81B4-2E1947BA8CC1}" dt="2025-02-03T20:45:25.146" v="14" actId="1076"/>
        <pc:sldMkLst>
          <pc:docMk/>
          <pc:sldMk cId="1758404398" sldId="280"/>
        </pc:sldMkLst>
        <pc:spChg chg="mod">
          <ac:chgData name="Kurkowski, Cynthia R CTR DHA JOINT TRAMA SYS (USA)" userId="21b59796-9d0e-4f91-ab9f-17f37a196616" providerId="ADAL" clId="{85FEDA7E-1FBF-499B-81B4-2E1947BA8CC1}" dt="2025-02-03T20:45:16.109" v="13" actId="14100"/>
          <ac:spMkLst>
            <pc:docMk/>
            <pc:sldMk cId="1758404398" sldId="280"/>
            <ac:spMk id="2" creationId="{00000000-0000-0000-0000-000000000000}"/>
          </ac:spMkLst>
        </pc:spChg>
        <pc:spChg chg="mod">
          <ac:chgData name="Kurkowski, Cynthia R CTR DHA JOINT TRAMA SYS (USA)" userId="21b59796-9d0e-4f91-ab9f-17f37a196616" providerId="ADAL" clId="{85FEDA7E-1FBF-499B-81B4-2E1947BA8CC1}" dt="2025-02-03T20:45:25.146" v="14" actId="1076"/>
          <ac:spMkLst>
            <pc:docMk/>
            <pc:sldMk cId="1758404398" sldId="280"/>
            <ac:spMk id="3" creationId="{00000000-0000-0000-0000-000000000000}"/>
          </ac:spMkLst>
        </pc:spChg>
      </pc:sldChg>
      <pc:sldChg chg="modSp mod">
        <pc:chgData name="Kurkowski, Cynthia R CTR DHA JOINT TRAMA SYS (USA)" userId="21b59796-9d0e-4f91-ab9f-17f37a196616" providerId="ADAL" clId="{85FEDA7E-1FBF-499B-81B4-2E1947BA8CC1}" dt="2025-02-03T20:54:50.754" v="18" actId="113"/>
        <pc:sldMkLst>
          <pc:docMk/>
          <pc:sldMk cId="1189114009" sldId="289"/>
        </pc:sldMkLst>
        <pc:spChg chg="mod">
          <ac:chgData name="Kurkowski, Cynthia R CTR DHA JOINT TRAMA SYS (USA)" userId="21b59796-9d0e-4f91-ab9f-17f37a196616" providerId="ADAL" clId="{85FEDA7E-1FBF-499B-81B4-2E1947BA8CC1}" dt="2025-02-03T20:54:50.754" v="18" actId="113"/>
          <ac:spMkLst>
            <pc:docMk/>
            <pc:sldMk cId="1189114009" sldId="289"/>
            <ac:spMk id="8" creationId="{86031358-B5C7-56CC-509C-634DED1A2AA8}"/>
          </ac:spMkLst>
        </pc:spChg>
      </pc:sldChg>
      <pc:sldChg chg="modNotesTx">
        <pc:chgData name="Kurkowski, Cynthia R CTR DHA JOINT TRAMA SYS (USA)" userId="21b59796-9d0e-4f91-ab9f-17f37a196616" providerId="ADAL" clId="{85FEDA7E-1FBF-499B-81B4-2E1947BA8CC1}" dt="2025-02-03T20:49:51.920" v="17" actId="20577"/>
        <pc:sldMkLst>
          <pc:docMk/>
          <pc:sldMk cId="769352117" sldId="3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8F377-1D4D-4E55-BA23-B4C88B08AE04}" type="datetimeFigureOut">
              <a:rPr lang="en-US" smtClean="0"/>
              <a:t>2/3/2025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5D02E8-D589-462B-8871-E4027AEEAA39}" type="slidenum">
              <a:rPr lang="en-US" smtClean="0"/>
              <a:t>‹#›</a:t>
            </a:fld>
            <a:endParaRPr lang="en-US"/>
          </a:p>
        </p:txBody>
      </p:sp>
    </p:spTree>
    <p:extLst>
      <p:ext uri="{BB962C8B-B14F-4D97-AF65-F5344CB8AC3E}">
        <p14:creationId xmlns:p14="http://schemas.microsoft.com/office/powerpoint/2010/main" val="8494876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1C232C-A669-41A2-B224-8DB9E51725EC}" type="datetimeFigureOut">
              <a:rPr lang="en-US" smtClean="0"/>
              <a:t>2/3/2025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C72B32-1A00-43DB-BBB8-B81738A4878E}" type="slidenum">
              <a:rPr lang="en-US" smtClean="0"/>
              <a:t>‹#›</a:t>
            </a:fld>
            <a:endParaRPr lang="en-US"/>
          </a:p>
        </p:txBody>
      </p:sp>
    </p:spTree>
    <p:extLst>
      <p:ext uri="{BB962C8B-B14F-4D97-AF65-F5344CB8AC3E}">
        <p14:creationId xmlns:p14="http://schemas.microsoft.com/office/powerpoint/2010/main" val="346293876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to the new DHA PowerPoint template. Each slide contains helpful information for making the entire presentation user-friendly and accessible to people of all abilities. **Disclaimer** Additional remediation is required after you add content to this template to ensure 508 compliance.</a:t>
            </a:r>
          </a:p>
          <a:p>
            <a:endParaRPr lang="en-US" baseline="0" dirty="0"/>
          </a:p>
          <a:p>
            <a:r>
              <a:rPr lang="en-US" baseline="0" dirty="0"/>
              <a:t>Please note: if your presentation is being presented online, the PowerPoint file must be converted and remediated as a PDF.</a:t>
            </a:r>
          </a:p>
          <a:p>
            <a:endParaRPr lang="en-US" baseline="0" dirty="0"/>
          </a:p>
          <a:p>
            <a:r>
              <a:rPr lang="en-US" baseline="0" dirty="0"/>
              <a:t>A NOTE ABOUT CONTROL MARKINGS: Once you determine if your presentation needs security markings, please delete the irrelevant marking and re-center the box. This marking should be in the top center of each slide. To put it in the same place ever time, simply copy (Ctrl + C) from one slide and paste (Ctrl + V) on the next slide. There is no need to position a cursor to have it paste in the correct location. </a:t>
            </a:r>
            <a:endParaRPr lang="en-US" dirty="0"/>
          </a:p>
        </p:txBody>
      </p:sp>
    </p:spTree>
    <p:extLst>
      <p:ext uri="{BB962C8B-B14F-4D97-AF65-F5344CB8AC3E}">
        <p14:creationId xmlns:p14="http://schemas.microsoft.com/office/powerpoint/2010/main" val="131515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2268396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669055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1724192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902956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3598802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1358349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2010308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2903461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3415617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61331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97523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2389423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YES</a:t>
            </a:r>
            <a:endParaRPr lang="en-US" baseline="0" dirty="0"/>
          </a:p>
        </p:txBody>
      </p:sp>
    </p:spTree>
    <p:extLst>
      <p:ext uri="{BB962C8B-B14F-4D97-AF65-F5344CB8AC3E}">
        <p14:creationId xmlns:p14="http://schemas.microsoft.com/office/powerpoint/2010/main" val="2856974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NO</a:t>
            </a:r>
            <a:endParaRPr lang="en-US" baseline="0" dirty="0"/>
          </a:p>
        </p:txBody>
      </p:sp>
    </p:spTree>
    <p:extLst>
      <p:ext uri="{BB962C8B-B14F-4D97-AF65-F5344CB8AC3E}">
        <p14:creationId xmlns:p14="http://schemas.microsoft.com/office/powerpoint/2010/main" val="1012707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NO</a:t>
            </a:r>
            <a:endParaRPr lang="en-US" baseline="0" dirty="0"/>
          </a:p>
        </p:txBody>
      </p:sp>
    </p:spTree>
    <p:extLst>
      <p:ext uri="{BB962C8B-B14F-4D97-AF65-F5344CB8AC3E}">
        <p14:creationId xmlns:p14="http://schemas.microsoft.com/office/powerpoint/2010/main" val="3810020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NO</a:t>
            </a:r>
            <a:endParaRPr lang="en-US" baseline="0" dirty="0"/>
          </a:p>
        </p:txBody>
      </p:sp>
    </p:spTree>
    <p:extLst>
      <p:ext uri="{BB962C8B-B14F-4D97-AF65-F5344CB8AC3E}">
        <p14:creationId xmlns:p14="http://schemas.microsoft.com/office/powerpoint/2010/main" val="1282797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NO</a:t>
            </a:r>
            <a:endParaRPr lang="en-US" baseline="0" dirty="0"/>
          </a:p>
        </p:txBody>
      </p:sp>
    </p:spTree>
    <p:extLst>
      <p:ext uri="{BB962C8B-B14F-4D97-AF65-F5344CB8AC3E}">
        <p14:creationId xmlns:p14="http://schemas.microsoft.com/office/powerpoint/2010/main" val="3715183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YES</a:t>
            </a:r>
            <a:endParaRPr lang="en-US" baseline="0" dirty="0"/>
          </a:p>
        </p:txBody>
      </p:sp>
    </p:spTree>
    <p:extLst>
      <p:ext uri="{BB962C8B-B14F-4D97-AF65-F5344CB8AC3E}">
        <p14:creationId xmlns:p14="http://schemas.microsoft.com/office/powerpoint/2010/main" val="2032680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YES</a:t>
            </a:r>
            <a:endParaRPr lang="en-US" baseline="0" dirty="0"/>
          </a:p>
        </p:txBody>
      </p:sp>
    </p:spTree>
    <p:extLst>
      <p:ext uri="{BB962C8B-B14F-4D97-AF65-F5344CB8AC3E}">
        <p14:creationId xmlns:p14="http://schemas.microsoft.com/office/powerpoint/2010/main" val="3932624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NO</a:t>
            </a:r>
            <a:endParaRPr lang="en-US" baseline="0" dirty="0"/>
          </a:p>
        </p:txBody>
      </p:sp>
    </p:spTree>
    <p:extLst>
      <p:ext uri="{BB962C8B-B14F-4D97-AF65-F5344CB8AC3E}">
        <p14:creationId xmlns:p14="http://schemas.microsoft.com/office/powerpoint/2010/main" val="799805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NO</a:t>
            </a:r>
            <a:endParaRPr lang="en-US" baseline="0" dirty="0"/>
          </a:p>
        </p:txBody>
      </p:sp>
    </p:spTree>
    <p:extLst>
      <p:ext uri="{BB962C8B-B14F-4D97-AF65-F5344CB8AC3E}">
        <p14:creationId xmlns:p14="http://schemas.microsoft.com/office/powerpoint/2010/main" val="4157877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remember when to use an ordered list or an unordered list.</a:t>
            </a:r>
          </a:p>
          <a:p>
            <a:pPr marL="171450" indent="-171450">
              <a:buFont typeface="Arial" panose="020B0604020202020204" pitchFamily="34" charset="0"/>
              <a:buChar char="•"/>
            </a:pPr>
            <a:r>
              <a:rPr lang="en-US" dirty="0"/>
              <a:t>Unordered lists begin with bullet points or shapes. Use these when the order of steps doesn’t matter – like your grocery list.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Ordered lists begin with numbers,</a:t>
            </a:r>
            <a:r>
              <a:rPr lang="en-US" baseline="0" dirty="0"/>
              <a:t> roman numerals, or letters (1, I, A, a) and have a sequential order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your list contains only one item, you can do one of two things:</a:t>
            </a:r>
          </a:p>
          <a:p>
            <a:pPr marL="628650" lvl="1" indent="-171450">
              <a:buFont typeface="Wingdings" panose="05000000000000000000" pitchFamily="2" charset="2"/>
              <a:buChar char="§"/>
            </a:pPr>
            <a:r>
              <a:rPr lang="en-US" dirty="0"/>
              <a:t>Remove the list label (number,</a:t>
            </a:r>
            <a:r>
              <a:rPr lang="en-US" baseline="0" dirty="0"/>
              <a:t> </a:t>
            </a:r>
            <a:r>
              <a:rPr lang="en-US" dirty="0"/>
              <a:t>letter, bullet, or symbol).</a:t>
            </a:r>
          </a:p>
          <a:p>
            <a:pPr marL="628650" lvl="1" indent="-171450">
              <a:buFont typeface="Wingdings" panose="05000000000000000000" pitchFamily="2" charset="2"/>
              <a:buChar char="§"/>
            </a:pPr>
            <a:r>
              <a:rPr lang="en-US" dirty="0"/>
              <a:t>Move the second level list item up to the first level.</a:t>
            </a:r>
          </a:p>
          <a:p>
            <a:pPr marL="171450" lvl="0" indent="-171450">
              <a:buFont typeface="Wingdings" panose="05000000000000000000" pitchFamily="2" charset="2"/>
              <a:buChar char="§"/>
            </a:pPr>
            <a:endParaRPr lang="en-US" dirty="0"/>
          </a:p>
          <a:p>
            <a:endParaRPr lang="en-US" dirty="0"/>
          </a:p>
        </p:txBody>
      </p:sp>
    </p:spTree>
    <p:extLst>
      <p:ext uri="{BB962C8B-B14F-4D97-AF65-F5344CB8AC3E}">
        <p14:creationId xmlns:p14="http://schemas.microsoft.com/office/powerpoint/2010/main" val="2319017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NO</a:t>
            </a:r>
            <a:endParaRPr lang="en-US" baseline="0" dirty="0"/>
          </a:p>
        </p:txBody>
      </p:sp>
    </p:spTree>
    <p:extLst>
      <p:ext uri="{BB962C8B-B14F-4D97-AF65-F5344CB8AC3E}">
        <p14:creationId xmlns:p14="http://schemas.microsoft.com/office/powerpoint/2010/main" val="3884442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YES</a:t>
            </a:r>
            <a:endParaRPr lang="en-US" baseline="0" dirty="0"/>
          </a:p>
        </p:txBody>
      </p:sp>
    </p:spTree>
    <p:extLst>
      <p:ext uri="{BB962C8B-B14F-4D97-AF65-F5344CB8AC3E}">
        <p14:creationId xmlns:p14="http://schemas.microsoft.com/office/powerpoint/2010/main" val="3563889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NO</a:t>
            </a:r>
            <a:endParaRPr lang="en-US" baseline="0" dirty="0"/>
          </a:p>
        </p:txBody>
      </p:sp>
    </p:spTree>
    <p:extLst>
      <p:ext uri="{BB962C8B-B14F-4D97-AF65-F5344CB8AC3E}">
        <p14:creationId xmlns:p14="http://schemas.microsoft.com/office/powerpoint/2010/main" val="3722655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baseline="0" dirty="0"/>
              <a:t>NO</a:t>
            </a:r>
          </a:p>
        </p:txBody>
      </p:sp>
    </p:spTree>
    <p:extLst>
      <p:ext uri="{BB962C8B-B14F-4D97-AF65-F5344CB8AC3E}">
        <p14:creationId xmlns:p14="http://schemas.microsoft.com/office/powerpoint/2010/main" val="2425416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YES</a:t>
            </a:r>
            <a:endParaRPr lang="en-US" baseline="0" dirty="0"/>
          </a:p>
        </p:txBody>
      </p:sp>
    </p:spTree>
    <p:extLst>
      <p:ext uri="{BB962C8B-B14F-4D97-AF65-F5344CB8AC3E}">
        <p14:creationId xmlns:p14="http://schemas.microsoft.com/office/powerpoint/2010/main" val="3449373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baseline="0" dirty="0"/>
              <a:t>YES</a:t>
            </a:r>
          </a:p>
        </p:txBody>
      </p:sp>
    </p:spTree>
    <p:extLst>
      <p:ext uri="{BB962C8B-B14F-4D97-AF65-F5344CB8AC3E}">
        <p14:creationId xmlns:p14="http://schemas.microsoft.com/office/powerpoint/2010/main" val="3130899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NO</a:t>
            </a:r>
            <a:endParaRPr lang="en-US" baseline="0" dirty="0"/>
          </a:p>
        </p:txBody>
      </p:sp>
    </p:spTree>
    <p:extLst>
      <p:ext uri="{BB962C8B-B14F-4D97-AF65-F5344CB8AC3E}">
        <p14:creationId xmlns:p14="http://schemas.microsoft.com/office/powerpoint/2010/main" val="4119602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YES</a:t>
            </a:r>
            <a:endParaRPr lang="en-US" baseline="0" dirty="0"/>
          </a:p>
        </p:txBody>
      </p:sp>
    </p:spTree>
    <p:extLst>
      <p:ext uri="{BB962C8B-B14F-4D97-AF65-F5344CB8AC3E}">
        <p14:creationId xmlns:p14="http://schemas.microsoft.com/office/powerpoint/2010/main" val="1167878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YES</a:t>
            </a:r>
            <a:endParaRPr lang="en-US" baseline="0" dirty="0"/>
          </a:p>
        </p:txBody>
      </p:sp>
    </p:spTree>
    <p:extLst>
      <p:ext uri="{BB962C8B-B14F-4D97-AF65-F5344CB8AC3E}">
        <p14:creationId xmlns:p14="http://schemas.microsoft.com/office/powerpoint/2010/main" val="2709660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NO</a:t>
            </a:r>
            <a:endParaRPr lang="en-US" baseline="0" dirty="0"/>
          </a:p>
        </p:txBody>
      </p:sp>
    </p:spTree>
    <p:extLst>
      <p:ext uri="{BB962C8B-B14F-4D97-AF65-F5344CB8AC3E}">
        <p14:creationId xmlns:p14="http://schemas.microsoft.com/office/powerpoint/2010/main" val="371867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2393921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baseline="0" dirty="0"/>
              <a:t>NO</a:t>
            </a:r>
          </a:p>
        </p:txBody>
      </p:sp>
    </p:spTree>
    <p:extLst>
      <p:ext uri="{BB962C8B-B14F-4D97-AF65-F5344CB8AC3E}">
        <p14:creationId xmlns:p14="http://schemas.microsoft.com/office/powerpoint/2010/main" val="1049270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baseline="0" dirty="0"/>
              <a:t>YES</a:t>
            </a:r>
          </a:p>
        </p:txBody>
      </p:sp>
    </p:spTree>
    <p:extLst>
      <p:ext uri="{BB962C8B-B14F-4D97-AF65-F5344CB8AC3E}">
        <p14:creationId xmlns:p14="http://schemas.microsoft.com/office/powerpoint/2010/main" val="37460205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baseline="0" dirty="0"/>
              <a:t>NO</a:t>
            </a:r>
          </a:p>
        </p:txBody>
      </p:sp>
    </p:spTree>
    <p:extLst>
      <p:ext uri="{BB962C8B-B14F-4D97-AF65-F5344CB8AC3E}">
        <p14:creationId xmlns:p14="http://schemas.microsoft.com/office/powerpoint/2010/main" val="1163588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Tourniquet  - NO</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And yet – this arm had a tourniquet applied.</a:t>
            </a:r>
            <a:r>
              <a:rPr lang="en-US" b="1"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t>The fingertip amputation was the only wound</a:t>
            </a:r>
            <a:endParaRPr lang="en-US" b="1" dirty="0"/>
          </a:p>
        </p:txBody>
      </p:sp>
    </p:spTree>
    <p:extLst>
      <p:ext uri="{BB962C8B-B14F-4D97-AF65-F5344CB8AC3E}">
        <p14:creationId xmlns:p14="http://schemas.microsoft.com/office/powerpoint/2010/main" val="18699185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NO</a:t>
            </a:r>
          </a:p>
        </p:txBody>
      </p:sp>
    </p:spTree>
    <p:extLst>
      <p:ext uri="{BB962C8B-B14F-4D97-AF65-F5344CB8AC3E}">
        <p14:creationId xmlns:p14="http://schemas.microsoft.com/office/powerpoint/2010/main" val="39575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YES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Major</a:t>
            </a:r>
            <a:r>
              <a:rPr lang="en-US" b="1" baseline="0" dirty="0"/>
              <a:t> Traumatic Amputation</a:t>
            </a:r>
            <a:endParaRPr lang="en-US" b="1" dirty="0"/>
          </a:p>
        </p:txBody>
      </p:sp>
    </p:spTree>
    <p:extLst>
      <p:ext uri="{BB962C8B-B14F-4D97-AF65-F5344CB8AC3E}">
        <p14:creationId xmlns:p14="http://schemas.microsoft.com/office/powerpoint/2010/main" val="3701088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35354539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4065231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337500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278374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623999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1880340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6168533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10609323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2370881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3591104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329409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2580615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br>
              <a:rPr lang="en-US" dirty="0"/>
            </a:br>
            <a:endParaRPr lang="en-US" dirty="0"/>
          </a:p>
          <a:p>
            <a:pPr marL="0" indent="0">
              <a:spcAft>
                <a:spcPts val="600"/>
              </a:spcAft>
              <a:buNone/>
            </a:pPr>
            <a:r>
              <a:rPr lang="en-US" dirty="0"/>
              <a:t>Your slides are preformatted. It’s not necessary for you to change the colors or the list labels (bullets and numbers).</a:t>
            </a:r>
            <a:br>
              <a:rPr lang="en-US" dirty="0"/>
            </a:br>
            <a:endParaRPr lang="en-US" dirty="0"/>
          </a:p>
          <a:p>
            <a:pPr marL="0" indent="0">
              <a:spcAft>
                <a:spcPts val="600"/>
              </a:spcAft>
              <a:buNone/>
            </a:pPr>
            <a:r>
              <a:rPr lang="en-US" dirty="0"/>
              <a:t>Adhering to the guidance in this template will ensure that your presentation is not only accessible, but also consistent and user-friendly for everyone.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a:t>
            </a:r>
            <a:r>
              <a:rPr lang="en-US" baseline="0" dirty="0"/>
              <a:t> slide requires a unique title.  No two slides should have the same title.</a:t>
            </a:r>
          </a:p>
          <a:p>
            <a:pPr marL="171450" indent="-171450">
              <a:buFont typeface="Arial" panose="020B0604020202020204" pitchFamily="34" charset="0"/>
              <a:buChar char="•"/>
            </a:pPr>
            <a:r>
              <a:rPr lang="en-US" baseline="0" dirty="0"/>
              <a:t>Ensure hyperlinked text is clear, unique, and makes sense when announced in isolation. Limit each hyperlink to one line of text.</a:t>
            </a:r>
          </a:p>
        </p:txBody>
      </p:sp>
    </p:spTree>
    <p:extLst>
      <p:ext uri="{BB962C8B-B14F-4D97-AF65-F5344CB8AC3E}">
        <p14:creationId xmlns:p14="http://schemas.microsoft.com/office/powerpoint/2010/main" val="2815590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1"/>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9265" y="557961"/>
            <a:ext cx="1845469" cy="1845469"/>
          </a:xfrm>
          <a:prstGeom prst="rect">
            <a:avLst/>
          </a:prstGeom>
        </p:spPr>
      </p:pic>
    </p:spTree>
    <p:extLst>
      <p:ext uri="{BB962C8B-B14F-4D97-AF65-F5344CB8AC3E}">
        <p14:creationId xmlns:p14="http://schemas.microsoft.com/office/powerpoint/2010/main" val="811531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0"/>
            <a:ext cx="8229600" cy="3276599"/>
          </a:xfrm>
        </p:spPr>
        <p:txBody>
          <a:bodyPr/>
          <a:lstStyle>
            <a:lvl1pPr marL="342900" indent="-342900">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4" name="TextBox 3"/>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17" name="Group 16"/>
          <p:cNvGrpSpPr/>
          <p:nvPr userDrawn="1"/>
        </p:nvGrpSpPr>
        <p:grpSpPr>
          <a:xfrm>
            <a:off x="457200" y="89535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5">
            <a:extLst>
              <a:ext uri="{FF2B5EF4-FFF2-40B4-BE49-F238E27FC236}">
                <a16:creationId xmlns:a16="http://schemas.microsoft.com/office/drawing/2014/main" id="{AB9BEDD3-8903-B54C-F3D5-F1AE338A1051}"/>
              </a:ext>
            </a:extLst>
          </p:cNvPr>
          <p:cNvSpPr>
            <a:spLocks noGrp="1"/>
          </p:cNvSpPr>
          <p:nvPr>
            <p:ph type="sldNum" sz="quarter" idx="4"/>
          </p:nvPr>
        </p:nvSpPr>
        <p:spPr>
          <a:xfrm>
            <a:off x="6934200" y="133350"/>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8EC6C1D-B94A-4A9A-BD8D-A546578E37EF}" type="slidenum">
              <a:rPr lang="en-US" smtClean="0"/>
              <a:t>‹#›</a:t>
            </a:fld>
            <a:endParaRPr lang="en-US"/>
          </a:p>
        </p:txBody>
      </p:sp>
      <p:pic>
        <p:nvPicPr>
          <p:cNvPr id="6" name="Picture 5" descr="Calendar&#10;&#10;Description automatically generated with low confidence">
            <a:extLst>
              <a:ext uri="{FF2B5EF4-FFF2-40B4-BE49-F238E27FC236}">
                <a16:creationId xmlns:a16="http://schemas.microsoft.com/office/drawing/2014/main" id="{88ED2975-1609-3DE2-D775-CC33F4BDA7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1568" y="157451"/>
            <a:ext cx="662068" cy="664275"/>
          </a:xfrm>
          <a:prstGeom prst="rect">
            <a:avLst/>
          </a:prstGeom>
        </p:spPr>
      </p:pic>
    </p:spTree>
    <p:extLst>
      <p:ext uri="{BB962C8B-B14F-4D97-AF65-F5344CB8AC3E}">
        <p14:creationId xmlns:p14="http://schemas.microsoft.com/office/powerpoint/2010/main" val="2196070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9" name="Group 8">
            <a:extLst>
              <a:ext uri="{FF2B5EF4-FFF2-40B4-BE49-F238E27FC236}">
                <a16:creationId xmlns:a16="http://schemas.microsoft.com/office/drawing/2014/main" id="{384C336D-EBA9-50C7-E897-D392F41EFD44}"/>
              </a:ext>
            </a:extLst>
          </p:cNvPr>
          <p:cNvGrpSpPr/>
          <p:nvPr userDrawn="1"/>
        </p:nvGrpSpPr>
        <p:grpSpPr>
          <a:xfrm>
            <a:off x="457200" y="895350"/>
            <a:ext cx="8229600" cy="0"/>
            <a:chOff x="457200" y="990600"/>
            <a:chExt cx="8229600" cy="0"/>
          </a:xfrm>
        </p:grpSpPr>
        <p:cxnSp>
          <p:nvCxnSpPr>
            <p:cNvPr id="10" name="Straight Connector 9">
              <a:extLst>
                <a:ext uri="{FF2B5EF4-FFF2-40B4-BE49-F238E27FC236}">
                  <a16:creationId xmlns:a16="http://schemas.microsoft.com/office/drawing/2014/main" id="{DE9CE6FF-DF0A-CEE0-BDE0-85E9336E64B7}"/>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51B197-3011-6887-B892-453275EA855C}"/>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B96308-DA40-CA6B-F6F2-39B24DDA44B0}"/>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616D76-979B-236A-893E-52F517D23981}"/>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36A6E-9282-43E8-1E10-C70BF5D11794}"/>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90408D-0DB0-8CBD-1D05-4E9108AC34C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EF054D-3DC5-455C-1D58-7592446D714F}"/>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05A261-6E2E-FA53-104C-277D1DEC9657}"/>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2949F-A91A-38DA-C57A-0D9E557E0FAA}"/>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245027EB-CF3A-A284-983F-AFB10C561230}"/>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5" name="Slide Number Placeholder 5">
            <a:extLst>
              <a:ext uri="{FF2B5EF4-FFF2-40B4-BE49-F238E27FC236}">
                <a16:creationId xmlns:a16="http://schemas.microsoft.com/office/drawing/2014/main" id="{1AF2CA99-A7DF-8D51-AB61-FB411238D511}"/>
              </a:ext>
            </a:extLst>
          </p:cNvPr>
          <p:cNvSpPr>
            <a:spLocks noGrp="1"/>
          </p:cNvSpPr>
          <p:nvPr>
            <p:ph type="sldNum" sz="quarter" idx="4"/>
          </p:nvPr>
        </p:nvSpPr>
        <p:spPr>
          <a:xfrm>
            <a:off x="6934200" y="133350"/>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8EC6C1D-B94A-4A9A-BD8D-A546578E37EF}" type="slidenum">
              <a:rPr lang="en-US" smtClean="0"/>
              <a:t>‹#›</a:t>
            </a:fld>
            <a:endParaRPr lang="en-US"/>
          </a:p>
        </p:txBody>
      </p:sp>
    </p:spTree>
    <p:extLst>
      <p:ext uri="{BB962C8B-B14F-4D97-AF65-F5344CB8AC3E}">
        <p14:creationId xmlns:p14="http://schemas.microsoft.com/office/powerpoint/2010/main" val="4063733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5" name="Group 4">
            <a:extLst>
              <a:ext uri="{FF2B5EF4-FFF2-40B4-BE49-F238E27FC236}">
                <a16:creationId xmlns:a16="http://schemas.microsoft.com/office/drawing/2014/main" id="{392E368C-8BD9-3948-F45D-B1C1D0483385}"/>
              </a:ext>
            </a:extLst>
          </p:cNvPr>
          <p:cNvGrpSpPr/>
          <p:nvPr userDrawn="1"/>
        </p:nvGrpSpPr>
        <p:grpSpPr>
          <a:xfrm>
            <a:off x="457200" y="895350"/>
            <a:ext cx="8229600" cy="0"/>
            <a:chOff x="457200" y="990600"/>
            <a:chExt cx="8229600" cy="0"/>
          </a:xfrm>
        </p:grpSpPr>
        <p:cxnSp>
          <p:nvCxnSpPr>
            <p:cNvPr id="6" name="Straight Connector 5">
              <a:extLst>
                <a:ext uri="{FF2B5EF4-FFF2-40B4-BE49-F238E27FC236}">
                  <a16:creationId xmlns:a16="http://schemas.microsoft.com/office/drawing/2014/main" id="{BAFCBDB1-8BB2-6D28-E6A9-4B9672FDDABD}"/>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C4928B-B517-CF6A-2422-17F90192DD3B}"/>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A539B0-DEA3-0B97-25F6-57161B439896}"/>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2816FD-BAB7-8637-A19E-1D4DA94C335B}"/>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B48E0C-5E90-4E7C-DFEB-A2CC914D3011}"/>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181B70-BDEE-E605-DB24-6EB7838902D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F4197C-3D57-B14D-00D8-DFEE5C1BC7A9}"/>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AEA9F5-B328-E31B-5BFF-C12388D8F88B}"/>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E647F0-F308-E92F-BD0F-A4E0581430D0}"/>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657C8DEF-050F-78B7-8D4A-A6221C776BA0}"/>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3" name="Slide Number Placeholder 5">
            <a:extLst>
              <a:ext uri="{FF2B5EF4-FFF2-40B4-BE49-F238E27FC236}">
                <a16:creationId xmlns:a16="http://schemas.microsoft.com/office/drawing/2014/main" id="{5D4743D7-7F66-3B8C-E920-1A68A3F2714D}"/>
              </a:ext>
            </a:extLst>
          </p:cNvPr>
          <p:cNvSpPr>
            <a:spLocks noGrp="1"/>
          </p:cNvSpPr>
          <p:nvPr>
            <p:ph type="sldNum" sz="quarter" idx="4"/>
          </p:nvPr>
        </p:nvSpPr>
        <p:spPr>
          <a:xfrm>
            <a:off x="6934200" y="133350"/>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8EC6C1D-B94A-4A9A-BD8D-A546578E37EF}" type="slidenum">
              <a:rPr lang="en-US" smtClean="0"/>
              <a:t>‹#›</a:t>
            </a:fld>
            <a:endParaRPr lang="en-US"/>
          </a:p>
        </p:txBody>
      </p:sp>
    </p:spTree>
    <p:extLst>
      <p:ext uri="{BB962C8B-B14F-4D97-AF65-F5344CB8AC3E}">
        <p14:creationId xmlns:p14="http://schemas.microsoft.com/office/powerpoint/2010/main" val="163052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4" name="TextBox 3">
            <a:extLst>
              <a:ext uri="{FF2B5EF4-FFF2-40B4-BE49-F238E27FC236}">
                <a16:creationId xmlns:a16="http://schemas.microsoft.com/office/drawing/2014/main" id="{DCEDCEF0-165B-CDD8-FA67-5EA34221BC3D}"/>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2" name="Slide Number Placeholder 5">
            <a:extLst>
              <a:ext uri="{FF2B5EF4-FFF2-40B4-BE49-F238E27FC236}">
                <a16:creationId xmlns:a16="http://schemas.microsoft.com/office/drawing/2014/main" id="{9EC0B675-7634-1FB8-DD8D-B246CC551ECC}"/>
              </a:ext>
            </a:extLst>
          </p:cNvPr>
          <p:cNvSpPr>
            <a:spLocks noGrp="1"/>
          </p:cNvSpPr>
          <p:nvPr>
            <p:ph type="sldNum" sz="quarter" idx="4"/>
          </p:nvPr>
        </p:nvSpPr>
        <p:spPr>
          <a:xfrm>
            <a:off x="6934200" y="133350"/>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8EC6C1D-B94A-4A9A-BD8D-A546578E37EF}" type="slidenum">
              <a:rPr lang="en-US" smtClean="0"/>
              <a:t>‹#›</a:t>
            </a:fld>
            <a:endParaRPr lang="en-US"/>
          </a:p>
        </p:txBody>
      </p:sp>
    </p:spTree>
    <p:extLst>
      <p:ext uri="{BB962C8B-B14F-4D97-AF65-F5344CB8AC3E}">
        <p14:creationId xmlns:p14="http://schemas.microsoft.com/office/powerpoint/2010/main" val="620991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64770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421811A2-995A-F314-7F2D-D1F96F51A658}"/>
              </a:ext>
            </a:extLst>
          </p:cNvPr>
          <p:cNvSpPr>
            <a:spLocks noGrp="1"/>
          </p:cNvSpPr>
          <p:nvPr>
            <p:ph type="sldNum" sz="quarter" idx="4"/>
          </p:nvPr>
        </p:nvSpPr>
        <p:spPr>
          <a:xfrm>
            <a:off x="6934200" y="133350"/>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8EC6C1D-B94A-4A9A-BD8D-A546578E37EF}" type="slidenum">
              <a:rPr lang="en-US" smtClean="0"/>
              <a:t>‹#›</a:t>
            </a:fld>
            <a:endParaRPr lang="en-US"/>
          </a:p>
        </p:txBody>
      </p:sp>
    </p:spTree>
    <p:extLst>
      <p:ext uri="{BB962C8B-B14F-4D97-AF65-F5344CB8AC3E}">
        <p14:creationId xmlns:p14="http://schemas.microsoft.com/office/powerpoint/2010/main" val="2845926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ftr="0" dt="0"/>
  <p:txStyles>
    <p:titleStyle>
      <a:lvl1pPr algn="ctr" defTabSz="914400" rtl="0" eaLnBrk="1" latinLnBrk="0" hangingPunct="1">
        <a:spcBef>
          <a:spcPct val="0"/>
        </a:spcBef>
        <a:buNone/>
        <a:defRPr sz="2800" b="1" kern="1200" baseline="0">
          <a:solidFill>
            <a:srgbClr val="283446"/>
          </a:solidFill>
          <a:latin typeface="+mj-lt"/>
          <a:ea typeface="+mj-ea"/>
          <a:cs typeface="+mj-cs"/>
        </a:defRPr>
      </a:lvl1pPr>
    </p:titleStyle>
    <p:body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460898"/>
            <a:ext cx="9143999" cy="1102519"/>
          </a:xfrm>
        </p:spPr>
        <p:txBody>
          <a:bodyPr>
            <a:normAutofit fontScale="90000"/>
          </a:bodyPr>
          <a:lstStyle/>
          <a:p>
            <a:r>
              <a:rPr lang="en-US" altLang="en-US" sz="4000" b="1" dirty="0"/>
              <a:t>Who Does NOT Need a Tourniquet</a:t>
            </a:r>
            <a:br>
              <a:rPr lang="en-US" altLang="en-US" sz="1600" b="1" dirty="0"/>
            </a:br>
            <a:r>
              <a:rPr lang="en-US" altLang="en-US" sz="2700" b="0" i="1" dirty="0"/>
              <a:t>U.S./Ukraine Tourniquet Working Group</a:t>
            </a:r>
          </a:p>
        </p:txBody>
      </p:sp>
      <p:sp>
        <p:nvSpPr>
          <p:cNvPr id="3" name="Subtitle 2"/>
          <p:cNvSpPr>
            <a:spLocks noGrp="1"/>
          </p:cNvSpPr>
          <p:nvPr>
            <p:ph type="subTitle" idx="1"/>
          </p:nvPr>
        </p:nvSpPr>
        <p:spPr/>
        <p:txBody>
          <a:bodyPr>
            <a:normAutofit fontScale="92500"/>
          </a:bodyPr>
          <a:lstStyle/>
          <a:p>
            <a:r>
              <a:rPr lang="en-US" dirty="0"/>
              <a:t>Dr. Frank Butler, Dr Warren Dorlac, Dr. John Holcomb</a:t>
            </a:r>
          </a:p>
          <a:p>
            <a:r>
              <a:rPr lang="en-US" dirty="0"/>
              <a:t>Feb 03, 2025</a:t>
            </a:r>
          </a:p>
        </p:txBody>
      </p:sp>
      <p:sp>
        <p:nvSpPr>
          <p:cNvPr id="4" name="TextBox 3">
            <a:extLst>
              <a:ext uri="{FF2B5EF4-FFF2-40B4-BE49-F238E27FC236}">
                <a16:creationId xmlns:a16="http://schemas.microsoft.com/office/drawing/2014/main" id="{A57AB8DD-7C99-144A-285D-9C749248C144}"/>
              </a:ext>
            </a:extLst>
          </p:cNvPr>
          <p:cNvSpPr txBox="1"/>
          <p:nvPr/>
        </p:nvSpPr>
        <p:spPr>
          <a:xfrm>
            <a:off x="4001169"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1314410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Ukraine TCCC Training</a:t>
            </a:r>
            <a:endParaRPr lang="en-US" dirty="0">
              <a:latin typeface="Franklin Gothic Medium" panose="020B0603020102020204" pitchFamily="34" charset="0"/>
            </a:endParaRPr>
          </a:p>
        </p:txBody>
      </p:sp>
      <p:sp>
        <p:nvSpPr>
          <p:cNvPr id="3" name="Content Placeholder 2"/>
          <p:cNvSpPr>
            <a:spLocks noGrp="1"/>
          </p:cNvSpPr>
          <p:nvPr>
            <p:ph idx="1"/>
          </p:nvPr>
        </p:nvSpPr>
        <p:spPr/>
        <p:txBody>
          <a:bodyPr>
            <a:normAutofit/>
          </a:bodyPr>
          <a:lstStyle/>
          <a:p>
            <a:r>
              <a:rPr lang="en-US" dirty="0"/>
              <a:t>The Ukrainian military uses the U.S. TCCC Guidelines to train their personnel.  </a:t>
            </a:r>
          </a:p>
          <a:p>
            <a:r>
              <a:rPr lang="en-US" dirty="0"/>
              <a:t>The TCCC Training material on the Deployed Medicine website has been translated into Ukrainian.</a:t>
            </a:r>
          </a:p>
          <a:p>
            <a:r>
              <a:rPr lang="en-US" dirty="0"/>
              <a:t>There are 10 NAEMT-certified TCCC Training Centers in Ukraine at present.</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10</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1623659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Beyond Ukraine</a:t>
            </a:r>
            <a:endParaRPr lang="en-US" dirty="0">
              <a:latin typeface="Franklin Gothic Medium" panose="020B0603020102020204" pitchFamily="34" charset="0"/>
            </a:endParaRPr>
          </a:p>
        </p:txBody>
      </p:sp>
      <p:sp>
        <p:nvSpPr>
          <p:cNvPr id="3" name="Content Placeholder 2"/>
          <p:cNvSpPr>
            <a:spLocks noGrp="1"/>
          </p:cNvSpPr>
          <p:nvPr>
            <p:ph idx="1"/>
          </p:nvPr>
        </p:nvSpPr>
        <p:spPr/>
        <p:txBody>
          <a:bodyPr>
            <a:normAutofit lnSpcReduction="10000"/>
          </a:bodyPr>
          <a:lstStyle/>
          <a:p>
            <a:pPr marL="0" indent="0">
              <a:buNone/>
            </a:pPr>
            <a:r>
              <a:rPr lang="en-US" dirty="0"/>
              <a:t>Prolonged tourniquet application times may be encountered in other combat environments as well:</a:t>
            </a:r>
          </a:p>
          <a:p>
            <a:r>
              <a:rPr lang="en-US" dirty="0"/>
              <a:t>New combat theaters </a:t>
            </a:r>
          </a:p>
          <a:p>
            <a:r>
              <a:rPr lang="en-US" dirty="0"/>
              <a:t>Naval surface warfare combat</a:t>
            </a:r>
          </a:p>
          <a:p>
            <a:r>
              <a:rPr lang="en-US" dirty="0"/>
              <a:t>Non-permissive environments for flight operations (weather, anti-aircraft threat, drone threat)</a:t>
            </a:r>
          </a:p>
          <a:p>
            <a:r>
              <a:rPr lang="en-US" dirty="0"/>
              <a:t>Amphibious operations</a:t>
            </a:r>
          </a:p>
          <a:p>
            <a:r>
              <a:rPr lang="en-US" dirty="0"/>
              <a:t>Urban conflict (Mogadishu)</a:t>
            </a:r>
          </a:p>
          <a:p>
            <a:r>
              <a:rPr lang="en-US" dirty="0"/>
              <a:t>Large-scale combat operations</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11</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150625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Tourniquets and Limb Survival</a:t>
            </a:r>
            <a:endParaRPr lang="en-US" dirty="0">
              <a:latin typeface="Franklin Gothic Medium" panose="020B0603020102020204" pitchFamily="34" charset="0"/>
            </a:endParaRPr>
          </a:p>
        </p:txBody>
      </p:sp>
      <p:sp>
        <p:nvSpPr>
          <p:cNvPr id="3" name="Content Placeholder 2"/>
          <p:cNvSpPr>
            <a:spLocks noGrp="1"/>
          </p:cNvSpPr>
          <p:nvPr>
            <p:ph idx="1"/>
          </p:nvPr>
        </p:nvSpPr>
        <p:spPr>
          <a:xfrm>
            <a:off x="457200" y="1847850"/>
            <a:ext cx="8229600" cy="1447799"/>
          </a:xfrm>
        </p:spPr>
        <p:txBody>
          <a:bodyPr>
            <a:noAutofit/>
          </a:bodyPr>
          <a:lstStyle/>
          <a:p>
            <a:pPr marL="0" indent="0" algn="ctr">
              <a:buNone/>
            </a:pPr>
            <a:r>
              <a:rPr lang="en-US" sz="3600" dirty="0">
                <a:solidFill>
                  <a:srgbClr val="002060"/>
                </a:solidFill>
              </a:rPr>
              <a:t>“It’s just physiology and time, </a:t>
            </a:r>
            <a:br>
              <a:rPr lang="en-US" sz="3600" dirty="0">
                <a:solidFill>
                  <a:srgbClr val="002060"/>
                </a:solidFill>
              </a:rPr>
            </a:br>
            <a:r>
              <a:rPr lang="en-US" sz="3600" dirty="0">
                <a:solidFill>
                  <a:srgbClr val="002060"/>
                </a:solidFill>
              </a:rPr>
              <a:t>not the geographic location.” </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12</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6" name="TextBox 5">
            <a:extLst>
              <a:ext uri="{FF2B5EF4-FFF2-40B4-BE49-F238E27FC236}">
                <a16:creationId xmlns:a16="http://schemas.microsoft.com/office/drawing/2014/main" id="{32EBC0BC-F0E7-8A3C-1A5E-15A8E5DE3130}"/>
              </a:ext>
            </a:extLst>
          </p:cNvPr>
          <p:cNvSpPr txBox="1"/>
          <p:nvPr/>
        </p:nvSpPr>
        <p:spPr>
          <a:xfrm>
            <a:off x="4572000" y="3181350"/>
            <a:ext cx="2711961" cy="461665"/>
          </a:xfrm>
          <a:prstGeom prst="rect">
            <a:avLst/>
          </a:prstGeom>
          <a:noFill/>
        </p:spPr>
        <p:txBody>
          <a:bodyPr wrap="none" rtlCol="0">
            <a:spAutoFit/>
          </a:bodyPr>
          <a:lstStyle/>
          <a:p>
            <a:r>
              <a:rPr lang="en-US" sz="2400" dirty="0">
                <a:solidFill>
                  <a:srgbClr val="002060"/>
                </a:solidFill>
                <a:latin typeface="Franklin Gothic Book" panose="020B0503020102020204" pitchFamily="34" charset="0"/>
              </a:rPr>
              <a:t>~ Dr. John Holcomb</a:t>
            </a:r>
          </a:p>
        </p:txBody>
      </p:sp>
    </p:spTree>
    <p:extLst>
      <p:ext uri="{BB962C8B-B14F-4D97-AF65-F5344CB8AC3E}">
        <p14:creationId xmlns:p14="http://schemas.microsoft.com/office/powerpoint/2010/main" val="1516073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Prolonged Tourniquet Application Time</a:t>
            </a:r>
          </a:p>
        </p:txBody>
      </p:sp>
      <p:sp>
        <p:nvSpPr>
          <p:cNvPr id="3" name="Content Placeholder 2"/>
          <p:cNvSpPr>
            <a:spLocks noGrp="1"/>
          </p:cNvSpPr>
          <p:nvPr>
            <p:ph idx="1"/>
          </p:nvPr>
        </p:nvSpPr>
        <p:spPr>
          <a:xfrm>
            <a:off x="457200" y="1773814"/>
            <a:ext cx="8229600" cy="2464526"/>
          </a:xfrm>
        </p:spPr>
        <p:txBody>
          <a:bodyPr>
            <a:normAutofit/>
          </a:bodyPr>
          <a:lstStyle/>
          <a:p>
            <a:pPr algn="l">
              <a:buFont typeface="Arial" pitchFamily="34" charset="0"/>
              <a:buChar char="•"/>
            </a:pPr>
            <a:r>
              <a:rPr lang="en-US" dirty="0">
                <a:cs typeface="Arial" panose="020B0604020202020204" pitchFamily="34" charset="0"/>
              </a:rPr>
              <a:t>The published evidence documents a</a:t>
            </a:r>
            <a:r>
              <a:rPr lang="en-US" strike="noStrike" dirty="0">
                <a:cs typeface="Arial" panose="020B0604020202020204" pitchFamily="34" charset="0"/>
              </a:rPr>
              <a:t> clear opportunity and a pressing need to improve </a:t>
            </a:r>
            <a:r>
              <a:rPr lang="en-US" dirty="0">
                <a:cs typeface="Arial" panose="020B0604020202020204" pitchFamily="34" charset="0"/>
              </a:rPr>
              <a:t>tourniquet training in TCCC.</a:t>
            </a:r>
            <a:endParaRPr lang="en-US" strike="noStrike" baseline="0" dirty="0">
              <a:cs typeface="Arial" panose="020B0604020202020204" pitchFamily="34" charset="0"/>
            </a:endParaRPr>
          </a:p>
          <a:p>
            <a:pPr algn="l">
              <a:buFont typeface="Arial" pitchFamily="34" charset="0"/>
              <a:buChar char="•"/>
            </a:pPr>
            <a:r>
              <a:rPr lang="en-US" dirty="0">
                <a:cs typeface="Arial" panose="020B0604020202020204" pitchFamily="34" charset="0"/>
              </a:rPr>
              <a:t>The presence of an extremity wound does NOT automatically indicate a need for a tourniquet to be applied. </a:t>
            </a:r>
          </a:p>
          <a:p>
            <a:pPr algn="l">
              <a:buFont typeface="Arial" pitchFamily="34" charset="0"/>
              <a:buChar char="•"/>
            </a:pPr>
            <a:r>
              <a:rPr lang="en-US" dirty="0">
                <a:cs typeface="Arial" panose="020B0604020202020204" pitchFamily="34" charset="0"/>
              </a:rPr>
              <a:t>TCCC students need an improved ability to distinguish between extremity bleeding that is life-threatening and that which is not.</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13</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7" name="TextBox 6">
            <a:extLst>
              <a:ext uri="{FF2B5EF4-FFF2-40B4-BE49-F238E27FC236}">
                <a16:creationId xmlns:a16="http://schemas.microsoft.com/office/drawing/2014/main" id="{BACBE5EE-003C-DB93-1E26-90A60B2A905E}"/>
              </a:ext>
            </a:extLst>
          </p:cNvPr>
          <p:cNvSpPr txBox="1"/>
          <p:nvPr/>
        </p:nvSpPr>
        <p:spPr>
          <a:xfrm>
            <a:off x="419100" y="1144736"/>
            <a:ext cx="8458200" cy="461665"/>
          </a:xfrm>
          <a:prstGeom prst="rect">
            <a:avLst/>
          </a:prstGeom>
          <a:noFill/>
        </p:spPr>
        <p:txBody>
          <a:bodyPr wrap="square">
            <a:spAutoFit/>
          </a:bodyPr>
          <a:lstStyle/>
          <a:p>
            <a:r>
              <a:rPr lang="en-US" sz="2400" b="1" dirty="0">
                <a:latin typeface="Franklin Gothic Book" panose="020B0503020102020204" pitchFamily="34" charset="0"/>
              </a:rPr>
              <a:t>Reducing Morbidity from Prolonged Tourniquet Application Time</a:t>
            </a:r>
          </a:p>
        </p:txBody>
      </p:sp>
    </p:spTree>
    <p:extLst>
      <p:ext uri="{BB962C8B-B14F-4D97-AF65-F5344CB8AC3E}">
        <p14:creationId xmlns:p14="http://schemas.microsoft.com/office/powerpoint/2010/main" val="104011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TCCC Lessons Learned</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14</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8" name="Content Placeholder 2">
            <a:extLst>
              <a:ext uri="{FF2B5EF4-FFF2-40B4-BE49-F238E27FC236}">
                <a16:creationId xmlns:a16="http://schemas.microsoft.com/office/drawing/2014/main" id="{3D02FC4D-62DF-496C-22A7-66086148FE71}"/>
              </a:ext>
            </a:extLst>
          </p:cNvPr>
          <p:cNvSpPr>
            <a:spLocks noGrp="1"/>
          </p:cNvSpPr>
          <p:nvPr>
            <p:ph idx="1"/>
          </p:nvPr>
        </p:nvSpPr>
        <p:spPr>
          <a:xfrm>
            <a:off x="952500" y="1659003"/>
            <a:ext cx="7239000" cy="1447799"/>
          </a:xfrm>
        </p:spPr>
        <p:txBody>
          <a:bodyPr>
            <a:noAutofit/>
          </a:bodyPr>
          <a:lstStyle/>
          <a:p>
            <a:pPr marL="0" indent="0" algn="ctr">
              <a:buNone/>
            </a:pPr>
            <a:r>
              <a:rPr lang="en-US" sz="3600" dirty="0">
                <a:solidFill>
                  <a:srgbClr val="002060"/>
                </a:solidFill>
              </a:rPr>
              <a:t>“If what you’re doing is not working – do something else.”</a:t>
            </a:r>
          </a:p>
        </p:txBody>
      </p:sp>
      <p:sp>
        <p:nvSpPr>
          <p:cNvPr id="9" name="TextBox 8">
            <a:extLst>
              <a:ext uri="{FF2B5EF4-FFF2-40B4-BE49-F238E27FC236}">
                <a16:creationId xmlns:a16="http://schemas.microsoft.com/office/drawing/2014/main" id="{D85818E8-428E-47DC-D4C9-668C00ADCA53}"/>
              </a:ext>
            </a:extLst>
          </p:cNvPr>
          <p:cNvSpPr txBox="1"/>
          <p:nvPr/>
        </p:nvSpPr>
        <p:spPr>
          <a:xfrm>
            <a:off x="3779982" y="3207603"/>
            <a:ext cx="5105400" cy="830997"/>
          </a:xfrm>
          <a:prstGeom prst="rect">
            <a:avLst/>
          </a:prstGeom>
          <a:noFill/>
        </p:spPr>
        <p:txBody>
          <a:bodyPr wrap="square" rtlCol="0">
            <a:spAutoFit/>
          </a:bodyPr>
          <a:lstStyle/>
          <a:p>
            <a:r>
              <a:rPr lang="en-US" sz="2400" dirty="0">
                <a:solidFill>
                  <a:srgbClr val="002060"/>
                </a:solidFill>
                <a:latin typeface="Franklin Gothic Book" panose="020B0503020102020204" pitchFamily="34" charset="0"/>
              </a:rPr>
              <a:t>~ Dr. Frank Butler, </a:t>
            </a:r>
            <a:br>
              <a:rPr lang="en-US" sz="2400" dirty="0">
                <a:solidFill>
                  <a:srgbClr val="002060"/>
                </a:solidFill>
                <a:latin typeface="Franklin Gothic Book" panose="020B0503020102020204" pitchFamily="34" charset="0"/>
              </a:rPr>
            </a:br>
            <a:r>
              <a:rPr lang="en-US" sz="2200" dirty="0">
                <a:solidFill>
                  <a:srgbClr val="002060"/>
                </a:solidFill>
                <a:latin typeface="Franklin Gothic Book" panose="020B0503020102020204" pitchFamily="34" charset="0"/>
              </a:rPr>
              <a:t>TCCC Leadership Lessons JTACS 2017</a:t>
            </a:r>
          </a:p>
        </p:txBody>
      </p:sp>
    </p:spTree>
    <p:extLst>
      <p:ext uri="{BB962C8B-B14F-4D97-AF65-F5344CB8AC3E}">
        <p14:creationId xmlns:p14="http://schemas.microsoft.com/office/powerpoint/2010/main" val="2748799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7239000" cy="857250"/>
          </a:xfrm>
        </p:spPr>
        <p:txBody>
          <a:bodyPr>
            <a:normAutofit fontScale="90000"/>
          </a:bodyPr>
          <a:lstStyle/>
          <a:p>
            <a:pPr algn="l"/>
            <a:r>
              <a:rPr lang="en-US" b="1" dirty="0"/>
              <a:t>Recognizing Life-Threatening Extremity Bleeding</a:t>
            </a:r>
            <a:endParaRPr lang="en-US" dirty="0">
              <a:latin typeface="Franklin Gothic Medium" panose="020B0603020102020204" pitchFamily="34" charset="0"/>
            </a:endParaRPr>
          </a:p>
        </p:txBody>
      </p:sp>
      <p:sp>
        <p:nvSpPr>
          <p:cNvPr id="3" name="Content Placeholder 2"/>
          <p:cNvSpPr>
            <a:spLocks noGrp="1"/>
          </p:cNvSpPr>
          <p:nvPr>
            <p:ph idx="1"/>
          </p:nvPr>
        </p:nvSpPr>
        <p:spPr>
          <a:xfrm>
            <a:off x="457200" y="1144242"/>
            <a:ext cx="4953000" cy="2743200"/>
          </a:xfrm>
        </p:spPr>
        <p:txBody>
          <a:bodyPr>
            <a:noAutofit/>
          </a:bodyPr>
          <a:lstStyle/>
          <a:p>
            <a:pPr marL="0" indent="0">
              <a:lnSpc>
                <a:spcPts val="4000"/>
              </a:lnSpc>
              <a:spcBef>
                <a:spcPts val="1200"/>
              </a:spcBef>
              <a:buNone/>
            </a:pPr>
            <a:r>
              <a:rPr lang="en-US" sz="2800" dirty="0"/>
              <a:t>Tactical Combat Casualty Care training on tourniquets as of December 2023 is shown on the following slides from the Deployed Medicine website.</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15</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pic>
        <p:nvPicPr>
          <p:cNvPr id="6" name="Picture 5">
            <a:extLst>
              <a:ext uri="{FF2B5EF4-FFF2-40B4-BE49-F238E27FC236}">
                <a16:creationId xmlns:a16="http://schemas.microsoft.com/office/drawing/2014/main" id="{FD5343EB-5E89-2B2F-1BD2-2ABF6A3D0F05}"/>
              </a:ext>
            </a:extLst>
          </p:cNvPr>
          <p:cNvPicPr>
            <a:picLocks noChangeAspect="1"/>
          </p:cNvPicPr>
          <p:nvPr/>
        </p:nvPicPr>
        <p:blipFill>
          <a:blip r:embed="rId3"/>
          <a:stretch>
            <a:fillRect/>
          </a:stretch>
        </p:blipFill>
        <p:spPr>
          <a:xfrm>
            <a:off x="5853067" y="1276350"/>
            <a:ext cx="2162265" cy="2241760"/>
          </a:xfrm>
          <a:prstGeom prst="rect">
            <a:avLst/>
          </a:prstGeom>
        </p:spPr>
      </p:pic>
      <p:sp>
        <p:nvSpPr>
          <p:cNvPr id="8" name="TextBox 7">
            <a:extLst>
              <a:ext uri="{FF2B5EF4-FFF2-40B4-BE49-F238E27FC236}">
                <a16:creationId xmlns:a16="http://schemas.microsoft.com/office/drawing/2014/main" id="{B821278F-9EC2-4451-DC78-F1CC8F19A1B4}"/>
              </a:ext>
            </a:extLst>
          </p:cNvPr>
          <p:cNvSpPr txBox="1"/>
          <p:nvPr/>
        </p:nvSpPr>
        <p:spPr>
          <a:xfrm>
            <a:off x="5816122" y="3518110"/>
            <a:ext cx="2971800" cy="369332"/>
          </a:xfrm>
          <a:prstGeom prst="rect">
            <a:avLst/>
          </a:prstGeom>
          <a:noFill/>
        </p:spPr>
        <p:txBody>
          <a:bodyPr wrap="square">
            <a:spAutoFit/>
          </a:bodyPr>
          <a:lstStyle/>
          <a:p>
            <a:pPr marL="0" indent="0">
              <a:buNone/>
            </a:pPr>
            <a:r>
              <a:rPr lang="en-US" sz="1800" dirty="0"/>
              <a:t>Deployedmedicine.com</a:t>
            </a:r>
          </a:p>
        </p:txBody>
      </p:sp>
    </p:spTree>
    <p:extLst>
      <p:ext uri="{BB962C8B-B14F-4D97-AF65-F5344CB8AC3E}">
        <p14:creationId xmlns:p14="http://schemas.microsoft.com/office/powerpoint/2010/main" val="576805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7467600" cy="857250"/>
          </a:xfrm>
        </p:spPr>
        <p:txBody>
          <a:bodyPr>
            <a:normAutofit fontScale="90000"/>
          </a:bodyPr>
          <a:lstStyle/>
          <a:p>
            <a:pPr algn="l"/>
            <a:r>
              <a:rPr lang="en-US" b="1" dirty="0"/>
              <a:t>Recognizing Life-Threatening Extremity Bleeding</a:t>
            </a:r>
            <a:endParaRPr lang="en-US" dirty="0">
              <a:latin typeface="Franklin Gothic Medium" panose="020B0603020102020204" pitchFamily="34" charset="0"/>
            </a:endParaRPr>
          </a:p>
        </p:txBody>
      </p:sp>
      <p:sp>
        <p:nvSpPr>
          <p:cNvPr id="3" name="Content Placeholder 2"/>
          <p:cNvSpPr>
            <a:spLocks noGrp="1"/>
          </p:cNvSpPr>
          <p:nvPr>
            <p:ph idx="1"/>
          </p:nvPr>
        </p:nvSpPr>
        <p:spPr>
          <a:xfrm>
            <a:off x="457200" y="1123951"/>
            <a:ext cx="8229600" cy="2971800"/>
          </a:xfrm>
        </p:spPr>
        <p:txBody>
          <a:bodyPr>
            <a:normAutofit/>
          </a:bodyPr>
          <a:lstStyle/>
          <a:p>
            <a:pPr marL="0" indent="0">
              <a:buNone/>
            </a:pPr>
            <a:r>
              <a:rPr lang="en-US" sz="2400" b="1" dirty="0">
                <a:solidFill>
                  <a:schemeClr val="tx1"/>
                </a:solidFill>
              </a:rPr>
              <a:t>Care Under Fire/Threat</a:t>
            </a:r>
          </a:p>
          <a:p>
            <a:pPr>
              <a:lnSpc>
                <a:spcPts val="2100"/>
              </a:lnSpc>
            </a:pPr>
            <a:r>
              <a:rPr lang="en-US" dirty="0"/>
              <a:t>Tactical considerations are pre-eminent</a:t>
            </a:r>
          </a:p>
          <a:p>
            <a:pPr>
              <a:lnSpc>
                <a:spcPts val="2100"/>
              </a:lnSpc>
            </a:pPr>
            <a:r>
              <a:rPr lang="en-US" dirty="0"/>
              <a:t>No chance to carefully assess wound</a:t>
            </a:r>
          </a:p>
          <a:p>
            <a:pPr>
              <a:lnSpc>
                <a:spcPts val="2100"/>
              </a:lnSpc>
            </a:pPr>
            <a:r>
              <a:rPr lang="en-US" dirty="0">
                <a:solidFill>
                  <a:srgbClr val="C00000"/>
                </a:solidFill>
              </a:rPr>
              <a:t>If you see blood and think that the casualty might need a tourniquet – apply one!</a:t>
            </a:r>
          </a:p>
          <a:p>
            <a:pPr>
              <a:lnSpc>
                <a:spcPts val="2100"/>
              </a:lnSpc>
            </a:pPr>
            <a:r>
              <a:rPr lang="en-US" dirty="0"/>
              <a:t>Apply it just proximal to the bleeding site</a:t>
            </a:r>
          </a:p>
          <a:p>
            <a:pPr>
              <a:lnSpc>
                <a:spcPts val="2100"/>
              </a:lnSpc>
            </a:pPr>
            <a:r>
              <a:rPr lang="en-US" dirty="0"/>
              <a:t>If unsure of where the source of the bleeding is – apply the tourniquet “high and tight” – as proximal as feasible - on the injured extremity and move the casualty to cover.</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16</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7" name="TextBox 6">
            <a:extLst>
              <a:ext uri="{FF2B5EF4-FFF2-40B4-BE49-F238E27FC236}">
                <a16:creationId xmlns:a16="http://schemas.microsoft.com/office/drawing/2014/main" id="{F89BC4AF-E3E6-5E0D-8799-E619328B6BB3}"/>
              </a:ext>
            </a:extLst>
          </p:cNvPr>
          <p:cNvSpPr txBox="1"/>
          <p:nvPr/>
        </p:nvSpPr>
        <p:spPr>
          <a:xfrm>
            <a:off x="838200" y="4076126"/>
            <a:ext cx="7848600" cy="523220"/>
          </a:xfrm>
          <a:prstGeom prst="rect">
            <a:avLst/>
          </a:prstGeom>
          <a:noFill/>
        </p:spPr>
        <p:txBody>
          <a:bodyPr wrap="square">
            <a:spAutoFit/>
          </a:bodyPr>
          <a:lstStyle/>
          <a:p>
            <a:pPr algn="l"/>
            <a:r>
              <a:rPr lang="en-US" sz="1400" b="1" i="1" dirty="0"/>
              <a:t>Video on Deployed Medicine</a:t>
            </a:r>
          </a:p>
          <a:p>
            <a:pPr algn="l"/>
            <a:r>
              <a:rPr lang="en-US" sz="1400" b="1" i="1" dirty="0"/>
              <a:t>https://books.allogy.com/web/tenant/8/books/a30c619d-7270-4bfe-be4f-eb4d27adc783/</a:t>
            </a:r>
          </a:p>
        </p:txBody>
      </p:sp>
    </p:spTree>
    <p:extLst>
      <p:ext uri="{BB962C8B-B14F-4D97-AF65-F5344CB8AC3E}">
        <p14:creationId xmlns:p14="http://schemas.microsoft.com/office/powerpoint/2010/main" val="1019033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Life-threatening Bleeding</a:t>
            </a:r>
            <a:endParaRPr lang="en-US" dirty="0">
              <a:latin typeface="Franklin Gothic Medium" panose="020B0603020102020204" pitchFamily="34" charset="0"/>
            </a:endParaRPr>
          </a:p>
        </p:txBody>
      </p:sp>
      <p:sp>
        <p:nvSpPr>
          <p:cNvPr id="3" name="Content Placeholder 2"/>
          <p:cNvSpPr>
            <a:spLocks noGrp="1"/>
          </p:cNvSpPr>
          <p:nvPr>
            <p:ph idx="1"/>
          </p:nvPr>
        </p:nvSpPr>
        <p:spPr>
          <a:xfrm>
            <a:off x="457200" y="1146465"/>
            <a:ext cx="2819400" cy="2362199"/>
          </a:xfrm>
        </p:spPr>
        <p:txBody>
          <a:bodyPr>
            <a:noAutofit/>
          </a:bodyPr>
          <a:lstStyle/>
          <a:p>
            <a:pPr marL="0" indent="0">
              <a:buNone/>
            </a:pPr>
            <a:r>
              <a:rPr lang="en-US" sz="2400" dirty="0"/>
              <a:t>Recognizing </a:t>
            </a:r>
            <a:br>
              <a:rPr lang="en-US" sz="2400" dirty="0"/>
            </a:br>
            <a:r>
              <a:rPr lang="en-US" sz="2400" dirty="0"/>
              <a:t>Life-Threatening Extremity Bleeding: </a:t>
            </a:r>
            <a:r>
              <a:rPr lang="en-US" sz="2400" dirty="0">
                <a:solidFill>
                  <a:srgbClr val="002060"/>
                </a:solidFill>
              </a:rPr>
              <a:t>Tactical Field Care and Tactical Evacuation Care</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17</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pic>
        <p:nvPicPr>
          <p:cNvPr id="6" name="Picture 5">
            <a:extLst>
              <a:ext uri="{FF2B5EF4-FFF2-40B4-BE49-F238E27FC236}">
                <a16:creationId xmlns:a16="http://schemas.microsoft.com/office/drawing/2014/main" id="{5D734617-784C-3FB7-643D-1AA4AA02A0D5}"/>
              </a:ext>
            </a:extLst>
          </p:cNvPr>
          <p:cNvPicPr>
            <a:picLocks noChangeAspect="1"/>
          </p:cNvPicPr>
          <p:nvPr/>
        </p:nvPicPr>
        <p:blipFill>
          <a:blip r:embed="rId3"/>
          <a:srcRect l="1488" t="13118" r="1488" b="4922"/>
          <a:stretch/>
        </p:blipFill>
        <p:spPr>
          <a:xfrm>
            <a:off x="3125818" y="1146465"/>
            <a:ext cx="5570218" cy="3276599"/>
          </a:xfrm>
          <a:prstGeom prst="rect">
            <a:avLst/>
          </a:prstGeom>
          <a:ln>
            <a:solidFill>
              <a:schemeClr val="tx1"/>
            </a:solidFill>
          </a:ln>
        </p:spPr>
      </p:pic>
      <p:sp>
        <p:nvSpPr>
          <p:cNvPr id="7" name="TextBox 6">
            <a:extLst>
              <a:ext uri="{FF2B5EF4-FFF2-40B4-BE49-F238E27FC236}">
                <a16:creationId xmlns:a16="http://schemas.microsoft.com/office/drawing/2014/main" id="{F99DCDBC-1208-786B-455E-EE56251E3802}"/>
              </a:ext>
            </a:extLst>
          </p:cNvPr>
          <p:cNvSpPr txBox="1"/>
          <p:nvPr/>
        </p:nvSpPr>
        <p:spPr>
          <a:xfrm>
            <a:off x="762000" y="3619501"/>
            <a:ext cx="1904999" cy="584775"/>
          </a:xfrm>
          <a:prstGeom prst="rect">
            <a:avLst/>
          </a:prstGeom>
          <a:noFill/>
        </p:spPr>
        <p:txBody>
          <a:bodyPr wrap="square" rtlCol="0">
            <a:spAutoFit/>
          </a:bodyPr>
          <a:lstStyle/>
          <a:p>
            <a:r>
              <a:rPr lang="en-US" sz="1600" i="1" dirty="0">
                <a:solidFill>
                  <a:schemeClr val="accent6">
                    <a:lumMod val="50000"/>
                  </a:schemeClr>
                </a:solidFill>
                <a:cs typeface="Arial" panose="020B0604020202020204" pitchFamily="34" charset="0"/>
              </a:rPr>
              <a:t>02 Nov 2023, </a:t>
            </a:r>
            <a:br>
              <a:rPr lang="en-US" sz="1600" i="1" dirty="0">
                <a:solidFill>
                  <a:schemeClr val="accent6">
                    <a:lumMod val="50000"/>
                  </a:schemeClr>
                </a:solidFill>
                <a:cs typeface="Arial" panose="020B0604020202020204" pitchFamily="34" charset="0"/>
              </a:rPr>
            </a:br>
            <a:r>
              <a:rPr lang="en-US" sz="1600" i="1" dirty="0">
                <a:solidFill>
                  <a:schemeClr val="accent6">
                    <a:lumMod val="50000"/>
                  </a:schemeClr>
                </a:solidFill>
                <a:cs typeface="Arial" panose="020B0604020202020204" pitchFamily="34" charset="0"/>
              </a:rPr>
              <a:t>Deployed Medicine</a:t>
            </a:r>
          </a:p>
        </p:txBody>
      </p:sp>
    </p:spTree>
    <p:extLst>
      <p:ext uri="{BB962C8B-B14F-4D97-AF65-F5344CB8AC3E}">
        <p14:creationId xmlns:p14="http://schemas.microsoft.com/office/powerpoint/2010/main" val="480326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What New Training Is Needed?</a:t>
            </a:r>
            <a:endParaRPr lang="en-US" dirty="0">
              <a:latin typeface="Franklin Gothic Medium" panose="020B0603020102020204" pitchFamily="34" charset="0"/>
            </a:endParaRPr>
          </a:p>
        </p:txBody>
      </p:sp>
      <p:sp>
        <p:nvSpPr>
          <p:cNvPr id="3" name="Content Placeholder 2"/>
          <p:cNvSpPr>
            <a:spLocks noGrp="1"/>
          </p:cNvSpPr>
          <p:nvPr>
            <p:ph idx="1"/>
          </p:nvPr>
        </p:nvSpPr>
        <p:spPr/>
        <p:txBody>
          <a:bodyPr>
            <a:normAutofit/>
          </a:bodyPr>
          <a:lstStyle/>
          <a:p>
            <a:pPr marL="0" indent="0">
              <a:buNone/>
            </a:pPr>
            <a:r>
              <a:rPr lang="en-US" dirty="0">
                <a:solidFill>
                  <a:schemeClr val="tx1"/>
                </a:solidFill>
              </a:rPr>
              <a:t>Based on the Ukrainian tourniquet experience and the potential for prolonged evacuation times in future conflicts, there needs to be additional emphasis in TCCC training on ensuring that tourniquets are medically indicated.</a:t>
            </a:r>
          </a:p>
          <a:p>
            <a:r>
              <a:rPr lang="en-US" dirty="0"/>
              <a:t>We need images that illustrate what NON-life-threatening extremity bleeding looks like.</a:t>
            </a:r>
          </a:p>
          <a:p>
            <a:r>
              <a:rPr lang="en-US" dirty="0"/>
              <a:t>This needs to be an objectively tested skill with its own skill performance sheet. </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18</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2830746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Who Needs a Tourniquet? And Who Does Not?</a:t>
            </a:r>
          </a:p>
        </p:txBody>
      </p:sp>
      <p:sp>
        <p:nvSpPr>
          <p:cNvPr id="3" name="Content Placeholder 2"/>
          <p:cNvSpPr>
            <a:spLocks noGrp="1"/>
          </p:cNvSpPr>
          <p:nvPr>
            <p:ph idx="1"/>
          </p:nvPr>
        </p:nvSpPr>
        <p:spPr/>
        <p:txBody>
          <a:bodyPr>
            <a:normAutofit/>
          </a:bodyPr>
          <a:lstStyle/>
          <a:p>
            <a:pPr marL="457200" indent="-457200" algn="l">
              <a:buFont typeface="Arial" panose="020B0604020202020204" pitchFamily="34" charset="0"/>
              <a:buChar char="•"/>
            </a:pPr>
            <a:r>
              <a:rPr lang="en-US" sz="2400" b="1" dirty="0"/>
              <a:t>The slides to follow are examples of extremity wounds.</a:t>
            </a:r>
          </a:p>
          <a:p>
            <a:pPr marL="457200" indent="-457200" algn="l">
              <a:buFont typeface="Arial" panose="020B0604020202020204" pitchFamily="34" charset="0"/>
              <a:buChar char="•"/>
            </a:pPr>
            <a:r>
              <a:rPr lang="en-US" sz="2400" b="1" dirty="0"/>
              <a:t>The task is to identify which wounds need a tourniquet (i.e. show life-threatening extremity bleeding.)</a:t>
            </a:r>
          </a:p>
          <a:p>
            <a:pPr marL="457200" indent="-457200" algn="l">
              <a:buFont typeface="Arial" panose="020B0604020202020204" pitchFamily="34" charset="0"/>
              <a:buChar char="•"/>
            </a:pPr>
            <a:r>
              <a:rPr lang="en-US" sz="2400" b="1" dirty="0"/>
              <a:t>If the bleeding is </a:t>
            </a:r>
            <a:r>
              <a:rPr lang="en-US" sz="2400" b="1" u="sng" dirty="0"/>
              <a:t>not</a:t>
            </a:r>
            <a:r>
              <a:rPr lang="en-US" sz="2400" b="1" dirty="0"/>
              <a:t> life-threatening, the extremity does </a:t>
            </a:r>
            <a:r>
              <a:rPr lang="en-US" sz="2400" b="1" u="sng" dirty="0"/>
              <a:t>not</a:t>
            </a:r>
            <a:r>
              <a:rPr lang="en-US" sz="2400" b="1" dirty="0"/>
              <a:t> need a tourniquet.</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19</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652150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Disclaimer</a:t>
            </a:r>
          </a:p>
        </p:txBody>
      </p:sp>
      <p:sp>
        <p:nvSpPr>
          <p:cNvPr id="4" name="Slide Number Placeholder 3">
            <a:extLst>
              <a:ext uri="{FF2B5EF4-FFF2-40B4-BE49-F238E27FC236}">
                <a16:creationId xmlns:a16="http://schemas.microsoft.com/office/drawing/2014/main" id="{7B6F251B-8544-8D02-C21C-804D6AD489E3}"/>
              </a:ext>
            </a:extLst>
          </p:cNvPr>
          <p:cNvSpPr>
            <a:spLocks noGrp="1"/>
          </p:cNvSpPr>
          <p:nvPr>
            <p:ph type="sldNum" sz="quarter" idx="4"/>
          </p:nvPr>
        </p:nvSpPr>
        <p:spPr/>
        <p:txBody>
          <a:bodyPr/>
          <a:lstStyle/>
          <a:p>
            <a:fld id="{B8EC6C1D-B94A-4A9A-BD8D-A546578E37EF}" type="slidenum">
              <a:rPr lang="en-US" smtClean="0"/>
              <a:t>2</a:t>
            </a:fld>
            <a:endParaRPr lang="en-US"/>
          </a:p>
        </p:txBody>
      </p:sp>
      <p:sp>
        <p:nvSpPr>
          <p:cNvPr id="5" name="TextBox 4">
            <a:extLst>
              <a:ext uri="{FF2B5EF4-FFF2-40B4-BE49-F238E27FC236}">
                <a16:creationId xmlns:a16="http://schemas.microsoft.com/office/drawing/2014/main" id="{B943CE5C-26C4-2885-BB7B-2406468A38B9}"/>
              </a:ext>
            </a:extLst>
          </p:cNvPr>
          <p:cNvSpPr txBox="1"/>
          <p:nvPr/>
        </p:nvSpPr>
        <p:spPr>
          <a:xfrm>
            <a:off x="39624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pic>
        <p:nvPicPr>
          <p:cNvPr id="8" name="Picture 7">
            <a:extLst>
              <a:ext uri="{FF2B5EF4-FFF2-40B4-BE49-F238E27FC236}">
                <a16:creationId xmlns:a16="http://schemas.microsoft.com/office/drawing/2014/main" id="{4AC51FC8-2DAC-EC15-9236-8E30172975F8}"/>
              </a:ext>
            </a:extLst>
          </p:cNvPr>
          <p:cNvPicPr>
            <a:picLocks noChangeAspect="1"/>
          </p:cNvPicPr>
          <p:nvPr/>
        </p:nvPicPr>
        <p:blipFill>
          <a:blip r:embed="rId2"/>
          <a:stretch>
            <a:fillRect/>
          </a:stretch>
        </p:blipFill>
        <p:spPr>
          <a:xfrm>
            <a:off x="4372085" y="1177826"/>
            <a:ext cx="4296242" cy="3276600"/>
          </a:xfrm>
          <a:prstGeom prst="rect">
            <a:avLst/>
          </a:prstGeom>
        </p:spPr>
      </p:pic>
      <p:sp>
        <p:nvSpPr>
          <p:cNvPr id="10" name="TextBox 9">
            <a:extLst>
              <a:ext uri="{FF2B5EF4-FFF2-40B4-BE49-F238E27FC236}">
                <a16:creationId xmlns:a16="http://schemas.microsoft.com/office/drawing/2014/main" id="{5AA9049B-B835-A0B3-12E7-1F26DF1A6728}"/>
              </a:ext>
            </a:extLst>
          </p:cNvPr>
          <p:cNvSpPr txBox="1"/>
          <p:nvPr/>
        </p:nvSpPr>
        <p:spPr>
          <a:xfrm>
            <a:off x="475673" y="1384965"/>
            <a:ext cx="3791527" cy="2862322"/>
          </a:xfrm>
          <a:prstGeom prst="rect">
            <a:avLst/>
          </a:prstGeom>
          <a:noFill/>
        </p:spPr>
        <p:txBody>
          <a:bodyPr wrap="square">
            <a:spAutoFit/>
          </a:bodyPr>
          <a:lstStyle/>
          <a:p>
            <a:r>
              <a:rPr lang="en-US" dirty="0"/>
              <a:t>“The opinions or assertions contained herein are the private views of the author and are not to be construed as official or as reflecting the views of the Departments of the Army, Air Force, Navy or the Department of Defense.”</a:t>
            </a:r>
          </a:p>
          <a:p>
            <a:endParaRPr lang="en-US" dirty="0"/>
          </a:p>
          <a:p>
            <a:r>
              <a:rPr lang="en-US" dirty="0"/>
              <a:t>~ No financial interests in items discussed</a:t>
            </a:r>
          </a:p>
        </p:txBody>
      </p:sp>
    </p:spTree>
    <p:extLst>
      <p:ext uri="{BB962C8B-B14F-4D97-AF65-F5344CB8AC3E}">
        <p14:creationId xmlns:p14="http://schemas.microsoft.com/office/powerpoint/2010/main" val="3790946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7239000" cy="857250"/>
          </a:xfrm>
        </p:spPr>
        <p:txBody>
          <a:bodyPr>
            <a:normAutofit fontScale="90000"/>
          </a:bodyPr>
          <a:lstStyle/>
          <a:p>
            <a:pPr algn="l"/>
            <a:r>
              <a:rPr lang="en-US" b="1" dirty="0"/>
              <a:t>Recognizing Life-Threatening Extremity Bleeding</a:t>
            </a:r>
            <a:endParaRPr lang="en-US" dirty="0">
              <a:latin typeface="Franklin Gothic Medium" panose="020B0603020102020204" pitchFamily="34" charset="0"/>
            </a:endParaRPr>
          </a:p>
        </p:txBody>
      </p:sp>
      <p:sp>
        <p:nvSpPr>
          <p:cNvPr id="3" name="Content Placeholder 2"/>
          <p:cNvSpPr>
            <a:spLocks noGrp="1"/>
          </p:cNvSpPr>
          <p:nvPr>
            <p:ph idx="1"/>
          </p:nvPr>
        </p:nvSpPr>
        <p:spPr>
          <a:xfrm>
            <a:off x="457200" y="1200150"/>
            <a:ext cx="8229600" cy="3276599"/>
          </a:xfrm>
        </p:spPr>
        <p:txBody>
          <a:bodyPr>
            <a:normAutofit fontScale="92500" lnSpcReduction="10000"/>
          </a:bodyPr>
          <a:lstStyle/>
          <a:p>
            <a:r>
              <a:rPr lang="en-US" dirty="0"/>
              <a:t>Consider the wounds on the following slides as NOT being seen during Care Under Fire but seen during Tactical Field Care or TACEVAC Care. The first responder has time to examine the casualty. </a:t>
            </a:r>
          </a:p>
          <a:p>
            <a:r>
              <a:rPr lang="en-US" dirty="0"/>
              <a:t>The casualty is alert and oriented with a normal radial pulse unless otherwise indicated. (i.e. – not in shock).</a:t>
            </a:r>
          </a:p>
          <a:p>
            <a:r>
              <a:rPr lang="en-US" dirty="0"/>
              <a:t>Evacuation time to surgical care is estimated to be greater than 6 hours.</a:t>
            </a:r>
          </a:p>
          <a:p>
            <a:r>
              <a:rPr lang="en-US" dirty="0"/>
              <a:t>Which of the following 25 wounds need a tourniquet (tourniquet YES) which ones do not (tourniquet NO)?</a:t>
            </a:r>
          </a:p>
          <a:p>
            <a:pPr marL="0" indent="0">
              <a:buNone/>
            </a:pPr>
            <a:r>
              <a:rPr lang="en-US" i="1" dirty="0">
                <a:solidFill>
                  <a:srgbClr val="002060"/>
                </a:solidFill>
              </a:rPr>
              <a:t>Answers are on slide 54 at the end of this presentation.</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20</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1758404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a:t>
            </a:r>
            <a:endParaRPr lang="en-US" dirty="0">
              <a:latin typeface="Franklin Gothic Medium" panose="020B0603020102020204" pitchFamily="34" charset="0"/>
            </a:endParaRPr>
          </a:p>
        </p:txBody>
      </p:sp>
      <p:sp>
        <p:nvSpPr>
          <p:cNvPr id="3" name="Content Placeholder 2"/>
          <p:cNvSpPr>
            <a:spLocks noGrp="1"/>
          </p:cNvSpPr>
          <p:nvPr>
            <p:ph idx="1"/>
          </p:nvPr>
        </p:nvSpPr>
        <p:spPr>
          <a:xfrm>
            <a:off x="457200" y="1200150"/>
            <a:ext cx="2895600" cy="1447799"/>
          </a:xfrm>
        </p:spPr>
        <p:txBody>
          <a:bodyPr>
            <a:noAutofit/>
          </a:bodyPr>
          <a:lstStyle/>
          <a:p>
            <a:pPr marL="0" indent="0">
              <a:buNone/>
            </a:pPr>
            <a:r>
              <a:rPr lang="en-US" sz="2800" dirty="0">
                <a:solidFill>
                  <a:schemeClr val="tx1"/>
                </a:solidFill>
              </a:rPr>
              <a:t>Major traumatic amputations call for a tourniquet.</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21</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pic>
        <p:nvPicPr>
          <p:cNvPr id="6" name="Picture 5">
            <a:extLst>
              <a:ext uri="{FF2B5EF4-FFF2-40B4-BE49-F238E27FC236}">
                <a16:creationId xmlns:a16="http://schemas.microsoft.com/office/drawing/2014/main" id="{519EC5C6-E5C7-3425-61B3-7E181ABD738E}"/>
              </a:ext>
            </a:extLst>
          </p:cNvPr>
          <p:cNvPicPr>
            <a:picLocks noChangeAspect="1"/>
          </p:cNvPicPr>
          <p:nvPr/>
        </p:nvPicPr>
        <p:blipFill>
          <a:blip r:embed="rId3"/>
          <a:stretch>
            <a:fillRect/>
          </a:stretch>
        </p:blipFill>
        <p:spPr>
          <a:xfrm>
            <a:off x="3482268" y="1200150"/>
            <a:ext cx="2537531" cy="2974550"/>
          </a:xfrm>
          <a:prstGeom prst="rect">
            <a:avLst/>
          </a:prstGeom>
          <a:ln w="12700">
            <a:solidFill>
              <a:srgbClr val="000000"/>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A6A3A97-CCCC-C020-CD62-4CA1D8728CC1}"/>
              </a:ext>
            </a:extLst>
          </p:cNvPr>
          <p:cNvSpPr txBox="1"/>
          <p:nvPr/>
        </p:nvSpPr>
        <p:spPr>
          <a:xfrm>
            <a:off x="5293404" y="3105150"/>
            <a:ext cx="3686650"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This tourniquet stays ON. </a:t>
            </a:r>
          </a:p>
        </p:txBody>
      </p:sp>
      <p:sp>
        <p:nvSpPr>
          <p:cNvPr id="10" name="TextBox 9">
            <a:extLst>
              <a:ext uri="{FF2B5EF4-FFF2-40B4-BE49-F238E27FC236}">
                <a16:creationId xmlns:a16="http://schemas.microsoft.com/office/drawing/2014/main" id="{18EAA189-1580-9973-4C4A-2D7BFBCDF688}"/>
              </a:ext>
            </a:extLst>
          </p:cNvPr>
          <p:cNvSpPr txBox="1"/>
          <p:nvPr/>
        </p:nvSpPr>
        <p:spPr>
          <a:xfrm>
            <a:off x="3648712" y="4208965"/>
            <a:ext cx="2204642" cy="307777"/>
          </a:xfrm>
          <a:prstGeom prst="rect">
            <a:avLst/>
          </a:prstGeom>
          <a:noFill/>
        </p:spPr>
        <p:txBody>
          <a:bodyPr wrap="none" rtlCol="0">
            <a:spAutoFit/>
          </a:bodyPr>
          <a:lstStyle/>
          <a:p>
            <a:r>
              <a:rPr lang="en-US" sz="1400" i="1" dirty="0"/>
              <a:t>Photo by Dr. John Holcomb</a:t>
            </a:r>
          </a:p>
        </p:txBody>
      </p:sp>
    </p:spTree>
    <p:extLst>
      <p:ext uri="{BB962C8B-B14F-4D97-AF65-F5344CB8AC3E}">
        <p14:creationId xmlns:p14="http://schemas.microsoft.com/office/powerpoint/2010/main" val="3667042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22</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pic>
        <p:nvPicPr>
          <p:cNvPr id="8" name="TCCC 240614  Who Does NOT Need a Tourniquet V12 Final - Holcomb Video - 2006">
            <a:hlinkClick r:id="" action="ppaction://media"/>
            <a:extLst>
              <a:ext uri="{FF2B5EF4-FFF2-40B4-BE49-F238E27FC236}">
                <a16:creationId xmlns:a16="http://schemas.microsoft.com/office/drawing/2014/main" id="{9E1C90D3-EAA2-9083-6D2D-7248A2C994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2859" y="1123950"/>
            <a:ext cx="4488323" cy="3349411"/>
          </a:xfrm>
          <a:prstGeom prst="rect">
            <a:avLst/>
          </a:prstGeom>
          <a:ln w="12700">
            <a:solidFill>
              <a:srgbClr val="000000"/>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8FCEB6FE-9323-94AF-B287-C5B2B08F440F}"/>
              </a:ext>
            </a:extLst>
          </p:cNvPr>
          <p:cNvSpPr txBox="1"/>
          <p:nvPr/>
        </p:nvSpPr>
        <p:spPr>
          <a:xfrm>
            <a:off x="487218" y="1362782"/>
            <a:ext cx="1371600"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#1</a:t>
            </a:r>
          </a:p>
        </p:txBody>
      </p:sp>
      <p:sp>
        <p:nvSpPr>
          <p:cNvPr id="13" name="TextBox 12">
            <a:extLst>
              <a:ext uri="{FF2B5EF4-FFF2-40B4-BE49-F238E27FC236}">
                <a16:creationId xmlns:a16="http://schemas.microsoft.com/office/drawing/2014/main" id="{635BA41A-4940-9395-867C-ACE4B1E918F1}"/>
              </a:ext>
            </a:extLst>
          </p:cNvPr>
          <p:cNvSpPr txBox="1"/>
          <p:nvPr/>
        </p:nvSpPr>
        <p:spPr>
          <a:xfrm>
            <a:off x="5867400" y="3794125"/>
            <a:ext cx="2971800" cy="646331"/>
          </a:xfrm>
          <a:prstGeom prst="rect">
            <a:avLst/>
          </a:prstGeom>
          <a:noFill/>
        </p:spPr>
        <p:txBody>
          <a:bodyPr wrap="square">
            <a:spAutoFit/>
          </a:bodyPr>
          <a:lstStyle/>
          <a:p>
            <a:r>
              <a:rPr lang="en-US" dirty="0"/>
              <a:t>(Play the video from Dr. John Holcomb - Baghdad - 2006)</a:t>
            </a:r>
          </a:p>
        </p:txBody>
      </p:sp>
    </p:spTree>
    <p:extLst>
      <p:ext uri="{BB962C8B-B14F-4D97-AF65-F5344CB8AC3E}">
        <p14:creationId xmlns:p14="http://schemas.microsoft.com/office/powerpoint/2010/main" val="133916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23</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pic>
        <p:nvPicPr>
          <p:cNvPr id="14" name="Picture 13">
            <a:extLst>
              <a:ext uri="{FF2B5EF4-FFF2-40B4-BE49-F238E27FC236}">
                <a16:creationId xmlns:a16="http://schemas.microsoft.com/office/drawing/2014/main" id="{E8FDC038-930A-A98E-87E1-B1D8AF9BA244}"/>
              </a:ext>
            </a:extLst>
          </p:cNvPr>
          <p:cNvPicPr>
            <a:picLocks noChangeAspect="1"/>
          </p:cNvPicPr>
          <p:nvPr/>
        </p:nvPicPr>
        <p:blipFill>
          <a:blip r:embed="rId3"/>
          <a:stretch>
            <a:fillRect/>
          </a:stretch>
        </p:blipFill>
        <p:spPr>
          <a:xfrm>
            <a:off x="609599" y="1127006"/>
            <a:ext cx="7430725" cy="3059310"/>
          </a:xfrm>
          <a:prstGeom prst="rect">
            <a:avLst/>
          </a:prstGeom>
          <a:ln w="12700">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228600" y="1352550"/>
            <a:ext cx="1371600"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#2</a:t>
            </a:r>
          </a:p>
        </p:txBody>
      </p:sp>
      <p:sp>
        <p:nvSpPr>
          <p:cNvPr id="16" name="TextBox 15">
            <a:extLst>
              <a:ext uri="{FF2B5EF4-FFF2-40B4-BE49-F238E27FC236}">
                <a16:creationId xmlns:a16="http://schemas.microsoft.com/office/drawing/2014/main" id="{7DAA6FAA-57B2-0015-36E8-A9A58CC06E83}"/>
              </a:ext>
            </a:extLst>
          </p:cNvPr>
          <p:cNvSpPr txBox="1"/>
          <p:nvPr/>
        </p:nvSpPr>
        <p:spPr>
          <a:xfrm>
            <a:off x="3581400" y="4248150"/>
            <a:ext cx="1981199" cy="307777"/>
          </a:xfrm>
          <a:prstGeom prst="rect">
            <a:avLst/>
          </a:prstGeom>
          <a:noFill/>
        </p:spPr>
        <p:txBody>
          <a:bodyPr wrap="square">
            <a:spAutoFit/>
          </a:bodyPr>
          <a:lstStyle/>
          <a:p>
            <a:r>
              <a:rPr lang="en-US" sz="1400" i="1" dirty="0"/>
              <a:t>Photographer Unknown</a:t>
            </a:r>
          </a:p>
        </p:txBody>
      </p:sp>
    </p:spTree>
    <p:extLst>
      <p:ext uri="{BB962C8B-B14F-4D97-AF65-F5344CB8AC3E}">
        <p14:creationId xmlns:p14="http://schemas.microsoft.com/office/powerpoint/2010/main" val="39517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24</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2571749" y="4248150"/>
            <a:ext cx="2476499" cy="307777"/>
          </a:xfrm>
          <a:prstGeom prst="rect">
            <a:avLst/>
          </a:prstGeom>
          <a:noFill/>
        </p:spPr>
        <p:txBody>
          <a:bodyPr wrap="square">
            <a:spAutoFit/>
          </a:bodyPr>
          <a:lstStyle/>
          <a:p>
            <a:r>
              <a:rPr lang="en-US" sz="1400" i="1" dirty="0"/>
              <a:t>Photo: 2018 TCCC Curriculum</a:t>
            </a:r>
          </a:p>
        </p:txBody>
      </p:sp>
      <p:pic>
        <p:nvPicPr>
          <p:cNvPr id="6" name="Picture 5">
            <a:extLst>
              <a:ext uri="{FF2B5EF4-FFF2-40B4-BE49-F238E27FC236}">
                <a16:creationId xmlns:a16="http://schemas.microsoft.com/office/drawing/2014/main" id="{F02E7DB6-6226-B822-B051-57538510A7C6}"/>
              </a:ext>
            </a:extLst>
          </p:cNvPr>
          <p:cNvPicPr>
            <a:picLocks noChangeAspect="1"/>
          </p:cNvPicPr>
          <p:nvPr/>
        </p:nvPicPr>
        <p:blipFill>
          <a:blip r:embed="rId3"/>
          <a:srcRect t="2486" b="-1"/>
          <a:stretch/>
        </p:blipFill>
        <p:spPr>
          <a:xfrm>
            <a:off x="1416151" y="994641"/>
            <a:ext cx="4787697" cy="3189695"/>
          </a:xfrm>
          <a:prstGeom prst="rect">
            <a:avLst/>
          </a:prstGeom>
          <a:ln w="12700">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730351" y="1352550"/>
            <a:ext cx="1371600"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#3</a:t>
            </a:r>
          </a:p>
        </p:txBody>
      </p:sp>
    </p:spTree>
    <p:extLst>
      <p:ext uri="{BB962C8B-B14F-4D97-AF65-F5344CB8AC3E}">
        <p14:creationId xmlns:p14="http://schemas.microsoft.com/office/powerpoint/2010/main" val="1038853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25</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2952750" y="4256232"/>
            <a:ext cx="2476499" cy="307777"/>
          </a:xfrm>
          <a:prstGeom prst="rect">
            <a:avLst/>
          </a:prstGeom>
          <a:noFill/>
        </p:spPr>
        <p:txBody>
          <a:bodyPr wrap="square">
            <a:spAutoFit/>
          </a:bodyPr>
          <a:lstStyle/>
          <a:p>
            <a:r>
              <a:rPr lang="en-US" sz="1400" i="1" dirty="0"/>
              <a:t>Photographer Unknown</a:t>
            </a:r>
          </a:p>
        </p:txBody>
      </p:sp>
      <p:pic>
        <p:nvPicPr>
          <p:cNvPr id="3" name="Picture 2">
            <a:extLst>
              <a:ext uri="{FF2B5EF4-FFF2-40B4-BE49-F238E27FC236}">
                <a16:creationId xmlns:a16="http://schemas.microsoft.com/office/drawing/2014/main" id="{91317F8D-C882-B364-F650-FB03644AB2F4}"/>
              </a:ext>
            </a:extLst>
          </p:cNvPr>
          <p:cNvPicPr>
            <a:picLocks noChangeAspect="1"/>
          </p:cNvPicPr>
          <p:nvPr/>
        </p:nvPicPr>
        <p:blipFill>
          <a:blip r:embed="rId3"/>
          <a:srcRect l="1724" t="10760" r="1724" b="3670"/>
          <a:stretch/>
        </p:blipFill>
        <p:spPr>
          <a:xfrm>
            <a:off x="1981200" y="1072243"/>
            <a:ext cx="4419600" cy="3156857"/>
          </a:xfrm>
          <a:prstGeom prst="rect">
            <a:avLst/>
          </a:prstGeom>
          <a:ln w="12700">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1200149" y="1352550"/>
            <a:ext cx="1371600"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#4</a:t>
            </a:r>
          </a:p>
        </p:txBody>
      </p:sp>
    </p:spTree>
    <p:extLst>
      <p:ext uri="{BB962C8B-B14F-4D97-AF65-F5344CB8AC3E}">
        <p14:creationId xmlns:p14="http://schemas.microsoft.com/office/powerpoint/2010/main" val="1127889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26</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3713409" y="4256232"/>
            <a:ext cx="2476499" cy="307777"/>
          </a:xfrm>
          <a:prstGeom prst="rect">
            <a:avLst/>
          </a:prstGeom>
          <a:noFill/>
        </p:spPr>
        <p:txBody>
          <a:bodyPr wrap="square">
            <a:spAutoFit/>
          </a:bodyPr>
          <a:lstStyle/>
          <a:p>
            <a:r>
              <a:rPr lang="en-US" sz="1400" i="1" dirty="0"/>
              <a:t>Photo by Dr. Warren Dorlac </a:t>
            </a:r>
          </a:p>
        </p:txBody>
      </p:sp>
      <p:pic>
        <p:nvPicPr>
          <p:cNvPr id="6" name="Picture 5">
            <a:extLst>
              <a:ext uri="{FF2B5EF4-FFF2-40B4-BE49-F238E27FC236}">
                <a16:creationId xmlns:a16="http://schemas.microsoft.com/office/drawing/2014/main" id="{FCE90CD7-3EE0-2C6E-ACD2-71D96ED8A441}"/>
              </a:ext>
            </a:extLst>
          </p:cNvPr>
          <p:cNvPicPr>
            <a:picLocks noChangeAspect="1"/>
          </p:cNvPicPr>
          <p:nvPr/>
        </p:nvPicPr>
        <p:blipFill>
          <a:blip r:embed="rId3"/>
          <a:srcRect l="2198" t="2727" r="791" b="8200"/>
          <a:stretch/>
        </p:blipFill>
        <p:spPr>
          <a:xfrm>
            <a:off x="2047203" y="1069916"/>
            <a:ext cx="4667251" cy="3186316"/>
          </a:xfrm>
          <a:prstGeom prst="rect">
            <a:avLst/>
          </a:prstGeom>
          <a:ln w="12700">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1200149" y="1352550"/>
            <a:ext cx="1371600"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#5</a:t>
            </a:r>
          </a:p>
        </p:txBody>
      </p:sp>
    </p:spTree>
    <p:extLst>
      <p:ext uri="{BB962C8B-B14F-4D97-AF65-F5344CB8AC3E}">
        <p14:creationId xmlns:p14="http://schemas.microsoft.com/office/powerpoint/2010/main" val="3024976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27</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2847304" y="4256232"/>
            <a:ext cx="3782096" cy="307777"/>
          </a:xfrm>
          <a:prstGeom prst="rect">
            <a:avLst/>
          </a:prstGeom>
          <a:noFill/>
        </p:spPr>
        <p:txBody>
          <a:bodyPr wrap="square">
            <a:spAutoFit/>
          </a:bodyPr>
          <a:lstStyle/>
          <a:p>
            <a:r>
              <a:rPr lang="en-US" sz="1400" i="1" dirty="0"/>
              <a:t>Illustration by American College of Surgeons</a:t>
            </a:r>
          </a:p>
        </p:txBody>
      </p:sp>
      <p:pic>
        <p:nvPicPr>
          <p:cNvPr id="3" name="Picture 2">
            <a:extLst>
              <a:ext uri="{FF2B5EF4-FFF2-40B4-BE49-F238E27FC236}">
                <a16:creationId xmlns:a16="http://schemas.microsoft.com/office/drawing/2014/main" id="{592BD0CD-63A2-0A73-FF3C-81AD0F479957}"/>
              </a:ext>
            </a:extLst>
          </p:cNvPr>
          <p:cNvPicPr>
            <a:picLocks noChangeAspect="1"/>
          </p:cNvPicPr>
          <p:nvPr/>
        </p:nvPicPr>
        <p:blipFill>
          <a:blip r:embed="rId3"/>
          <a:stretch>
            <a:fillRect/>
          </a:stretch>
        </p:blipFill>
        <p:spPr>
          <a:xfrm>
            <a:off x="2690810" y="1070522"/>
            <a:ext cx="3586338" cy="318571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1676400" y="1809750"/>
            <a:ext cx="1371600"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#6</a:t>
            </a:r>
          </a:p>
        </p:txBody>
      </p:sp>
    </p:spTree>
    <p:extLst>
      <p:ext uri="{BB962C8B-B14F-4D97-AF65-F5344CB8AC3E}">
        <p14:creationId xmlns:p14="http://schemas.microsoft.com/office/powerpoint/2010/main" val="3552870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28</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2743200" y="4325809"/>
            <a:ext cx="3934496" cy="307777"/>
          </a:xfrm>
          <a:prstGeom prst="rect">
            <a:avLst/>
          </a:prstGeom>
          <a:noFill/>
        </p:spPr>
        <p:txBody>
          <a:bodyPr wrap="square">
            <a:spAutoFit/>
          </a:bodyPr>
          <a:lstStyle/>
          <a:p>
            <a:r>
              <a:rPr lang="en-US" sz="1400" i="1" dirty="0"/>
              <a:t>Illustration by American College of Surgeons</a:t>
            </a:r>
          </a:p>
        </p:txBody>
      </p:sp>
      <p:pic>
        <p:nvPicPr>
          <p:cNvPr id="6" name="Picture 5">
            <a:extLst>
              <a:ext uri="{FF2B5EF4-FFF2-40B4-BE49-F238E27FC236}">
                <a16:creationId xmlns:a16="http://schemas.microsoft.com/office/drawing/2014/main" id="{2948C67F-B62E-61C5-1460-D3CE0AFDFEC4}"/>
              </a:ext>
            </a:extLst>
          </p:cNvPr>
          <p:cNvPicPr>
            <a:picLocks noChangeAspect="1"/>
          </p:cNvPicPr>
          <p:nvPr/>
        </p:nvPicPr>
        <p:blipFill>
          <a:blip r:embed="rId3"/>
          <a:stretch>
            <a:fillRect/>
          </a:stretch>
        </p:blipFill>
        <p:spPr>
          <a:xfrm>
            <a:off x="2817286" y="1026011"/>
            <a:ext cx="3278714" cy="3299798"/>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1905000" y="1428750"/>
            <a:ext cx="1371600"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#7</a:t>
            </a:r>
          </a:p>
        </p:txBody>
      </p:sp>
    </p:spTree>
    <p:extLst>
      <p:ext uri="{BB962C8B-B14F-4D97-AF65-F5344CB8AC3E}">
        <p14:creationId xmlns:p14="http://schemas.microsoft.com/office/powerpoint/2010/main" val="2044409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29</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2819400" y="4287791"/>
            <a:ext cx="2208459" cy="307777"/>
          </a:xfrm>
          <a:prstGeom prst="rect">
            <a:avLst/>
          </a:prstGeom>
          <a:noFill/>
        </p:spPr>
        <p:txBody>
          <a:bodyPr wrap="square">
            <a:spAutoFit/>
          </a:bodyPr>
          <a:lstStyle/>
          <a:p>
            <a:r>
              <a:rPr lang="en-US" sz="1400" i="1" dirty="0"/>
              <a:t>Photo by Mr. Mike </a:t>
            </a:r>
            <a:r>
              <a:rPr lang="en-US" sz="1400" i="1" dirty="0" err="1"/>
              <a:t>Meoli</a:t>
            </a:r>
            <a:endParaRPr lang="en-US" sz="1400" i="1" dirty="0"/>
          </a:p>
        </p:txBody>
      </p:sp>
      <p:pic>
        <p:nvPicPr>
          <p:cNvPr id="3" name="Picture 2">
            <a:extLst>
              <a:ext uri="{FF2B5EF4-FFF2-40B4-BE49-F238E27FC236}">
                <a16:creationId xmlns:a16="http://schemas.microsoft.com/office/drawing/2014/main" id="{3EDD133F-D089-5F3A-8E0B-5DE52E04C9D4}"/>
              </a:ext>
            </a:extLst>
          </p:cNvPr>
          <p:cNvPicPr>
            <a:picLocks noChangeAspect="1"/>
          </p:cNvPicPr>
          <p:nvPr/>
        </p:nvPicPr>
        <p:blipFill>
          <a:blip r:embed="rId3"/>
          <a:srcRect l="3031" t="880" r="3031" b="2655"/>
          <a:stretch/>
        </p:blipFill>
        <p:spPr>
          <a:xfrm>
            <a:off x="2362200" y="1010133"/>
            <a:ext cx="2895600" cy="3277658"/>
          </a:xfrm>
          <a:prstGeom prst="rect">
            <a:avLst/>
          </a:prstGeom>
          <a:ln w="19050">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1600200" y="1428750"/>
            <a:ext cx="1371600"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#8</a:t>
            </a:r>
          </a:p>
        </p:txBody>
      </p:sp>
    </p:spTree>
    <p:extLst>
      <p:ext uri="{BB962C8B-B14F-4D97-AF65-F5344CB8AC3E}">
        <p14:creationId xmlns:p14="http://schemas.microsoft.com/office/powerpoint/2010/main" val="580478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Bottom Line Up Front</a:t>
            </a:r>
            <a:endParaRPr lang="en-US" dirty="0">
              <a:latin typeface="Franklin Gothic Medium" panose="020B0603020102020204" pitchFamily="34" charset="0"/>
            </a:endParaRPr>
          </a:p>
        </p:txBody>
      </p:sp>
      <p:sp>
        <p:nvSpPr>
          <p:cNvPr id="3" name="Content Placeholder 2"/>
          <p:cNvSpPr>
            <a:spLocks noGrp="1"/>
          </p:cNvSpPr>
          <p:nvPr>
            <p:ph idx="1"/>
          </p:nvPr>
        </p:nvSpPr>
        <p:spPr/>
        <p:txBody>
          <a:bodyPr>
            <a:normAutofit lnSpcReduction="10000"/>
          </a:bodyPr>
          <a:lstStyle/>
          <a:p>
            <a:r>
              <a:rPr lang="en-US" dirty="0"/>
              <a:t>Many tourniquets are being placed on extremities that do not need one. </a:t>
            </a:r>
          </a:p>
          <a:p>
            <a:r>
              <a:rPr lang="en-US" dirty="0"/>
              <a:t>That has not caused problems when transport times to a treatment facility are short (&lt; 2 hours.)</a:t>
            </a:r>
          </a:p>
          <a:p>
            <a:r>
              <a:rPr lang="en-US" dirty="0"/>
              <a:t>Where evacuations are prolonged (like Ukraine), however, unnecessary tourniquets are causing unnecessary amputations + kidney damage.</a:t>
            </a:r>
          </a:p>
          <a:p>
            <a:r>
              <a:rPr lang="en-US" dirty="0">
                <a:solidFill>
                  <a:srgbClr val="C00000"/>
                </a:solidFill>
              </a:rPr>
              <a:t>Tourniquet training needs to be modified to include better training on what kind of wounds do NOT require a tourniquet.</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3</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3210291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30</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3121485" y="4303224"/>
            <a:ext cx="2208459" cy="307777"/>
          </a:xfrm>
          <a:prstGeom prst="rect">
            <a:avLst/>
          </a:prstGeom>
          <a:noFill/>
        </p:spPr>
        <p:txBody>
          <a:bodyPr wrap="square">
            <a:spAutoFit/>
          </a:bodyPr>
          <a:lstStyle/>
          <a:p>
            <a:r>
              <a:rPr lang="en-US" sz="1400" i="1" dirty="0"/>
              <a:t>Photo by Mr. Mike </a:t>
            </a:r>
            <a:r>
              <a:rPr lang="en-US" sz="1400" i="1" dirty="0" err="1"/>
              <a:t>Meoli</a:t>
            </a:r>
            <a:endParaRPr lang="en-US" sz="1400" i="1" dirty="0"/>
          </a:p>
        </p:txBody>
      </p:sp>
      <p:pic>
        <p:nvPicPr>
          <p:cNvPr id="6" name="Picture 5">
            <a:extLst>
              <a:ext uri="{FF2B5EF4-FFF2-40B4-BE49-F238E27FC236}">
                <a16:creationId xmlns:a16="http://schemas.microsoft.com/office/drawing/2014/main" id="{3D2002B3-C75B-8F1B-2B3C-6A3144056C03}"/>
              </a:ext>
            </a:extLst>
          </p:cNvPr>
          <p:cNvPicPr>
            <a:picLocks noChangeAspect="1"/>
          </p:cNvPicPr>
          <p:nvPr/>
        </p:nvPicPr>
        <p:blipFill>
          <a:blip r:embed="rId3"/>
          <a:srcRect l="2795" t="2684" r="2759" b="2627"/>
          <a:stretch/>
        </p:blipFill>
        <p:spPr>
          <a:xfrm>
            <a:off x="2514600" y="1026624"/>
            <a:ext cx="3422230" cy="3276600"/>
          </a:xfrm>
          <a:prstGeom prst="rect">
            <a:avLst/>
          </a:prstGeom>
          <a:ln w="12700">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1600200" y="1428750"/>
            <a:ext cx="1371600"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#9</a:t>
            </a:r>
          </a:p>
        </p:txBody>
      </p:sp>
    </p:spTree>
    <p:extLst>
      <p:ext uri="{BB962C8B-B14F-4D97-AF65-F5344CB8AC3E}">
        <p14:creationId xmlns:p14="http://schemas.microsoft.com/office/powerpoint/2010/main" val="3077625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31</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2986120" y="4321373"/>
            <a:ext cx="2208459" cy="307777"/>
          </a:xfrm>
          <a:prstGeom prst="rect">
            <a:avLst/>
          </a:prstGeom>
          <a:noFill/>
        </p:spPr>
        <p:txBody>
          <a:bodyPr wrap="square">
            <a:spAutoFit/>
          </a:bodyPr>
          <a:lstStyle/>
          <a:p>
            <a:r>
              <a:rPr lang="en-US" sz="1400" i="1" dirty="0"/>
              <a:t>Unknown photographer</a:t>
            </a:r>
          </a:p>
        </p:txBody>
      </p:sp>
      <p:pic>
        <p:nvPicPr>
          <p:cNvPr id="3" name="Picture 2">
            <a:extLst>
              <a:ext uri="{FF2B5EF4-FFF2-40B4-BE49-F238E27FC236}">
                <a16:creationId xmlns:a16="http://schemas.microsoft.com/office/drawing/2014/main" id="{C9EC3769-EAC8-93B1-2213-FDB697A04B13}"/>
              </a:ext>
            </a:extLst>
          </p:cNvPr>
          <p:cNvPicPr>
            <a:picLocks noChangeAspect="1"/>
          </p:cNvPicPr>
          <p:nvPr/>
        </p:nvPicPr>
        <p:blipFill>
          <a:blip r:embed="rId3"/>
          <a:srcRect l="1766" t="1332" r="1766" b="1332"/>
          <a:stretch/>
        </p:blipFill>
        <p:spPr>
          <a:xfrm>
            <a:off x="2337750" y="990600"/>
            <a:ext cx="3505201" cy="3352799"/>
          </a:xfrm>
          <a:prstGeom prst="rect">
            <a:avLst/>
          </a:prstGeom>
          <a:ln w="12700">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1464835" y="1386185"/>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#10</a:t>
            </a:r>
          </a:p>
        </p:txBody>
      </p:sp>
    </p:spTree>
    <p:extLst>
      <p:ext uri="{BB962C8B-B14F-4D97-AF65-F5344CB8AC3E}">
        <p14:creationId xmlns:p14="http://schemas.microsoft.com/office/powerpoint/2010/main" val="2580500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32</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3524920" y="4280217"/>
            <a:ext cx="2208459" cy="307777"/>
          </a:xfrm>
          <a:prstGeom prst="rect">
            <a:avLst/>
          </a:prstGeom>
          <a:noFill/>
        </p:spPr>
        <p:txBody>
          <a:bodyPr wrap="square">
            <a:spAutoFit/>
          </a:bodyPr>
          <a:lstStyle/>
          <a:p>
            <a:r>
              <a:rPr lang="en-US" sz="1400" i="1" dirty="0"/>
              <a:t>Unknown photographer</a:t>
            </a:r>
          </a:p>
        </p:txBody>
      </p:sp>
      <p:pic>
        <p:nvPicPr>
          <p:cNvPr id="6" name="Picture 5">
            <a:extLst>
              <a:ext uri="{FF2B5EF4-FFF2-40B4-BE49-F238E27FC236}">
                <a16:creationId xmlns:a16="http://schemas.microsoft.com/office/drawing/2014/main" id="{2472153A-E0A2-FAFF-E4C5-3F94B4FDEFDC}"/>
              </a:ext>
            </a:extLst>
          </p:cNvPr>
          <p:cNvPicPr>
            <a:picLocks noChangeAspect="1"/>
          </p:cNvPicPr>
          <p:nvPr/>
        </p:nvPicPr>
        <p:blipFill>
          <a:blip r:embed="rId3"/>
          <a:srcRect l="1072" t="2587" r="2554" b="4300"/>
          <a:stretch/>
        </p:blipFill>
        <p:spPr>
          <a:xfrm>
            <a:off x="2095500" y="1103410"/>
            <a:ext cx="5067300" cy="3176807"/>
          </a:xfrm>
          <a:prstGeom prst="rect">
            <a:avLst/>
          </a:prstGeom>
          <a:ln w="12700">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1464835" y="1386185"/>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#11</a:t>
            </a:r>
          </a:p>
        </p:txBody>
      </p:sp>
    </p:spTree>
    <p:extLst>
      <p:ext uri="{BB962C8B-B14F-4D97-AF65-F5344CB8AC3E}">
        <p14:creationId xmlns:p14="http://schemas.microsoft.com/office/powerpoint/2010/main" val="359777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33</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3057860" y="4248150"/>
            <a:ext cx="3028280" cy="307777"/>
          </a:xfrm>
          <a:prstGeom prst="rect">
            <a:avLst/>
          </a:prstGeom>
          <a:noFill/>
        </p:spPr>
        <p:txBody>
          <a:bodyPr wrap="square">
            <a:spAutoFit/>
          </a:bodyPr>
          <a:lstStyle/>
          <a:p>
            <a:r>
              <a:rPr lang="en-US" sz="1400" i="1" dirty="0"/>
              <a:t>Photo by Dr. Oleksandr </a:t>
            </a:r>
            <a:r>
              <a:rPr lang="en-US" sz="1400" i="1" dirty="0" err="1"/>
              <a:t>Linchevskyy</a:t>
            </a:r>
            <a:r>
              <a:rPr lang="en-US" sz="1400" i="1" dirty="0"/>
              <a:t> </a:t>
            </a:r>
          </a:p>
        </p:txBody>
      </p:sp>
      <p:pic>
        <p:nvPicPr>
          <p:cNvPr id="3" name="Picture 2">
            <a:extLst>
              <a:ext uri="{FF2B5EF4-FFF2-40B4-BE49-F238E27FC236}">
                <a16:creationId xmlns:a16="http://schemas.microsoft.com/office/drawing/2014/main" id="{791A8B2C-163F-068E-7B60-551311AE4255}"/>
              </a:ext>
            </a:extLst>
          </p:cNvPr>
          <p:cNvPicPr>
            <a:picLocks noChangeAspect="1"/>
          </p:cNvPicPr>
          <p:nvPr/>
        </p:nvPicPr>
        <p:blipFill>
          <a:blip r:embed="rId3"/>
          <a:stretch>
            <a:fillRect/>
          </a:stretch>
        </p:blipFill>
        <p:spPr>
          <a:xfrm>
            <a:off x="2715607" y="1199125"/>
            <a:ext cx="3712786" cy="3029975"/>
          </a:xfrm>
          <a:prstGeom prst="rect">
            <a:avLst/>
          </a:prstGeom>
          <a:ln w="12700">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1676400" y="1428750"/>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#12</a:t>
            </a:r>
          </a:p>
        </p:txBody>
      </p:sp>
    </p:spTree>
    <p:extLst>
      <p:ext uri="{BB962C8B-B14F-4D97-AF65-F5344CB8AC3E}">
        <p14:creationId xmlns:p14="http://schemas.microsoft.com/office/powerpoint/2010/main" val="1440512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34</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3810000" y="4242376"/>
            <a:ext cx="3028280" cy="307777"/>
          </a:xfrm>
          <a:prstGeom prst="rect">
            <a:avLst/>
          </a:prstGeom>
          <a:noFill/>
        </p:spPr>
        <p:txBody>
          <a:bodyPr wrap="square">
            <a:spAutoFit/>
          </a:bodyPr>
          <a:lstStyle/>
          <a:p>
            <a:r>
              <a:rPr lang="en-US" sz="1400" i="1" dirty="0"/>
              <a:t>Unknown photographer</a:t>
            </a:r>
          </a:p>
        </p:txBody>
      </p:sp>
      <p:pic>
        <p:nvPicPr>
          <p:cNvPr id="6" name="Picture 5">
            <a:extLst>
              <a:ext uri="{FF2B5EF4-FFF2-40B4-BE49-F238E27FC236}">
                <a16:creationId xmlns:a16="http://schemas.microsoft.com/office/drawing/2014/main" id="{35AD9810-62D4-C8DA-6E37-AD7371F4E096}"/>
              </a:ext>
            </a:extLst>
          </p:cNvPr>
          <p:cNvPicPr>
            <a:picLocks noChangeAspect="1"/>
          </p:cNvPicPr>
          <p:nvPr/>
        </p:nvPicPr>
        <p:blipFill>
          <a:blip r:embed="rId3"/>
          <a:srcRect l="1241" t="3504" r="1241" b="771"/>
          <a:stretch/>
        </p:blipFill>
        <p:spPr>
          <a:xfrm>
            <a:off x="1379763" y="1423842"/>
            <a:ext cx="6583137" cy="2809875"/>
          </a:xfrm>
          <a:prstGeom prst="rect">
            <a:avLst/>
          </a:prstGeom>
          <a:ln w="12700">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471055" y="1733550"/>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#13</a:t>
            </a:r>
          </a:p>
        </p:txBody>
      </p:sp>
    </p:spTree>
    <p:extLst>
      <p:ext uri="{BB962C8B-B14F-4D97-AF65-F5344CB8AC3E}">
        <p14:creationId xmlns:p14="http://schemas.microsoft.com/office/powerpoint/2010/main" val="3386968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35</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3810000" y="4242376"/>
            <a:ext cx="3028280" cy="307777"/>
          </a:xfrm>
          <a:prstGeom prst="rect">
            <a:avLst/>
          </a:prstGeom>
          <a:noFill/>
        </p:spPr>
        <p:txBody>
          <a:bodyPr wrap="square">
            <a:spAutoFit/>
          </a:bodyPr>
          <a:lstStyle/>
          <a:p>
            <a:r>
              <a:rPr lang="en-US" sz="1400" i="1" dirty="0"/>
              <a:t>Photo: Deployed Medicine</a:t>
            </a:r>
          </a:p>
        </p:txBody>
      </p:sp>
      <p:pic>
        <p:nvPicPr>
          <p:cNvPr id="3" name="Picture 2">
            <a:extLst>
              <a:ext uri="{FF2B5EF4-FFF2-40B4-BE49-F238E27FC236}">
                <a16:creationId xmlns:a16="http://schemas.microsoft.com/office/drawing/2014/main" id="{CF0C5541-D9C1-EED3-7870-E21E432C131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1163" t="2813" r="1254" b="2662"/>
          <a:stretch/>
        </p:blipFill>
        <p:spPr>
          <a:xfrm>
            <a:off x="1676400" y="1200149"/>
            <a:ext cx="6400800" cy="2971801"/>
          </a:xfrm>
          <a:prstGeom prst="rect">
            <a:avLst/>
          </a:prstGeom>
          <a:ln w="12700">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762000" y="1352550"/>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#14</a:t>
            </a:r>
          </a:p>
        </p:txBody>
      </p:sp>
    </p:spTree>
    <p:extLst>
      <p:ext uri="{BB962C8B-B14F-4D97-AF65-F5344CB8AC3E}">
        <p14:creationId xmlns:p14="http://schemas.microsoft.com/office/powerpoint/2010/main" val="1049260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F4EDD9-3BE9-FE38-B5F3-28A017C0501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l="7175" t="3405" r="960" b="2348"/>
          <a:stretch/>
        </p:blipFill>
        <p:spPr>
          <a:xfrm>
            <a:off x="2209799" y="1352550"/>
            <a:ext cx="5867401" cy="2819400"/>
          </a:xfrm>
          <a:prstGeom prst="rect">
            <a:avLst/>
          </a:prstGeom>
          <a:ln w="12700">
            <a:solidFill>
              <a:srgbClr val="000000"/>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36</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3905920" y="4226123"/>
            <a:ext cx="3028280" cy="307777"/>
          </a:xfrm>
          <a:prstGeom prst="rect">
            <a:avLst/>
          </a:prstGeom>
          <a:noFill/>
        </p:spPr>
        <p:txBody>
          <a:bodyPr wrap="square">
            <a:spAutoFit/>
          </a:bodyPr>
          <a:lstStyle/>
          <a:p>
            <a:r>
              <a:rPr lang="en-US" sz="1400" i="1" dirty="0"/>
              <a:t>Photo: Deployed Medicine</a:t>
            </a:r>
          </a:p>
        </p:txBody>
      </p:sp>
      <p:sp>
        <p:nvSpPr>
          <p:cNvPr id="13" name="TextBox 12">
            <a:extLst>
              <a:ext uri="{FF2B5EF4-FFF2-40B4-BE49-F238E27FC236}">
                <a16:creationId xmlns:a16="http://schemas.microsoft.com/office/drawing/2014/main" id="{3DFE0DB9-2EE6-062F-8C65-43B214E81F24}"/>
              </a:ext>
            </a:extLst>
          </p:cNvPr>
          <p:cNvSpPr txBox="1"/>
          <p:nvPr/>
        </p:nvSpPr>
        <p:spPr>
          <a:xfrm>
            <a:off x="1371600" y="1581150"/>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#15</a:t>
            </a:r>
          </a:p>
        </p:txBody>
      </p:sp>
    </p:spTree>
    <p:extLst>
      <p:ext uri="{BB962C8B-B14F-4D97-AF65-F5344CB8AC3E}">
        <p14:creationId xmlns:p14="http://schemas.microsoft.com/office/powerpoint/2010/main" val="769352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E38EB-2CE9-5EB9-74CF-9F782FEB03B1}"/>
              </a:ext>
            </a:extLst>
          </p:cNvPr>
          <p:cNvPicPr>
            <a:picLocks noChangeAspect="1"/>
          </p:cNvPicPr>
          <p:nvPr/>
        </p:nvPicPr>
        <p:blipFill>
          <a:blip r:embed="rId3"/>
          <a:srcRect l="1582" t="2991" r="1582" b="1880"/>
          <a:stretch/>
        </p:blipFill>
        <p:spPr>
          <a:xfrm>
            <a:off x="2514600" y="1276351"/>
            <a:ext cx="4630254" cy="2949772"/>
          </a:xfrm>
          <a:prstGeom prst="rect">
            <a:avLst/>
          </a:prstGeom>
          <a:ln w="12700">
            <a:solidFill>
              <a:srgbClr val="000000"/>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37</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3905920" y="4226123"/>
            <a:ext cx="2037680" cy="307777"/>
          </a:xfrm>
          <a:prstGeom prst="rect">
            <a:avLst/>
          </a:prstGeom>
          <a:noFill/>
        </p:spPr>
        <p:txBody>
          <a:bodyPr wrap="square">
            <a:spAutoFit/>
          </a:bodyPr>
          <a:lstStyle/>
          <a:p>
            <a:r>
              <a:rPr lang="en-US" sz="1400" i="1" dirty="0"/>
              <a:t>Unknown photographer</a:t>
            </a:r>
          </a:p>
        </p:txBody>
      </p:sp>
      <p:sp>
        <p:nvSpPr>
          <p:cNvPr id="13" name="TextBox 12">
            <a:extLst>
              <a:ext uri="{FF2B5EF4-FFF2-40B4-BE49-F238E27FC236}">
                <a16:creationId xmlns:a16="http://schemas.microsoft.com/office/drawing/2014/main" id="{3DFE0DB9-2EE6-062F-8C65-43B214E81F24}"/>
              </a:ext>
            </a:extLst>
          </p:cNvPr>
          <p:cNvSpPr txBox="1"/>
          <p:nvPr/>
        </p:nvSpPr>
        <p:spPr>
          <a:xfrm>
            <a:off x="1371600" y="1581150"/>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#16</a:t>
            </a:r>
          </a:p>
        </p:txBody>
      </p:sp>
    </p:spTree>
    <p:extLst>
      <p:ext uri="{BB962C8B-B14F-4D97-AF65-F5344CB8AC3E}">
        <p14:creationId xmlns:p14="http://schemas.microsoft.com/office/powerpoint/2010/main" val="4089395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B5701-0D10-1F95-52F9-E814849B397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1492" t="1830" r="1492" b="2809"/>
          <a:stretch/>
        </p:blipFill>
        <p:spPr>
          <a:xfrm>
            <a:off x="2095500" y="1136432"/>
            <a:ext cx="4953000" cy="3105006"/>
          </a:xfrm>
          <a:prstGeom prst="rect">
            <a:avLst/>
          </a:prstGeom>
          <a:ln w="12700">
            <a:solidFill>
              <a:srgbClr val="000000"/>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38</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2523789" y="4278961"/>
            <a:ext cx="3714080" cy="307777"/>
          </a:xfrm>
          <a:prstGeom prst="rect">
            <a:avLst/>
          </a:prstGeom>
          <a:noFill/>
        </p:spPr>
        <p:txBody>
          <a:bodyPr wrap="square">
            <a:spAutoFit/>
          </a:bodyPr>
          <a:lstStyle/>
          <a:p>
            <a:r>
              <a:rPr lang="en-US" sz="1400" i="1" dirty="0"/>
              <a:t>Illustration by American College of Surgeons</a:t>
            </a:r>
          </a:p>
        </p:txBody>
      </p:sp>
      <p:sp>
        <p:nvSpPr>
          <p:cNvPr id="13" name="TextBox 12">
            <a:extLst>
              <a:ext uri="{FF2B5EF4-FFF2-40B4-BE49-F238E27FC236}">
                <a16:creationId xmlns:a16="http://schemas.microsoft.com/office/drawing/2014/main" id="{3DFE0DB9-2EE6-062F-8C65-43B214E81F24}"/>
              </a:ext>
            </a:extLst>
          </p:cNvPr>
          <p:cNvSpPr txBox="1"/>
          <p:nvPr/>
        </p:nvSpPr>
        <p:spPr>
          <a:xfrm>
            <a:off x="1219200" y="1428750"/>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#17</a:t>
            </a:r>
          </a:p>
        </p:txBody>
      </p:sp>
    </p:spTree>
    <p:extLst>
      <p:ext uri="{BB962C8B-B14F-4D97-AF65-F5344CB8AC3E}">
        <p14:creationId xmlns:p14="http://schemas.microsoft.com/office/powerpoint/2010/main" val="2165851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FDB1C8-250F-C2C9-5AC0-7A9B5392C7D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2886" t="2203" r="2886" b="2203"/>
          <a:stretch/>
        </p:blipFill>
        <p:spPr>
          <a:xfrm>
            <a:off x="1979842" y="1110780"/>
            <a:ext cx="5181600" cy="3048000"/>
          </a:xfrm>
          <a:prstGeom prst="rect">
            <a:avLst/>
          </a:prstGeom>
          <a:ln w="12700">
            <a:solidFill>
              <a:srgbClr val="000000"/>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39</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2713602" y="4245173"/>
            <a:ext cx="3714080" cy="307777"/>
          </a:xfrm>
          <a:prstGeom prst="rect">
            <a:avLst/>
          </a:prstGeom>
          <a:noFill/>
        </p:spPr>
        <p:txBody>
          <a:bodyPr wrap="square">
            <a:spAutoFit/>
          </a:bodyPr>
          <a:lstStyle/>
          <a:p>
            <a:r>
              <a:rPr lang="en-US" sz="1400" i="1" dirty="0"/>
              <a:t>Illustration by American College of Surgeons</a:t>
            </a:r>
          </a:p>
        </p:txBody>
      </p:sp>
      <p:sp>
        <p:nvSpPr>
          <p:cNvPr id="13" name="TextBox 12">
            <a:extLst>
              <a:ext uri="{FF2B5EF4-FFF2-40B4-BE49-F238E27FC236}">
                <a16:creationId xmlns:a16="http://schemas.microsoft.com/office/drawing/2014/main" id="{3DFE0DB9-2EE6-062F-8C65-43B214E81F24}"/>
              </a:ext>
            </a:extLst>
          </p:cNvPr>
          <p:cNvSpPr txBox="1"/>
          <p:nvPr/>
        </p:nvSpPr>
        <p:spPr>
          <a:xfrm>
            <a:off x="1219200" y="1428750"/>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#18</a:t>
            </a:r>
          </a:p>
        </p:txBody>
      </p:sp>
    </p:spTree>
    <p:extLst>
      <p:ext uri="{BB962C8B-B14F-4D97-AF65-F5344CB8AC3E}">
        <p14:creationId xmlns:p14="http://schemas.microsoft.com/office/powerpoint/2010/main" val="2009712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7239000" cy="857250"/>
          </a:xfrm>
        </p:spPr>
        <p:txBody>
          <a:bodyPr>
            <a:normAutofit fontScale="90000"/>
          </a:bodyPr>
          <a:lstStyle/>
          <a:p>
            <a:pPr algn="l"/>
            <a:r>
              <a:rPr lang="en-US" dirty="0"/>
              <a:t>U.S. Military Tourniquet Use in Afghanistan and Iraq</a:t>
            </a:r>
          </a:p>
        </p:txBody>
      </p:sp>
      <p:sp>
        <p:nvSpPr>
          <p:cNvPr id="3" name="Content Placeholder 2"/>
          <p:cNvSpPr>
            <a:spLocks noGrp="1"/>
          </p:cNvSpPr>
          <p:nvPr>
            <p:ph idx="1"/>
          </p:nvPr>
        </p:nvSpPr>
        <p:spPr>
          <a:xfrm>
            <a:off x="571499" y="1231642"/>
            <a:ext cx="7962901" cy="2362200"/>
          </a:xfrm>
        </p:spPr>
        <p:txBody>
          <a:bodyPr>
            <a:normAutofit/>
          </a:bodyPr>
          <a:lstStyle/>
          <a:p>
            <a:pPr marL="457200" indent="-457200">
              <a:buSzPct val="100000"/>
              <a:buFont typeface="+mj-lt"/>
              <a:buAutoNum type="arabicPeriod"/>
            </a:pPr>
            <a:r>
              <a:rPr lang="en-US" dirty="0"/>
              <a:t>Estimated 2000+ lives saved with tourniquets.</a:t>
            </a:r>
          </a:p>
          <a:p>
            <a:pPr marL="457200" indent="-457200">
              <a:buSzPct val="100000"/>
              <a:buFont typeface="+mj-lt"/>
              <a:buAutoNum type="arabicPeriod"/>
            </a:pPr>
            <a:r>
              <a:rPr lang="en-US" dirty="0">
                <a:solidFill>
                  <a:srgbClr val="C00000"/>
                </a:solidFill>
              </a:rPr>
              <a:t>“At the start of the war in Afghanistan, very few American service members carried tourniquets. By the end of the war, nobody went onto a battlefield without a tourniquet.”</a:t>
            </a:r>
          </a:p>
          <a:p>
            <a:pPr marL="457200" indent="-457200">
              <a:buSzPct val="100000"/>
              <a:buFont typeface="+mj-lt"/>
              <a:buAutoNum type="arabicPeriod"/>
            </a:pPr>
            <a:r>
              <a:rPr lang="en-US" dirty="0"/>
              <a:t>Limbs were not lost to tourniquet ischemia with the short </a:t>
            </a:r>
            <a:br>
              <a:rPr lang="en-US" dirty="0"/>
            </a:br>
            <a:r>
              <a:rPr lang="en-US" dirty="0"/>
              <a:t>(&lt; 2 hr) evacuation times seen in those two conflicts.</a:t>
            </a:r>
          </a:p>
        </p:txBody>
      </p:sp>
      <p:sp>
        <p:nvSpPr>
          <p:cNvPr id="4" name="Slide Number Placeholder 3">
            <a:extLst>
              <a:ext uri="{FF2B5EF4-FFF2-40B4-BE49-F238E27FC236}">
                <a16:creationId xmlns:a16="http://schemas.microsoft.com/office/drawing/2014/main" id="{F6E6A639-80E0-1062-3BA7-336B9479719D}"/>
              </a:ext>
            </a:extLst>
          </p:cNvPr>
          <p:cNvSpPr>
            <a:spLocks noGrp="1"/>
          </p:cNvSpPr>
          <p:nvPr>
            <p:ph type="sldNum" sz="quarter" idx="4"/>
          </p:nvPr>
        </p:nvSpPr>
        <p:spPr/>
        <p:txBody>
          <a:bodyPr/>
          <a:lstStyle/>
          <a:p>
            <a:fld id="{B8EC6C1D-B94A-4A9A-BD8D-A546578E37EF}" type="slidenum">
              <a:rPr lang="en-US" smtClean="0"/>
              <a:t>4</a:t>
            </a:fld>
            <a:endParaRPr lang="en-US"/>
          </a:p>
        </p:txBody>
      </p:sp>
      <p:sp>
        <p:nvSpPr>
          <p:cNvPr id="5" name="TextBox 4">
            <a:extLst>
              <a:ext uri="{FF2B5EF4-FFF2-40B4-BE49-F238E27FC236}">
                <a16:creationId xmlns:a16="http://schemas.microsoft.com/office/drawing/2014/main" id="{4F6D26C0-0FE4-71F2-3B4E-DAF8749D510B}"/>
              </a:ext>
            </a:extLst>
          </p:cNvPr>
          <p:cNvSpPr txBox="1"/>
          <p:nvPr/>
        </p:nvSpPr>
        <p:spPr>
          <a:xfrm>
            <a:off x="400117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7" name="TextBox 6">
            <a:extLst>
              <a:ext uri="{FF2B5EF4-FFF2-40B4-BE49-F238E27FC236}">
                <a16:creationId xmlns:a16="http://schemas.microsoft.com/office/drawing/2014/main" id="{AE97D67F-FDC6-C977-737E-A0B9027857FF}"/>
              </a:ext>
            </a:extLst>
          </p:cNvPr>
          <p:cNvSpPr txBox="1"/>
          <p:nvPr/>
        </p:nvSpPr>
        <p:spPr>
          <a:xfrm>
            <a:off x="1965037" y="3834884"/>
            <a:ext cx="7086600" cy="369332"/>
          </a:xfrm>
          <a:prstGeom prst="rect">
            <a:avLst/>
          </a:prstGeom>
          <a:noFill/>
        </p:spPr>
        <p:txBody>
          <a:bodyPr wrap="square">
            <a:spAutoFit/>
          </a:bodyPr>
          <a:lstStyle/>
          <a:p>
            <a:pPr marL="0" indent="0">
              <a:buNone/>
            </a:pPr>
            <a:r>
              <a:rPr lang="en-US" dirty="0"/>
              <a:t>Butler 2015, Hartford Consensus Compendium Bulletin of the ACS</a:t>
            </a:r>
          </a:p>
        </p:txBody>
      </p:sp>
    </p:spTree>
    <p:extLst>
      <p:ext uri="{BB962C8B-B14F-4D97-AF65-F5344CB8AC3E}">
        <p14:creationId xmlns:p14="http://schemas.microsoft.com/office/powerpoint/2010/main" val="782857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40</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3810000" y="4217621"/>
            <a:ext cx="2010798" cy="307777"/>
          </a:xfrm>
          <a:prstGeom prst="rect">
            <a:avLst/>
          </a:prstGeom>
          <a:noFill/>
        </p:spPr>
        <p:txBody>
          <a:bodyPr wrap="square">
            <a:spAutoFit/>
          </a:bodyPr>
          <a:lstStyle/>
          <a:p>
            <a:r>
              <a:rPr lang="en-US" sz="1400" i="1" dirty="0"/>
              <a:t>Unknown photographer</a:t>
            </a:r>
          </a:p>
        </p:txBody>
      </p:sp>
      <p:pic>
        <p:nvPicPr>
          <p:cNvPr id="6" name="Picture 5">
            <a:extLst>
              <a:ext uri="{FF2B5EF4-FFF2-40B4-BE49-F238E27FC236}">
                <a16:creationId xmlns:a16="http://schemas.microsoft.com/office/drawing/2014/main" id="{DB2FF952-9AD2-6DEC-502F-B200CED08FE8}"/>
              </a:ext>
            </a:extLst>
          </p:cNvPr>
          <p:cNvPicPr>
            <a:picLocks noChangeAspect="1"/>
          </p:cNvPicPr>
          <p:nvPr/>
        </p:nvPicPr>
        <p:blipFill>
          <a:blip r:embed="rId3"/>
          <a:srcRect l="2307" t="2204" r="661" b="9373"/>
          <a:stretch/>
        </p:blipFill>
        <p:spPr>
          <a:xfrm>
            <a:off x="2322742" y="1187303"/>
            <a:ext cx="4763858" cy="2987504"/>
          </a:xfrm>
          <a:prstGeom prst="rect">
            <a:avLst/>
          </a:prstGeom>
          <a:ln w="12700">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1296757" y="2110085"/>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#19</a:t>
            </a:r>
          </a:p>
        </p:txBody>
      </p:sp>
    </p:spTree>
    <p:extLst>
      <p:ext uri="{BB962C8B-B14F-4D97-AF65-F5344CB8AC3E}">
        <p14:creationId xmlns:p14="http://schemas.microsoft.com/office/powerpoint/2010/main" val="341270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B5DC9D-E423-4025-827B-FBED22CEB070}"/>
              </a:ext>
            </a:extLst>
          </p:cNvPr>
          <p:cNvPicPr>
            <a:picLocks noChangeAspect="1"/>
          </p:cNvPicPr>
          <p:nvPr/>
        </p:nvPicPr>
        <p:blipFill>
          <a:blip r:embed="rId3"/>
          <a:srcRect l="2760" t="1250" r="2760" b="3011"/>
          <a:stretch/>
        </p:blipFill>
        <p:spPr>
          <a:xfrm>
            <a:off x="2438400" y="1013618"/>
            <a:ext cx="3810000" cy="3234532"/>
          </a:xfrm>
          <a:prstGeom prst="rect">
            <a:avLst/>
          </a:prstGeom>
          <a:ln w="12700">
            <a:solidFill>
              <a:srgbClr val="000000"/>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41</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3505200" y="4261500"/>
            <a:ext cx="2010798" cy="307777"/>
          </a:xfrm>
          <a:prstGeom prst="rect">
            <a:avLst/>
          </a:prstGeom>
          <a:noFill/>
        </p:spPr>
        <p:txBody>
          <a:bodyPr wrap="square">
            <a:spAutoFit/>
          </a:bodyPr>
          <a:lstStyle/>
          <a:p>
            <a:r>
              <a:rPr lang="en-US" sz="1400" i="1" dirty="0"/>
              <a:t>Unknown photographer</a:t>
            </a:r>
          </a:p>
        </p:txBody>
      </p:sp>
      <p:sp>
        <p:nvSpPr>
          <p:cNvPr id="13" name="TextBox 12">
            <a:extLst>
              <a:ext uri="{FF2B5EF4-FFF2-40B4-BE49-F238E27FC236}">
                <a16:creationId xmlns:a16="http://schemas.microsoft.com/office/drawing/2014/main" id="{3DFE0DB9-2EE6-062F-8C65-43B214E81F24}"/>
              </a:ext>
            </a:extLst>
          </p:cNvPr>
          <p:cNvSpPr txBox="1"/>
          <p:nvPr/>
        </p:nvSpPr>
        <p:spPr>
          <a:xfrm>
            <a:off x="1295400" y="1352550"/>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#20</a:t>
            </a:r>
          </a:p>
        </p:txBody>
      </p:sp>
    </p:spTree>
    <p:extLst>
      <p:ext uri="{BB962C8B-B14F-4D97-AF65-F5344CB8AC3E}">
        <p14:creationId xmlns:p14="http://schemas.microsoft.com/office/powerpoint/2010/main" val="22500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64A8E9-2113-CBDD-59FE-85164CEAFC6C}"/>
              </a:ext>
            </a:extLst>
          </p:cNvPr>
          <p:cNvPicPr>
            <a:picLocks noChangeAspect="1"/>
          </p:cNvPicPr>
          <p:nvPr/>
        </p:nvPicPr>
        <p:blipFill>
          <a:blip r:embed="rId3"/>
          <a:srcRect l="1057" t="1723" r="2954" b="1375"/>
          <a:stretch/>
        </p:blipFill>
        <p:spPr>
          <a:xfrm>
            <a:off x="2745917" y="1047751"/>
            <a:ext cx="3581400" cy="3213750"/>
          </a:xfrm>
          <a:prstGeom prst="rect">
            <a:avLst/>
          </a:prstGeom>
          <a:ln w="12700">
            <a:solidFill>
              <a:srgbClr val="000000"/>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42</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2781300" y="4265038"/>
            <a:ext cx="3581400" cy="307777"/>
          </a:xfrm>
          <a:prstGeom prst="rect">
            <a:avLst/>
          </a:prstGeom>
          <a:noFill/>
        </p:spPr>
        <p:txBody>
          <a:bodyPr wrap="square">
            <a:spAutoFit/>
          </a:bodyPr>
          <a:lstStyle/>
          <a:p>
            <a:r>
              <a:rPr lang="en-US" sz="1400" i="1" dirty="0"/>
              <a:t>Illustration by American College of Surgeons</a:t>
            </a:r>
          </a:p>
        </p:txBody>
      </p:sp>
      <p:sp>
        <p:nvSpPr>
          <p:cNvPr id="13" name="TextBox 12">
            <a:extLst>
              <a:ext uri="{FF2B5EF4-FFF2-40B4-BE49-F238E27FC236}">
                <a16:creationId xmlns:a16="http://schemas.microsoft.com/office/drawing/2014/main" id="{3DFE0DB9-2EE6-062F-8C65-43B214E81F24}"/>
              </a:ext>
            </a:extLst>
          </p:cNvPr>
          <p:cNvSpPr txBox="1"/>
          <p:nvPr/>
        </p:nvSpPr>
        <p:spPr>
          <a:xfrm>
            <a:off x="1676400" y="2495550"/>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#21</a:t>
            </a:r>
          </a:p>
        </p:txBody>
      </p:sp>
    </p:spTree>
    <p:extLst>
      <p:ext uri="{BB962C8B-B14F-4D97-AF65-F5344CB8AC3E}">
        <p14:creationId xmlns:p14="http://schemas.microsoft.com/office/powerpoint/2010/main" val="1033687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55DB7E-3F6B-3FB3-2805-79E923397E33}"/>
              </a:ext>
            </a:extLst>
          </p:cNvPr>
          <p:cNvPicPr>
            <a:picLocks noChangeAspect="1"/>
          </p:cNvPicPr>
          <p:nvPr/>
        </p:nvPicPr>
        <p:blipFill>
          <a:blip r:embed="rId3"/>
          <a:srcRect l="2656" t="1794" r="2656" b="3535"/>
          <a:stretch/>
        </p:blipFill>
        <p:spPr>
          <a:xfrm>
            <a:off x="2286000" y="1087005"/>
            <a:ext cx="4572000" cy="3105150"/>
          </a:xfrm>
          <a:prstGeom prst="rect">
            <a:avLst/>
          </a:prstGeom>
          <a:ln w="12700">
            <a:solidFill>
              <a:srgbClr val="000000"/>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43</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3505200" y="4248150"/>
            <a:ext cx="3581400" cy="307777"/>
          </a:xfrm>
          <a:prstGeom prst="rect">
            <a:avLst/>
          </a:prstGeom>
          <a:noFill/>
        </p:spPr>
        <p:txBody>
          <a:bodyPr wrap="square">
            <a:spAutoFit/>
          </a:bodyPr>
          <a:lstStyle/>
          <a:p>
            <a:r>
              <a:rPr lang="en-US" sz="1400" i="1" dirty="0"/>
              <a:t>Photo by Mr. Harold Montgomery</a:t>
            </a:r>
          </a:p>
        </p:txBody>
      </p:sp>
      <p:sp>
        <p:nvSpPr>
          <p:cNvPr id="13" name="TextBox 12">
            <a:extLst>
              <a:ext uri="{FF2B5EF4-FFF2-40B4-BE49-F238E27FC236}">
                <a16:creationId xmlns:a16="http://schemas.microsoft.com/office/drawing/2014/main" id="{3DFE0DB9-2EE6-062F-8C65-43B214E81F24}"/>
              </a:ext>
            </a:extLst>
          </p:cNvPr>
          <p:cNvSpPr txBox="1"/>
          <p:nvPr/>
        </p:nvSpPr>
        <p:spPr>
          <a:xfrm>
            <a:off x="1600200" y="1657350"/>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#22</a:t>
            </a:r>
          </a:p>
        </p:txBody>
      </p:sp>
    </p:spTree>
    <p:extLst>
      <p:ext uri="{BB962C8B-B14F-4D97-AF65-F5344CB8AC3E}">
        <p14:creationId xmlns:p14="http://schemas.microsoft.com/office/powerpoint/2010/main" val="3695028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44</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3276698" y="4271320"/>
            <a:ext cx="2438400" cy="307777"/>
          </a:xfrm>
          <a:prstGeom prst="rect">
            <a:avLst/>
          </a:prstGeom>
          <a:noFill/>
        </p:spPr>
        <p:txBody>
          <a:bodyPr wrap="square">
            <a:spAutoFit/>
          </a:bodyPr>
          <a:lstStyle/>
          <a:p>
            <a:r>
              <a:rPr lang="en-US" sz="1400" i="1" dirty="0"/>
              <a:t>Photo by Dr. Andy Fischer</a:t>
            </a:r>
          </a:p>
        </p:txBody>
      </p:sp>
      <p:pic>
        <p:nvPicPr>
          <p:cNvPr id="6" name="Picture 5">
            <a:extLst>
              <a:ext uri="{FF2B5EF4-FFF2-40B4-BE49-F238E27FC236}">
                <a16:creationId xmlns:a16="http://schemas.microsoft.com/office/drawing/2014/main" id="{1FBB3BD5-5CC0-0FF7-DBA9-2E916F4BA328}"/>
              </a:ext>
            </a:extLst>
          </p:cNvPr>
          <p:cNvPicPr>
            <a:picLocks noChangeAspect="1"/>
          </p:cNvPicPr>
          <p:nvPr/>
        </p:nvPicPr>
        <p:blipFill>
          <a:blip r:embed="rId3"/>
          <a:srcRect l="2699" t="1461" r="2699" b="3887"/>
          <a:stretch/>
        </p:blipFill>
        <p:spPr>
          <a:xfrm>
            <a:off x="2667000" y="1130136"/>
            <a:ext cx="3080393" cy="3155537"/>
          </a:xfrm>
          <a:prstGeom prst="rect">
            <a:avLst/>
          </a:prstGeom>
          <a:ln w="12700">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1828800" y="1504950"/>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#23</a:t>
            </a:r>
          </a:p>
        </p:txBody>
      </p:sp>
    </p:spTree>
    <p:extLst>
      <p:ext uri="{BB962C8B-B14F-4D97-AF65-F5344CB8AC3E}">
        <p14:creationId xmlns:p14="http://schemas.microsoft.com/office/powerpoint/2010/main" val="1264528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45</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3048000" y="4289714"/>
            <a:ext cx="3429000" cy="307777"/>
          </a:xfrm>
          <a:prstGeom prst="rect">
            <a:avLst/>
          </a:prstGeom>
          <a:noFill/>
        </p:spPr>
        <p:txBody>
          <a:bodyPr wrap="square">
            <a:spAutoFit/>
          </a:bodyPr>
          <a:lstStyle/>
          <a:p>
            <a:r>
              <a:rPr lang="en-US" sz="1400" i="1" dirty="0"/>
              <a:t>Photo by Dr. Oleksandr </a:t>
            </a:r>
            <a:r>
              <a:rPr lang="en-US" sz="1400" i="1" dirty="0" err="1"/>
              <a:t>Danyliuk</a:t>
            </a:r>
            <a:r>
              <a:rPr lang="en-US" sz="1400" i="1" dirty="0"/>
              <a:t> </a:t>
            </a:r>
          </a:p>
        </p:txBody>
      </p:sp>
      <p:pic>
        <p:nvPicPr>
          <p:cNvPr id="3" name="Picture 2">
            <a:extLst>
              <a:ext uri="{FF2B5EF4-FFF2-40B4-BE49-F238E27FC236}">
                <a16:creationId xmlns:a16="http://schemas.microsoft.com/office/drawing/2014/main" id="{06E63D63-D01A-27E5-5DB1-98BEE2B645E3}"/>
              </a:ext>
            </a:extLst>
          </p:cNvPr>
          <p:cNvPicPr>
            <a:picLocks noChangeAspect="1"/>
          </p:cNvPicPr>
          <p:nvPr/>
        </p:nvPicPr>
        <p:blipFill>
          <a:blip r:embed="rId3"/>
          <a:srcRect l="3863" t="2204" r="3863" b="4593"/>
          <a:stretch/>
        </p:blipFill>
        <p:spPr>
          <a:xfrm>
            <a:off x="3466429" y="1047750"/>
            <a:ext cx="1828800" cy="3241964"/>
          </a:xfrm>
          <a:prstGeom prst="rect">
            <a:avLst/>
          </a:prstGeom>
          <a:ln w="12700">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FE0DB9-2EE6-062F-8C65-43B214E81F24}"/>
              </a:ext>
            </a:extLst>
          </p:cNvPr>
          <p:cNvSpPr txBox="1"/>
          <p:nvPr/>
        </p:nvSpPr>
        <p:spPr>
          <a:xfrm>
            <a:off x="2362200" y="3251810"/>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#24</a:t>
            </a:r>
          </a:p>
        </p:txBody>
      </p:sp>
    </p:spTree>
    <p:extLst>
      <p:ext uri="{BB962C8B-B14F-4D97-AF65-F5344CB8AC3E}">
        <p14:creationId xmlns:p14="http://schemas.microsoft.com/office/powerpoint/2010/main" val="1555030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B57031-7AA5-4779-07BE-7276106569AB}"/>
              </a:ext>
            </a:extLst>
          </p:cNvPr>
          <p:cNvPicPr>
            <a:picLocks noChangeAspect="1"/>
          </p:cNvPicPr>
          <p:nvPr/>
        </p:nvPicPr>
        <p:blipFill>
          <a:blip r:embed="rId3"/>
          <a:srcRect l="3102" t="3612" r="921" b="3612"/>
          <a:stretch/>
        </p:blipFill>
        <p:spPr>
          <a:xfrm>
            <a:off x="1676400" y="1809750"/>
            <a:ext cx="5638800" cy="2306782"/>
          </a:xfrm>
          <a:prstGeom prst="rect">
            <a:avLst/>
          </a:prstGeom>
          <a:ln w="12700">
            <a:solidFill>
              <a:srgbClr val="000000"/>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pPr algn="l"/>
            <a:r>
              <a:rPr lang="en-US" b="1" dirty="0"/>
              <a:t>Tourniquet Application: </a:t>
            </a:r>
            <a:r>
              <a:rPr lang="en-US" sz="2800" dirty="0">
                <a:solidFill>
                  <a:srgbClr val="002060"/>
                </a:solidFill>
              </a:rPr>
              <a:t>Yes or No? </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46</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6" name="TextBox 15">
            <a:extLst>
              <a:ext uri="{FF2B5EF4-FFF2-40B4-BE49-F238E27FC236}">
                <a16:creationId xmlns:a16="http://schemas.microsoft.com/office/drawing/2014/main" id="{7DAA6FAA-57B2-0015-36E8-A9A58CC06E83}"/>
              </a:ext>
            </a:extLst>
          </p:cNvPr>
          <p:cNvSpPr txBox="1"/>
          <p:nvPr/>
        </p:nvSpPr>
        <p:spPr>
          <a:xfrm>
            <a:off x="3048000" y="4171950"/>
            <a:ext cx="3429000" cy="307777"/>
          </a:xfrm>
          <a:prstGeom prst="rect">
            <a:avLst/>
          </a:prstGeom>
          <a:noFill/>
        </p:spPr>
        <p:txBody>
          <a:bodyPr wrap="square">
            <a:spAutoFit/>
          </a:bodyPr>
          <a:lstStyle/>
          <a:p>
            <a:r>
              <a:rPr lang="en-US" sz="1400" i="1" dirty="0"/>
              <a:t>Photo by Dr. Oleksandr </a:t>
            </a:r>
            <a:r>
              <a:rPr lang="en-US" sz="1400" i="1" dirty="0" err="1"/>
              <a:t>Danyliuk</a:t>
            </a:r>
            <a:r>
              <a:rPr lang="en-US" sz="1400" i="1" dirty="0"/>
              <a:t> </a:t>
            </a:r>
          </a:p>
        </p:txBody>
      </p:sp>
      <p:sp>
        <p:nvSpPr>
          <p:cNvPr id="13" name="TextBox 12">
            <a:extLst>
              <a:ext uri="{FF2B5EF4-FFF2-40B4-BE49-F238E27FC236}">
                <a16:creationId xmlns:a16="http://schemas.microsoft.com/office/drawing/2014/main" id="{3DFE0DB9-2EE6-062F-8C65-43B214E81F24}"/>
              </a:ext>
            </a:extLst>
          </p:cNvPr>
          <p:cNvSpPr txBox="1"/>
          <p:nvPr/>
        </p:nvSpPr>
        <p:spPr>
          <a:xfrm>
            <a:off x="762000" y="1962150"/>
            <a:ext cx="1521285" cy="461665"/>
          </a:xfrm>
          <a:prstGeom prst="rect">
            <a:avLst/>
          </a:prstGeom>
          <a:solidFill>
            <a:schemeClr val="accent2">
              <a:lumMod val="40000"/>
              <a:lumOff val="60000"/>
            </a:schemeClr>
          </a:solidFill>
        </p:spPr>
        <p:txBody>
          <a:bodyPr wrap="square">
            <a:spAutoFit/>
          </a:bodyPr>
          <a:lstStyle/>
          <a:p>
            <a:r>
              <a:rPr lang="en-US" sz="2400" b="1" dirty="0">
                <a:solidFill>
                  <a:srgbClr val="000000"/>
                </a:solidFill>
              </a:rPr>
              <a:t>Case #25</a:t>
            </a:r>
          </a:p>
        </p:txBody>
      </p:sp>
    </p:spTree>
    <p:extLst>
      <p:ext uri="{BB962C8B-B14F-4D97-AF65-F5344CB8AC3E}">
        <p14:creationId xmlns:p14="http://schemas.microsoft.com/office/powerpoint/2010/main" val="415351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C00000"/>
                </a:solidFill>
              </a:rPr>
              <a:t>Reassess, Reassess, Reassess!</a:t>
            </a:r>
            <a:endParaRPr lang="en-US" dirty="0">
              <a:solidFill>
                <a:srgbClr val="C00000"/>
              </a:solidFill>
              <a:latin typeface="Franklin Gothic Medium" panose="020B0603020102020204" pitchFamily="34" charset="0"/>
            </a:endParaRPr>
          </a:p>
        </p:txBody>
      </p:sp>
      <p:sp>
        <p:nvSpPr>
          <p:cNvPr id="3" name="Content Placeholder 2"/>
          <p:cNvSpPr>
            <a:spLocks noGrp="1"/>
          </p:cNvSpPr>
          <p:nvPr>
            <p:ph idx="1"/>
          </p:nvPr>
        </p:nvSpPr>
        <p:spPr/>
        <p:txBody>
          <a:bodyPr>
            <a:normAutofit/>
          </a:bodyPr>
          <a:lstStyle/>
          <a:p>
            <a:r>
              <a:rPr lang="en-US" dirty="0"/>
              <a:t>Reassess applied tourniquets frequently: convert, replace (reposition),  or remove as indicated</a:t>
            </a:r>
          </a:p>
          <a:p>
            <a:r>
              <a:rPr lang="en-US" dirty="0">
                <a:solidFill>
                  <a:srgbClr val="C00000"/>
                </a:solidFill>
              </a:rPr>
              <a:t>The rate of bleeding and need for a tourniquet may change over time: </a:t>
            </a:r>
          </a:p>
          <a:p>
            <a:pPr lvl="1"/>
            <a:r>
              <a:rPr lang="en-US" dirty="0">
                <a:solidFill>
                  <a:srgbClr val="C00000"/>
                </a:solidFill>
              </a:rPr>
              <a:t>Muscle relaxation</a:t>
            </a:r>
          </a:p>
          <a:p>
            <a:pPr lvl="1"/>
            <a:r>
              <a:rPr lang="en-US" dirty="0">
                <a:solidFill>
                  <a:srgbClr val="C00000"/>
                </a:solidFill>
              </a:rPr>
              <a:t>Tourniquet loses pressure</a:t>
            </a:r>
          </a:p>
          <a:p>
            <a:pPr lvl="1"/>
            <a:r>
              <a:rPr lang="en-US" dirty="0">
                <a:solidFill>
                  <a:srgbClr val="C00000"/>
                </a:solidFill>
              </a:rPr>
              <a:t>Casualty movement</a:t>
            </a:r>
          </a:p>
          <a:p>
            <a:pPr lvl="1"/>
            <a:r>
              <a:rPr lang="en-US" dirty="0">
                <a:solidFill>
                  <a:srgbClr val="C00000"/>
                </a:solidFill>
              </a:rPr>
              <a:t>Fluid resuscitation</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47</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4220089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Terminology</a:t>
            </a:r>
            <a:endParaRPr lang="en-US" dirty="0">
              <a:latin typeface="Franklin Gothic Medium" panose="020B0603020102020204" pitchFamily="34" charset="0"/>
            </a:endParaRPr>
          </a:p>
        </p:txBody>
      </p:sp>
      <p:sp>
        <p:nvSpPr>
          <p:cNvPr id="3" name="Content Placeholder 2"/>
          <p:cNvSpPr>
            <a:spLocks noGrp="1"/>
          </p:cNvSpPr>
          <p:nvPr>
            <p:ph idx="1"/>
          </p:nvPr>
        </p:nvSpPr>
        <p:spPr>
          <a:xfrm>
            <a:off x="457200" y="1276350"/>
            <a:ext cx="8229600" cy="3276599"/>
          </a:xfrm>
        </p:spPr>
        <p:txBody>
          <a:bodyPr>
            <a:normAutofit/>
          </a:bodyPr>
          <a:lstStyle/>
          <a:p>
            <a:r>
              <a:rPr lang="en-US" b="1" dirty="0"/>
              <a:t>Remove</a:t>
            </a:r>
            <a:r>
              <a:rPr lang="en-US" dirty="0"/>
              <a:t> a tourniquet – take it off the injured extremity.</a:t>
            </a:r>
          </a:p>
          <a:p>
            <a:r>
              <a:rPr lang="en-US" b="1" dirty="0"/>
              <a:t>Replace</a:t>
            </a:r>
            <a:r>
              <a:rPr lang="en-US" dirty="0"/>
              <a:t> a tourniquet – reposition a tourniquet that was applied high on the limb during Care Under Fire/Threat to a location 2-3 inches above the bleeding site directly on the skin.</a:t>
            </a:r>
          </a:p>
          <a:p>
            <a:r>
              <a:rPr lang="en-US" b="1" dirty="0"/>
              <a:t>Convert</a:t>
            </a:r>
            <a:r>
              <a:rPr lang="en-US" dirty="0"/>
              <a:t> a tourniquet – apply hemostatic dressings to control extremity hemorrhage, thus allowing the tourniquet pressure to be released and blood flow to the limb to be restored.</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48</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3982720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Frequent Reassessment of Tourniquets</a:t>
            </a:r>
          </a:p>
        </p:txBody>
      </p:sp>
      <p:sp>
        <p:nvSpPr>
          <p:cNvPr id="3" name="Content Placeholder 2"/>
          <p:cNvSpPr>
            <a:spLocks noGrp="1"/>
          </p:cNvSpPr>
          <p:nvPr>
            <p:ph idx="1"/>
          </p:nvPr>
        </p:nvSpPr>
        <p:spPr/>
        <p:txBody>
          <a:bodyPr>
            <a:normAutofit lnSpcReduction="10000"/>
          </a:bodyPr>
          <a:lstStyle/>
          <a:p>
            <a:r>
              <a:rPr lang="en-US" dirty="0"/>
              <a:t>How quickly and how frequently the individual caring for the casualty will be able to reassess the need for the tourniquet will vary with the tactical scenario.</a:t>
            </a:r>
          </a:p>
          <a:p>
            <a:r>
              <a:rPr lang="en-US" dirty="0"/>
              <a:t>Current TCCC Guidelines call for a reassessment to be done by </a:t>
            </a:r>
            <a:r>
              <a:rPr lang="en-US" dirty="0">
                <a:solidFill>
                  <a:srgbClr val="C00000"/>
                </a:solidFill>
              </a:rPr>
              <a:t>two hours </a:t>
            </a:r>
            <a:r>
              <a:rPr lang="en-US" dirty="0"/>
              <a:t>of tourniquet time.</a:t>
            </a:r>
          </a:p>
          <a:p>
            <a:r>
              <a:rPr lang="en-US" dirty="0">
                <a:solidFill>
                  <a:srgbClr val="C00000"/>
                </a:solidFill>
              </a:rPr>
              <a:t>Do it as soon as possible. Earlier is better!</a:t>
            </a:r>
          </a:p>
          <a:p>
            <a:r>
              <a:rPr lang="en-US" dirty="0"/>
              <a:t>Reassess as frequently as the tactical situation permits but especially during periods of casualty movement and fluid resuscitation.</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49</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4047782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Tourniquet Use: 2024</a:t>
            </a:r>
            <a:endParaRPr lang="en-US" dirty="0">
              <a:latin typeface="Franklin Gothic Medium" panose="020B0603020102020204" pitchFamily="34" charset="0"/>
            </a:endParaRPr>
          </a:p>
        </p:txBody>
      </p:sp>
      <p:sp>
        <p:nvSpPr>
          <p:cNvPr id="3" name="Content Placeholder 2"/>
          <p:cNvSpPr>
            <a:spLocks noGrp="1"/>
          </p:cNvSpPr>
          <p:nvPr>
            <p:ph idx="1"/>
          </p:nvPr>
        </p:nvSpPr>
        <p:spPr/>
        <p:txBody>
          <a:bodyPr>
            <a:normAutofit fontScale="92500" lnSpcReduction="10000"/>
          </a:bodyPr>
          <a:lstStyle/>
          <a:p>
            <a:r>
              <a:rPr lang="en-US" dirty="0"/>
              <a:t>There has been increasing evidence that many tourniquets are being applied when they are not medically indicated. </a:t>
            </a:r>
          </a:p>
          <a:p>
            <a:pPr lvl="1"/>
            <a:r>
              <a:rPr lang="en-US" dirty="0"/>
              <a:t>Both military and civilian</a:t>
            </a:r>
          </a:p>
          <a:p>
            <a:pPr lvl="1"/>
            <a:r>
              <a:rPr lang="en-US" dirty="0"/>
              <a:t>Not a big problem in urban civilian settings because of short transport times; likely more of a problem in rural civilian settings.</a:t>
            </a:r>
          </a:p>
          <a:p>
            <a:pPr lvl="1"/>
            <a:r>
              <a:rPr lang="en-US" dirty="0"/>
              <a:t>Not a problem to date in the US military because of short transport times in recent conflicts.</a:t>
            </a:r>
          </a:p>
          <a:p>
            <a:r>
              <a:rPr lang="en-US" dirty="0">
                <a:solidFill>
                  <a:srgbClr val="C00000"/>
                </a:solidFill>
              </a:rPr>
              <a:t>Ukraine conflict: Much longer evacuation times</a:t>
            </a:r>
          </a:p>
          <a:p>
            <a:pPr lvl="1"/>
            <a:r>
              <a:rPr lang="en-US" dirty="0">
                <a:solidFill>
                  <a:srgbClr val="C00000"/>
                </a:solidFill>
              </a:rPr>
              <a:t>And a lack of medics to reassess tourniquets</a:t>
            </a:r>
          </a:p>
          <a:p>
            <a:pPr lvl="1"/>
            <a:r>
              <a:rPr lang="en-US" dirty="0">
                <a:solidFill>
                  <a:srgbClr val="C00000"/>
                </a:solidFill>
              </a:rPr>
              <a:t>Limbs are being lost to prolonged tourniquet ischemia in that conflict.</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5</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978955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t>Tourniquet Reassessments/Conversions</a:t>
            </a:r>
            <a:endParaRPr lang="en-US" dirty="0">
              <a:latin typeface="Franklin Gothic Medium" panose="020B0603020102020204" pitchFamily="34" charset="0"/>
            </a:endParaRPr>
          </a:p>
        </p:txBody>
      </p:sp>
      <p:sp>
        <p:nvSpPr>
          <p:cNvPr id="3" name="Content Placeholder 2"/>
          <p:cNvSpPr>
            <a:spLocks noGrp="1"/>
          </p:cNvSpPr>
          <p:nvPr>
            <p:ph idx="1"/>
          </p:nvPr>
        </p:nvSpPr>
        <p:spPr>
          <a:xfrm>
            <a:off x="457200" y="1657350"/>
            <a:ext cx="8458200" cy="3276599"/>
          </a:xfrm>
        </p:spPr>
        <p:txBody>
          <a:bodyPr>
            <a:normAutofit/>
          </a:bodyPr>
          <a:lstStyle/>
          <a:p>
            <a:pPr marL="341313" indent="-341313" algn="l">
              <a:lnSpc>
                <a:spcPts val="2000"/>
              </a:lnSpc>
              <a:buSzPct val="100000"/>
              <a:buFont typeface="+mj-lt"/>
              <a:buAutoNum type="arabicPeriod"/>
            </a:pPr>
            <a:r>
              <a:rPr lang="en-US" sz="2000" dirty="0"/>
              <a:t>In the past, TCCC recommended that tourniquet reassessment be done by a </a:t>
            </a:r>
            <a:r>
              <a:rPr lang="en-US" sz="2000" b="1" dirty="0"/>
              <a:t>Combat Medic </a:t>
            </a:r>
            <a:r>
              <a:rPr lang="en-US" sz="2000" dirty="0"/>
              <a:t>or more advanced provider.</a:t>
            </a:r>
          </a:p>
          <a:p>
            <a:pPr marL="341313" indent="-341313" algn="l">
              <a:lnSpc>
                <a:spcPts val="2000"/>
              </a:lnSpc>
              <a:buSzPct val="100000"/>
              <a:buFont typeface="+mj-lt"/>
              <a:buAutoNum type="arabicPeriod"/>
            </a:pPr>
            <a:r>
              <a:rPr lang="en-US" sz="2000" dirty="0"/>
              <a:t>But medics may be early casualties. Others may be needed to perform this task.</a:t>
            </a:r>
          </a:p>
          <a:p>
            <a:pPr marL="341313" indent="-341313" algn="l">
              <a:lnSpc>
                <a:spcPts val="2000"/>
              </a:lnSpc>
              <a:buSzPct val="100000"/>
              <a:buFont typeface="+mj-lt"/>
              <a:buAutoNum type="arabicPeriod"/>
            </a:pPr>
            <a:r>
              <a:rPr lang="en-US" sz="2000" dirty="0"/>
              <a:t>The Committee on TCCC has recently added tourniquet reassessment to the </a:t>
            </a:r>
            <a:r>
              <a:rPr lang="en-US" sz="2000" b="1" dirty="0"/>
              <a:t>Combat Lifesaver </a:t>
            </a:r>
            <a:r>
              <a:rPr lang="en-US" sz="2000" dirty="0"/>
              <a:t>skill set.</a:t>
            </a:r>
          </a:p>
          <a:p>
            <a:pPr marL="341313" indent="-341313" algn="l">
              <a:lnSpc>
                <a:spcPts val="2000"/>
              </a:lnSpc>
              <a:buSzPct val="100000"/>
              <a:buFont typeface="+mj-lt"/>
              <a:buAutoNum type="arabicPeriod"/>
            </a:pPr>
            <a:r>
              <a:rPr lang="en-US" sz="2000" dirty="0"/>
              <a:t>The Ukrainian military now allows </a:t>
            </a:r>
            <a:r>
              <a:rPr lang="en-US" sz="2000" b="1" dirty="0"/>
              <a:t>All Combatants </a:t>
            </a:r>
            <a:r>
              <a:rPr lang="en-US" sz="2000" dirty="0"/>
              <a:t>to do tourniquet reassessment.</a:t>
            </a:r>
          </a:p>
          <a:p>
            <a:pPr marL="341313" indent="-341313" algn="l">
              <a:lnSpc>
                <a:spcPts val="2000"/>
              </a:lnSpc>
              <a:buSzPct val="100000"/>
              <a:buFont typeface="+mj-lt"/>
              <a:buAutoNum type="arabicPeriod"/>
            </a:pPr>
            <a:r>
              <a:rPr lang="en-US" sz="2000" dirty="0">
                <a:solidFill>
                  <a:srgbClr val="C00000"/>
                </a:solidFill>
              </a:rPr>
              <a:t>Combat units should ensure that they have sufficient trained personnel to perform tourniquet reassessments, conversions, and replacement.</a:t>
            </a:r>
            <a:endParaRPr lang="en-US" sz="2000" dirty="0">
              <a:solidFill>
                <a:srgbClr val="C00000"/>
              </a:solidFill>
              <a:cs typeface="Arial" panose="020B06040202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50</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7" name="TextBox 6">
            <a:extLst>
              <a:ext uri="{FF2B5EF4-FFF2-40B4-BE49-F238E27FC236}">
                <a16:creationId xmlns:a16="http://schemas.microsoft.com/office/drawing/2014/main" id="{211A2A7E-413D-106C-6F52-2E7D2FABB6D7}"/>
              </a:ext>
            </a:extLst>
          </p:cNvPr>
          <p:cNvSpPr txBox="1"/>
          <p:nvPr/>
        </p:nvSpPr>
        <p:spPr>
          <a:xfrm>
            <a:off x="457200" y="1053455"/>
            <a:ext cx="8115971" cy="461665"/>
          </a:xfrm>
          <a:prstGeom prst="rect">
            <a:avLst/>
          </a:prstGeom>
          <a:noFill/>
        </p:spPr>
        <p:txBody>
          <a:bodyPr wrap="square">
            <a:spAutoFit/>
          </a:bodyPr>
          <a:lstStyle/>
          <a:p>
            <a:r>
              <a:rPr lang="en-US" sz="2400" b="1" dirty="0">
                <a:solidFill>
                  <a:srgbClr val="000000"/>
                </a:solidFill>
              </a:rPr>
              <a:t>Who Should Do Tourniquet Reassessments/Conversions?</a:t>
            </a:r>
          </a:p>
        </p:txBody>
      </p:sp>
    </p:spTree>
    <p:extLst>
      <p:ext uri="{BB962C8B-B14F-4D97-AF65-F5344CB8AC3E}">
        <p14:creationId xmlns:p14="http://schemas.microsoft.com/office/powerpoint/2010/main" val="2654648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t>Tourniquet Reassessment Training</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51</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8" name="Content Placeholder 2">
            <a:extLst>
              <a:ext uri="{FF2B5EF4-FFF2-40B4-BE49-F238E27FC236}">
                <a16:creationId xmlns:a16="http://schemas.microsoft.com/office/drawing/2014/main" id="{FDABA438-531A-BE87-66AE-AF28FEFD0576}"/>
              </a:ext>
            </a:extLst>
          </p:cNvPr>
          <p:cNvSpPr>
            <a:spLocks noGrp="1"/>
          </p:cNvSpPr>
          <p:nvPr>
            <p:ph idx="1"/>
          </p:nvPr>
        </p:nvSpPr>
        <p:spPr>
          <a:xfrm>
            <a:off x="457200" y="1657351"/>
            <a:ext cx="8458200" cy="2514600"/>
          </a:xfrm>
        </p:spPr>
        <p:txBody>
          <a:bodyPr>
            <a:normAutofit/>
          </a:bodyPr>
          <a:lstStyle/>
          <a:p>
            <a:pPr marL="341313" indent="-341313" algn="l">
              <a:lnSpc>
                <a:spcPts val="2000"/>
              </a:lnSpc>
              <a:buSzPct val="100000"/>
              <a:buFont typeface="+mj-lt"/>
              <a:buAutoNum type="arabicPeriod"/>
            </a:pPr>
            <a:r>
              <a:rPr lang="en-US" sz="2000" dirty="0"/>
              <a:t>Many casualties who have tourniquets applied never needed a tourniquet in the first place.</a:t>
            </a:r>
          </a:p>
          <a:p>
            <a:pPr marL="341313" indent="-341313" algn="l">
              <a:lnSpc>
                <a:spcPts val="2000"/>
              </a:lnSpc>
              <a:buSzPct val="100000"/>
              <a:buFont typeface="+mj-lt"/>
              <a:buAutoNum type="arabicPeriod"/>
            </a:pPr>
            <a:r>
              <a:rPr lang="en-US" sz="2000" dirty="0"/>
              <a:t>This ability to determine whether extremity bleeding is not life-threatening should be included in the skills that are </a:t>
            </a:r>
            <a:r>
              <a:rPr lang="en-US" sz="2000" b="1" dirty="0"/>
              <a:t>objectively assessed </a:t>
            </a:r>
            <a:r>
              <a:rPr lang="en-US" sz="2000" dirty="0"/>
              <a:t>in the TCCC training course.</a:t>
            </a:r>
          </a:p>
          <a:p>
            <a:pPr marL="341313" indent="-341313" algn="l">
              <a:lnSpc>
                <a:spcPts val="2000"/>
              </a:lnSpc>
              <a:buSzPct val="100000"/>
              <a:buFont typeface="+mj-lt"/>
              <a:buAutoNum type="arabicPeriod"/>
            </a:pPr>
            <a:r>
              <a:rPr lang="en-US" sz="2000" b="1" dirty="0"/>
              <a:t>Leaders (line and medical) </a:t>
            </a:r>
            <a:r>
              <a:rPr lang="en-US" sz="2000" dirty="0"/>
              <a:t>need to ensure that reassessment of tourniquets applied during combat operations is performed as early and as often as tactically feasible, especially when evacuation will be prolonged.</a:t>
            </a:r>
          </a:p>
        </p:txBody>
      </p:sp>
      <p:sp>
        <p:nvSpPr>
          <p:cNvPr id="9" name="TextBox 8">
            <a:extLst>
              <a:ext uri="{FF2B5EF4-FFF2-40B4-BE49-F238E27FC236}">
                <a16:creationId xmlns:a16="http://schemas.microsoft.com/office/drawing/2014/main" id="{5A39F901-C660-78B1-4618-BD949296AD2E}"/>
              </a:ext>
            </a:extLst>
          </p:cNvPr>
          <p:cNvSpPr txBox="1"/>
          <p:nvPr/>
        </p:nvSpPr>
        <p:spPr>
          <a:xfrm>
            <a:off x="457200" y="1053455"/>
            <a:ext cx="8382000" cy="461665"/>
          </a:xfrm>
          <a:prstGeom prst="rect">
            <a:avLst/>
          </a:prstGeom>
          <a:noFill/>
        </p:spPr>
        <p:txBody>
          <a:bodyPr wrap="square">
            <a:spAutoFit/>
          </a:bodyPr>
          <a:lstStyle/>
          <a:p>
            <a:r>
              <a:rPr lang="en-US" sz="2400" b="1" dirty="0"/>
              <a:t>Training for Whoever Is Going to Do Tourniquet Reassessments</a:t>
            </a:r>
            <a:endParaRPr lang="en-US" sz="2400" b="1" dirty="0">
              <a:solidFill>
                <a:srgbClr val="000000"/>
              </a:solidFill>
            </a:endParaRPr>
          </a:p>
        </p:txBody>
      </p:sp>
    </p:spTree>
    <p:extLst>
      <p:ext uri="{BB962C8B-B14F-4D97-AF65-F5344CB8AC3E}">
        <p14:creationId xmlns:p14="http://schemas.microsoft.com/office/powerpoint/2010/main" val="2340202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 Leadership</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52</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8" name="Rectangle 3">
            <a:extLst>
              <a:ext uri="{FF2B5EF4-FFF2-40B4-BE49-F238E27FC236}">
                <a16:creationId xmlns:a16="http://schemas.microsoft.com/office/drawing/2014/main" id="{86031358-B5C7-56CC-509C-634DED1A2AA8}"/>
              </a:ext>
            </a:extLst>
          </p:cNvPr>
          <p:cNvSpPr txBox="1">
            <a:spLocks noChangeArrowheads="1"/>
          </p:cNvSpPr>
          <p:nvPr/>
        </p:nvSpPr>
        <p:spPr>
          <a:xfrm>
            <a:off x="533400" y="1333500"/>
            <a:ext cx="7315200" cy="1905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002060"/>
                </a:solidFill>
              </a:rPr>
              <a:t> “Medical care is </a:t>
            </a:r>
            <a:r>
              <a:rPr lang="en-US" sz="2400" b="1" dirty="0">
                <a:solidFill>
                  <a:srgbClr val="002060"/>
                </a:solidFill>
              </a:rPr>
              <a:t>commander’s</a:t>
            </a:r>
            <a:r>
              <a:rPr lang="en-US" sz="2400" dirty="0">
                <a:solidFill>
                  <a:srgbClr val="002060"/>
                </a:solidFill>
              </a:rPr>
              <a:t> business…. We can delegate authority to the medical community, but not the responsibility for ensuring it is taken care of……I take this responsibility very seriously and expect that others in the command do as well.”</a:t>
            </a:r>
            <a:r>
              <a:rPr lang="en-US" sz="2400" b="1" dirty="0"/>
              <a:t>                                   </a:t>
            </a:r>
          </a:p>
          <a:p>
            <a:pPr algn="ctr">
              <a:lnSpc>
                <a:spcPct val="80000"/>
              </a:lnSpc>
            </a:pPr>
            <a:endParaRPr lang="en-US" sz="2400" b="1" dirty="0"/>
          </a:p>
          <a:p>
            <a:pPr algn="ctr">
              <a:lnSpc>
                <a:spcPct val="80000"/>
              </a:lnSpc>
              <a:buFont typeface="Wingdings" pitchFamily="2" charset="2"/>
              <a:buNone/>
            </a:pPr>
            <a:endParaRPr lang="en-US" sz="2400" b="1" dirty="0"/>
          </a:p>
          <a:p>
            <a:pPr algn="ctr">
              <a:lnSpc>
                <a:spcPct val="80000"/>
              </a:lnSpc>
              <a:buFont typeface="Wingdings" pitchFamily="2" charset="2"/>
              <a:buNone/>
            </a:pPr>
            <a:endParaRPr lang="en-US" sz="2400" b="1" dirty="0"/>
          </a:p>
        </p:txBody>
      </p:sp>
      <p:sp>
        <p:nvSpPr>
          <p:cNvPr id="10" name="TextBox 9">
            <a:extLst>
              <a:ext uri="{FF2B5EF4-FFF2-40B4-BE49-F238E27FC236}">
                <a16:creationId xmlns:a16="http://schemas.microsoft.com/office/drawing/2014/main" id="{4DA6FCFB-8210-5D5A-F97D-7C3F3AF14426}"/>
              </a:ext>
            </a:extLst>
          </p:cNvPr>
          <p:cNvSpPr txBox="1"/>
          <p:nvPr/>
        </p:nvSpPr>
        <p:spPr>
          <a:xfrm>
            <a:off x="3886200" y="3409950"/>
            <a:ext cx="4588163" cy="769441"/>
          </a:xfrm>
          <a:prstGeom prst="rect">
            <a:avLst/>
          </a:prstGeom>
          <a:noFill/>
        </p:spPr>
        <p:txBody>
          <a:bodyPr wrap="square">
            <a:spAutoFit/>
          </a:bodyPr>
          <a:lstStyle/>
          <a:p>
            <a:pPr>
              <a:buNone/>
            </a:pPr>
            <a:r>
              <a:rPr lang="en-US" sz="2200" dirty="0">
                <a:solidFill>
                  <a:srgbClr val="002060"/>
                </a:solidFill>
                <a:latin typeface="Franklin Gothic Book" panose="020B0503020102020204" pitchFamily="34" charset="0"/>
              </a:rPr>
              <a:t>~ Gen Joe </a:t>
            </a:r>
            <a:r>
              <a:rPr lang="en-US" sz="2200" dirty="0" err="1">
                <a:solidFill>
                  <a:srgbClr val="002060"/>
                </a:solidFill>
                <a:latin typeface="Franklin Gothic Book" panose="020B0503020102020204" pitchFamily="34" charset="0"/>
              </a:rPr>
              <a:t>Votel</a:t>
            </a:r>
            <a:r>
              <a:rPr lang="en-US" sz="2200" dirty="0">
                <a:solidFill>
                  <a:srgbClr val="002060"/>
                </a:solidFill>
                <a:latin typeface="Franklin Gothic Book" panose="020B0503020102020204" pitchFamily="34" charset="0"/>
              </a:rPr>
              <a:t>, Heroes of Military Medicine Awards, 03 May 2018</a:t>
            </a:r>
          </a:p>
        </p:txBody>
      </p:sp>
    </p:spTree>
    <p:extLst>
      <p:ext uri="{BB962C8B-B14F-4D97-AF65-F5344CB8AC3E}">
        <p14:creationId xmlns:p14="http://schemas.microsoft.com/office/powerpoint/2010/main" val="1189114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Thank You!</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53</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pic>
        <p:nvPicPr>
          <p:cNvPr id="8" name="Picture 7">
            <a:extLst>
              <a:ext uri="{FF2B5EF4-FFF2-40B4-BE49-F238E27FC236}">
                <a16:creationId xmlns:a16="http://schemas.microsoft.com/office/drawing/2014/main" id="{70213716-CC85-4BD2-CCC6-4295DE8BE9ED}"/>
              </a:ext>
            </a:extLst>
          </p:cNvPr>
          <p:cNvPicPr>
            <a:picLocks noChangeAspect="1"/>
          </p:cNvPicPr>
          <p:nvPr/>
        </p:nvPicPr>
        <p:blipFill>
          <a:blip r:embed="rId3"/>
          <a:stretch>
            <a:fillRect/>
          </a:stretch>
        </p:blipFill>
        <p:spPr>
          <a:xfrm>
            <a:off x="1641248" y="1123950"/>
            <a:ext cx="5861504" cy="3234102"/>
          </a:xfrm>
          <a:prstGeom prst="rect">
            <a:avLst/>
          </a:prstGeom>
        </p:spPr>
      </p:pic>
    </p:spTree>
    <p:extLst>
      <p:ext uri="{BB962C8B-B14F-4D97-AF65-F5344CB8AC3E}">
        <p14:creationId xmlns:p14="http://schemas.microsoft.com/office/powerpoint/2010/main" val="1120123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Franklin Gothic Medium" panose="020B0603020102020204" pitchFamily="34" charset="0"/>
              </a:rPr>
              <a:t>Answer Key</a:t>
            </a:r>
          </a:p>
        </p:txBody>
      </p:sp>
      <p:sp>
        <p:nvSpPr>
          <p:cNvPr id="3" name="Content Placeholder 2"/>
          <p:cNvSpPr>
            <a:spLocks noGrp="1"/>
          </p:cNvSpPr>
          <p:nvPr>
            <p:ph idx="1"/>
          </p:nvPr>
        </p:nvSpPr>
        <p:spPr>
          <a:xfrm>
            <a:off x="457200" y="1123951"/>
            <a:ext cx="8229600" cy="457200"/>
          </a:xfrm>
        </p:spPr>
        <p:txBody>
          <a:bodyPr>
            <a:normAutofit/>
          </a:bodyPr>
          <a:lstStyle/>
          <a:p>
            <a:pPr marL="0" indent="0">
              <a:buNone/>
            </a:pPr>
            <a:r>
              <a:rPr lang="en-US" dirty="0"/>
              <a:t>Answers for the previous 25 cases (slides 22 - 46) </a:t>
            </a:r>
            <a:endParaRPr lang="en-US" dirty="0">
              <a:solidFill>
                <a:srgbClr val="C00000"/>
              </a:solidFill>
            </a:endParaRP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54</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6" name="Rectangle 3">
            <a:extLst>
              <a:ext uri="{FF2B5EF4-FFF2-40B4-BE49-F238E27FC236}">
                <a16:creationId xmlns:a16="http://schemas.microsoft.com/office/drawing/2014/main" id="{D2D3EB7C-D4DC-1583-3809-0A9A5539B654}"/>
              </a:ext>
            </a:extLst>
          </p:cNvPr>
          <p:cNvSpPr txBox="1">
            <a:spLocks noChangeArrowheads="1"/>
          </p:cNvSpPr>
          <p:nvPr/>
        </p:nvSpPr>
        <p:spPr>
          <a:xfrm>
            <a:off x="1371600" y="1638299"/>
            <a:ext cx="1600200" cy="28765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US" sz="2000" dirty="0">
                <a:latin typeface="+mn-lt"/>
              </a:rPr>
              <a:t>1. yes</a:t>
            </a:r>
          </a:p>
          <a:p>
            <a:pPr marL="0" indent="0">
              <a:lnSpc>
                <a:spcPct val="80000"/>
              </a:lnSpc>
              <a:buFont typeface="Arial" panose="020B0604020202020204" pitchFamily="34" charset="0"/>
              <a:buNone/>
            </a:pPr>
            <a:r>
              <a:rPr lang="en-US" sz="2000" dirty="0">
                <a:latin typeface="+mn-lt"/>
              </a:rPr>
              <a:t>2. no</a:t>
            </a:r>
          </a:p>
          <a:p>
            <a:pPr marL="0" indent="0">
              <a:lnSpc>
                <a:spcPct val="80000"/>
              </a:lnSpc>
              <a:buFont typeface="Arial" panose="020B0604020202020204" pitchFamily="34" charset="0"/>
              <a:buNone/>
            </a:pPr>
            <a:r>
              <a:rPr lang="en-US" sz="2000" dirty="0">
                <a:latin typeface="+mn-lt"/>
              </a:rPr>
              <a:t>3. no</a:t>
            </a:r>
          </a:p>
          <a:p>
            <a:pPr marL="0" indent="0">
              <a:lnSpc>
                <a:spcPct val="80000"/>
              </a:lnSpc>
              <a:buFont typeface="Arial" panose="020B0604020202020204" pitchFamily="34" charset="0"/>
              <a:buNone/>
            </a:pPr>
            <a:r>
              <a:rPr lang="en-US" sz="2000" dirty="0">
                <a:latin typeface="+mn-lt"/>
              </a:rPr>
              <a:t>4. no</a:t>
            </a:r>
          </a:p>
          <a:p>
            <a:pPr marL="0" indent="0">
              <a:lnSpc>
                <a:spcPct val="80000"/>
              </a:lnSpc>
              <a:buFont typeface="Arial" panose="020B0604020202020204" pitchFamily="34" charset="0"/>
              <a:buNone/>
            </a:pPr>
            <a:r>
              <a:rPr lang="en-US" sz="2000" dirty="0">
                <a:latin typeface="+mn-lt"/>
              </a:rPr>
              <a:t>5. no</a:t>
            </a:r>
          </a:p>
          <a:p>
            <a:pPr marL="0" indent="0">
              <a:lnSpc>
                <a:spcPct val="80000"/>
              </a:lnSpc>
              <a:buFont typeface="Arial" panose="020B0604020202020204" pitchFamily="34" charset="0"/>
              <a:buNone/>
            </a:pPr>
            <a:r>
              <a:rPr lang="en-US" sz="2000" dirty="0">
                <a:latin typeface="+mn-lt"/>
              </a:rPr>
              <a:t>6. yes</a:t>
            </a:r>
          </a:p>
          <a:p>
            <a:pPr marL="0" indent="0">
              <a:lnSpc>
                <a:spcPct val="80000"/>
              </a:lnSpc>
              <a:buFont typeface="Arial" panose="020B0604020202020204" pitchFamily="34" charset="0"/>
              <a:buNone/>
            </a:pPr>
            <a:r>
              <a:rPr lang="en-US" sz="2000" dirty="0">
                <a:latin typeface="+mn-lt"/>
              </a:rPr>
              <a:t>7. yes</a:t>
            </a:r>
          </a:p>
          <a:p>
            <a:pPr marL="0" indent="0">
              <a:lnSpc>
                <a:spcPct val="80000"/>
              </a:lnSpc>
              <a:buFont typeface="Arial" panose="020B0604020202020204" pitchFamily="34" charset="0"/>
              <a:buNone/>
            </a:pPr>
            <a:r>
              <a:rPr lang="en-US" sz="2000" dirty="0">
                <a:latin typeface="+mn-lt"/>
              </a:rPr>
              <a:t>8. no</a:t>
            </a:r>
          </a:p>
          <a:p>
            <a:pPr marL="0" indent="0">
              <a:lnSpc>
                <a:spcPct val="80000"/>
              </a:lnSpc>
              <a:buFont typeface="Arial" panose="020B0604020202020204" pitchFamily="34" charset="0"/>
              <a:buNone/>
            </a:pPr>
            <a:r>
              <a:rPr lang="en-US" sz="2000" dirty="0">
                <a:latin typeface="+mn-lt"/>
              </a:rPr>
              <a:t>9. yes</a:t>
            </a:r>
          </a:p>
          <a:p>
            <a:pPr algn="ctr">
              <a:lnSpc>
                <a:spcPct val="80000"/>
              </a:lnSpc>
              <a:buFont typeface="Wingdings" pitchFamily="2" charset="2"/>
              <a:buNone/>
            </a:pPr>
            <a:endParaRPr lang="en-US" sz="2000" dirty="0">
              <a:latin typeface="+mn-lt"/>
            </a:endParaRPr>
          </a:p>
        </p:txBody>
      </p:sp>
      <p:sp>
        <p:nvSpPr>
          <p:cNvPr id="7" name="Rectangle 3">
            <a:extLst>
              <a:ext uri="{FF2B5EF4-FFF2-40B4-BE49-F238E27FC236}">
                <a16:creationId xmlns:a16="http://schemas.microsoft.com/office/drawing/2014/main" id="{5CCFC4C1-00DC-A971-5728-73FFD79BDEEF}"/>
              </a:ext>
            </a:extLst>
          </p:cNvPr>
          <p:cNvSpPr txBox="1">
            <a:spLocks noChangeArrowheads="1"/>
          </p:cNvSpPr>
          <p:nvPr/>
        </p:nvSpPr>
        <p:spPr bwMode="auto">
          <a:xfrm>
            <a:off x="3200884" y="1638299"/>
            <a:ext cx="1600200" cy="2785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80000"/>
              </a:lnSpc>
              <a:buFontTx/>
              <a:buNone/>
            </a:pPr>
            <a:r>
              <a:rPr lang="en-US" sz="2000" kern="0" dirty="0"/>
              <a:t>10. no</a:t>
            </a:r>
          </a:p>
          <a:p>
            <a:pPr marL="0" indent="0" eaLnBrk="1" hangingPunct="1">
              <a:lnSpc>
                <a:spcPct val="80000"/>
              </a:lnSpc>
              <a:buFontTx/>
              <a:buNone/>
            </a:pPr>
            <a:r>
              <a:rPr lang="en-US" sz="2000" kern="0" dirty="0"/>
              <a:t>11. yes</a:t>
            </a:r>
          </a:p>
          <a:p>
            <a:pPr marL="0" indent="0" eaLnBrk="1" hangingPunct="1">
              <a:lnSpc>
                <a:spcPct val="80000"/>
              </a:lnSpc>
              <a:buFontTx/>
              <a:buNone/>
            </a:pPr>
            <a:r>
              <a:rPr lang="en-US" sz="2000" kern="0" dirty="0"/>
              <a:t>12. no</a:t>
            </a:r>
          </a:p>
          <a:p>
            <a:pPr marL="0" indent="0" eaLnBrk="1" hangingPunct="1">
              <a:lnSpc>
                <a:spcPct val="80000"/>
              </a:lnSpc>
              <a:buFontTx/>
              <a:buNone/>
            </a:pPr>
            <a:r>
              <a:rPr lang="en-US" sz="2000" kern="0" dirty="0"/>
              <a:t>13. no</a:t>
            </a:r>
          </a:p>
          <a:p>
            <a:pPr marL="0" indent="0" eaLnBrk="1" hangingPunct="1">
              <a:lnSpc>
                <a:spcPct val="80000"/>
              </a:lnSpc>
              <a:buFontTx/>
              <a:buNone/>
            </a:pPr>
            <a:r>
              <a:rPr lang="en-US" sz="2000" kern="0" dirty="0"/>
              <a:t>14. yes</a:t>
            </a:r>
          </a:p>
          <a:p>
            <a:pPr marL="0" indent="0" eaLnBrk="1" hangingPunct="1">
              <a:lnSpc>
                <a:spcPct val="80000"/>
              </a:lnSpc>
              <a:buFontTx/>
              <a:buNone/>
            </a:pPr>
            <a:r>
              <a:rPr lang="en-US" sz="2000" kern="0" dirty="0"/>
              <a:t>15. yes</a:t>
            </a:r>
          </a:p>
          <a:p>
            <a:pPr marL="0" indent="0" eaLnBrk="1" hangingPunct="1">
              <a:lnSpc>
                <a:spcPct val="80000"/>
              </a:lnSpc>
              <a:buFontTx/>
              <a:buNone/>
            </a:pPr>
            <a:r>
              <a:rPr lang="en-US" sz="2000" kern="0" dirty="0"/>
              <a:t>16. no</a:t>
            </a:r>
          </a:p>
          <a:p>
            <a:pPr marL="0" indent="0" eaLnBrk="1" hangingPunct="1">
              <a:lnSpc>
                <a:spcPct val="80000"/>
              </a:lnSpc>
              <a:buFontTx/>
              <a:buNone/>
            </a:pPr>
            <a:r>
              <a:rPr lang="en-US" sz="2000" kern="0" dirty="0"/>
              <a:t>17. yes</a:t>
            </a:r>
          </a:p>
          <a:p>
            <a:pPr marL="0" indent="0" eaLnBrk="1" hangingPunct="1">
              <a:lnSpc>
                <a:spcPct val="80000"/>
              </a:lnSpc>
              <a:buFontTx/>
              <a:buNone/>
            </a:pPr>
            <a:r>
              <a:rPr lang="en-US" sz="2000" kern="0" dirty="0"/>
              <a:t>18. yes</a:t>
            </a:r>
          </a:p>
          <a:p>
            <a:pPr marL="0" indent="0" eaLnBrk="1" hangingPunct="1">
              <a:lnSpc>
                <a:spcPct val="80000"/>
              </a:lnSpc>
              <a:buFontTx/>
              <a:buNone/>
            </a:pPr>
            <a:r>
              <a:rPr lang="en-US" sz="2000" kern="0" dirty="0"/>
              <a:t> </a:t>
            </a:r>
          </a:p>
          <a:p>
            <a:pPr algn="ctr" eaLnBrk="1" hangingPunct="1">
              <a:lnSpc>
                <a:spcPct val="80000"/>
              </a:lnSpc>
            </a:pPr>
            <a:endParaRPr lang="en-US" sz="2000" kern="0" dirty="0"/>
          </a:p>
          <a:p>
            <a:pPr algn="ctr" eaLnBrk="1" hangingPunct="1">
              <a:lnSpc>
                <a:spcPct val="80000"/>
              </a:lnSpc>
            </a:pPr>
            <a:endParaRPr lang="en-US" sz="2000" kern="0" dirty="0"/>
          </a:p>
          <a:p>
            <a:pPr algn="ctr" eaLnBrk="1" hangingPunct="1">
              <a:lnSpc>
                <a:spcPct val="80000"/>
              </a:lnSpc>
              <a:buFont typeface="Wingdings" pitchFamily="2" charset="2"/>
              <a:buNone/>
            </a:pPr>
            <a:endParaRPr lang="en-US" sz="2000" kern="0" dirty="0"/>
          </a:p>
          <a:p>
            <a:pPr algn="ctr" eaLnBrk="1" hangingPunct="1">
              <a:lnSpc>
                <a:spcPct val="80000"/>
              </a:lnSpc>
              <a:buFont typeface="Wingdings" pitchFamily="2" charset="2"/>
              <a:buNone/>
            </a:pPr>
            <a:endParaRPr lang="en-US" sz="2000" kern="0" dirty="0"/>
          </a:p>
        </p:txBody>
      </p:sp>
      <p:sp>
        <p:nvSpPr>
          <p:cNvPr id="8" name="Rectangle 3">
            <a:extLst>
              <a:ext uri="{FF2B5EF4-FFF2-40B4-BE49-F238E27FC236}">
                <a16:creationId xmlns:a16="http://schemas.microsoft.com/office/drawing/2014/main" id="{B9DC3182-F0D2-4104-F940-74280E19575A}"/>
              </a:ext>
            </a:extLst>
          </p:cNvPr>
          <p:cNvSpPr txBox="1">
            <a:spLocks noChangeArrowheads="1"/>
          </p:cNvSpPr>
          <p:nvPr/>
        </p:nvSpPr>
        <p:spPr bwMode="auto">
          <a:xfrm>
            <a:off x="5029200" y="1638299"/>
            <a:ext cx="1600200" cy="2381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80000"/>
              </a:lnSpc>
              <a:buFontTx/>
              <a:buNone/>
            </a:pPr>
            <a:r>
              <a:rPr lang="en-US" sz="2000" kern="0" dirty="0"/>
              <a:t>19. no</a:t>
            </a:r>
          </a:p>
          <a:p>
            <a:pPr marL="0" indent="0" eaLnBrk="1" hangingPunct="1">
              <a:lnSpc>
                <a:spcPct val="80000"/>
              </a:lnSpc>
              <a:buFontTx/>
              <a:buNone/>
            </a:pPr>
            <a:r>
              <a:rPr lang="en-US" sz="2000" kern="0" dirty="0"/>
              <a:t>20. no</a:t>
            </a:r>
          </a:p>
          <a:p>
            <a:pPr marL="0" indent="0" eaLnBrk="1" hangingPunct="1">
              <a:lnSpc>
                <a:spcPct val="80000"/>
              </a:lnSpc>
              <a:buFontTx/>
              <a:buNone/>
            </a:pPr>
            <a:r>
              <a:rPr lang="en-US" sz="2000" kern="0" dirty="0"/>
              <a:t>21. yes</a:t>
            </a:r>
          </a:p>
          <a:p>
            <a:pPr marL="0" indent="0" eaLnBrk="1" hangingPunct="1">
              <a:lnSpc>
                <a:spcPct val="80000"/>
              </a:lnSpc>
              <a:buFontTx/>
              <a:buNone/>
            </a:pPr>
            <a:r>
              <a:rPr lang="en-US" sz="2000" kern="0" dirty="0"/>
              <a:t>22. no</a:t>
            </a:r>
          </a:p>
          <a:p>
            <a:pPr marL="0" indent="0" eaLnBrk="1" hangingPunct="1">
              <a:lnSpc>
                <a:spcPct val="80000"/>
              </a:lnSpc>
              <a:buFontTx/>
              <a:buNone/>
            </a:pPr>
            <a:r>
              <a:rPr lang="en-US" sz="2000" kern="0" dirty="0"/>
              <a:t>23. no</a:t>
            </a:r>
          </a:p>
          <a:p>
            <a:pPr marL="0" indent="0" eaLnBrk="1" hangingPunct="1">
              <a:lnSpc>
                <a:spcPct val="80000"/>
              </a:lnSpc>
              <a:buFontTx/>
              <a:buNone/>
            </a:pPr>
            <a:r>
              <a:rPr lang="en-US" sz="2000" kern="0" dirty="0"/>
              <a:t>24. no</a:t>
            </a:r>
          </a:p>
          <a:p>
            <a:pPr marL="0" indent="0" eaLnBrk="1" hangingPunct="1">
              <a:lnSpc>
                <a:spcPct val="80000"/>
              </a:lnSpc>
              <a:buFontTx/>
              <a:buNone/>
            </a:pPr>
            <a:r>
              <a:rPr lang="en-US" sz="2000" kern="0" dirty="0"/>
              <a:t>25. yes</a:t>
            </a:r>
          </a:p>
          <a:p>
            <a:pPr marL="0" indent="0" eaLnBrk="1" hangingPunct="1">
              <a:lnSpc>
                <a:spcPct val="80000"/>
              </a:lnSpc>
              <a:buFontTx/>
              <a:buNone/>
            </a:pPr>
            <a:r>
              <a:rPr lang="en-US" sz="2000" kern="0" dirty="0"/>
              <a:t> </a:t>
            </a:r>
          </a:p>
          <a:p>
            <a:pPr algn="ctr" eaLnBrk="1" hangingPunct="1">
              <a:lnSpc>
                <a:spcPct val="80000"/>
              </a:lnSpc>
            </a:pPr>
            <a:endParaRPr lang="en-US" sz="2000" kern="0" dirty="0"/>
          </a:p>
          <a:p>
            <a:pPr algn="ctr" eaLnBrk="1" hangingPunct="1">
              <a:lnSpc>
                <a:spcPct val="80000"/>
              </a:lnSpc>
            </a:pPr>
            <a:endParaRPr lang="en-US" sz="2000" kern="0" dirty="0"/>
          </a:p>
          <a:p>
            <a:pPr algn="ctr" eaLnBrk="1" hangingPunct="1">
              <a:lnSpc>
                <a:spcPct val="80000"/>
              </a:lnSpc>
              <a:buFont typeface="Wingdings" pitchFamily="2" charset="2"/>
              <a:buNone/>
            </a:pPr>
            <a:endParaRPr lang="en-US" sz="2000" kern="0" dirty="0"/>
          </a:p>
          <a:p>
            <a:pPr algn="ctr" eaLnBrk="1" hangingPunct="1">
              <a:lnSpc>
                <a:spcPct val="80000"/>
              </a:lnSpc>
              <a:buFont typeface="Wingdings" pitchFamily="2" charset="2"/>
              <a:buNone/>
            </a:pPr>
            <a:endParaRPr lang="en-US" sz="2000" kern="0" dirty="0"/>
          </a:p>
        </p:txBody>
      </p:sp>
    </p:spTree>
    <p:extLst>
      <p:ext uri="{BB962C8B-B14F-4D97-AF65-F5344CB8AC3E}">
        <p14:creationId xmlns:p14="http://schemas.microsoft.com/office/powerpoint/2010/main" val="3309752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686800" cy="857250"/>
          </a:xfrm>
        </p:spPr>
        <p:txBody>
          <a:bodyPr>
            <a:normAutofit fontScale="90000"/>
          </a:bodyPr>
          <a:lstStyle/>
          <a:p>
            <a:pPr algn="l"/>
            <a:r>
              <a:rPr lang="en-US" sz="2800" b="1" dirty="0">
                <a:latin typeface="Arial" pitchFamily="34" charset="0"/>
                <a:cs typeface="Arial" pitchFamily="34" charset="0"/>
              </a:rPr>
              <a:t>Tourniquets Applied that Were Not Medically Indicated</a:t>
            </a:r>
            <a:endParaRPr lang="en-US" dirty="0">
              <a:latin typeface="Franklin Gothic Medium" panose="020B0603020102020204" pitchFamily="34" charset="0"/>
            </a:endParaRPr>
          </a:p>
        </p:txBody>
      </p:sp>
      <p:sp>
        <p:nvSpPr>
          <p:cNvPr id="3" name="Content Placeholder 2"/>
          <p:cNvSpPr>
            <a:spLocks noGrp="1"/>
          </p:cNvSpPr>
          <p:nvPr>
            <p:ph idx="1"/>
          </p:nvPr>
        </p:nvSpPr>
        <p:spPr>
          <a:xfrm>
            <a:off x="457200" y="1123950"/>
            <a:ext cx="7620000" cy="3276599"/>
          </a:xfrm>
        </p:spPr>
        <p:txBody>
          <a:bodyPr>
            <a:normAutofit/>
          </a:bodyPr>
          <a:lstStyle/>
          <a:p>
            <a:pPr marL="0" indent="0">
              <a:buNone/>
            </a:pPr>
            <a:r>
              <a:rPr lang="en-US" sz="2400" b="1" dirty="0">
                <a:solidFill>
                  <a:srgbClr val="000000"/>
                </a:solidFill>
              </a:rPr>
              <a:t>U.S. Civilian Sector</a:t>
            </a:r>
          </a:p>
          <a:p>
            <a:r>
              <a:rPr lang="en-US" dirty="0"/>
              <a:t>Ode – J Trauma 2015: 9 of 24 tourniquets (</a:t>
            </a:r>
            <a:r>
              <a:rPr lang="en-US" dirty="0">
                <a:solidFill>
                  <a:srgbClr val="C00000"/>
                </a:solidFill>
              </a:rPr>
              <a:t>38%</a:t>
            </a:r>
            <a:r>
              <a:rPr lang="en-US" dirty="0"/>
              <a:t>) were not medically indicated (Charlotte, NC)</a:t>
            </a:r>
          </a:p>
          <a:p>
            <a:r>
              <a:rPr lang="en-US" dirty="0" err="1"/>
              <a:t>Mikdad</a:t>
            </a:r>
            <a:r>
              <a:rPr lang="en-US" dirty="0"/>
              <a:t> – J Trauma 2021: 72 of 147 tourniquets (</a:t>
            </a:r>
            <a:r>
              <a:rPr lang="en-US" dirty="0">
                <a:solidFill>
                  <a:srgbClr val="C00000"/>
                </a:solidFill>
              </a:rPr>
              <a:t>49%</a:t>
            </a:r>
            <a:r>
              <a:rPr lang="en-US" dirty="0"/>
              <a:t>) had no clear medical indication (Boston)</a:t>
            </a:r>
          </a:p>
          <a:p>
            <a:r>
              <a:rPr lang="en-US" dirty="0" err="1"/>
              <a:t>Legare</a:t>
            </a:r>
            <a:r>
              <a:rPr lang="en-US" dirty="0"/>
              <a:t> – Am Surg 2022 – 585 of 1392 tourniquets (</a:t>
            </a:r>
            <a:r>
              <a:rPr lang="en-US" dirty="0">
                <a:solidFill>
                  <a:srgbClr val="C00000"/>
                </a:solidFill>
              </a:rPr>
              <a:t>42%</a:t>
            </a:r>
            <a:r>
              <a:rPr lang="en-US" dirty="0"/>
              <a:t>) were not medically indicated (29 trauma centers)</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6</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762418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Tourniquet Use In Ukraine (2016)</a:t>
            </a:r>
            <a:endParaRPr lang="en-US" dirty="0">
              <a:latin typeface="Franklin Gothic Medium" panose="020B0603020102020204" pitchFamily="34" charset="0"/>
            </a:endParaRPr>
          </a:p>
        </p:txBody>
      </p:sp>
      <p:sp>
        <p:nvSpPr>
          <p:cNvPr id="3" name="Content Placeholder 2"/>
          <p:cNvSpPr>
            <a:spLocks noGrp="1"/>
          </p:cNvSpPr>
          <p:nvPr>
            <p:ph idx="1"/>
          </p:nvPr>
        </p:nvSpPr>
        <p:spPr>
          <a:xfrm>
            <a:off x="487218" y="2430044"/>
            <a:ext cx="8229600" cy="2133600"/>
          </a:xfrm>
        </p:spPr>
        <p:txBody>
          <a:bodyPr>
            <a:normAutofit/>
          </a:bodyPr>
          <a:lstStyle/>
          <a:p>
            <a:r>
              <a:rPr lang="en-US" dirty="0"/>
              <a:t>Casualties in Ukraine from May– August 2016</a:t>
            </a:r>
          </a:p>
          <a:p>
            <a:r>
              <a:rPr lang="en-US" dirty="0"/>
              <a:t>102 tourniquets on 95 limbs</a:t>
            </a:r>
          </a:p>
          <a:p>
            <a:r>
              <a:rPr lang="en-US" dirty="0">
                <a:solidFill>
                  <a:srgbClr val="C00000"/>
                </a:solidFill>
              </a:rPr>
              <a:t>75% of the tourniquets applied were found not to have been medically indicated. </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7</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6" name="TextBox 5">
            <a:extLst>
              <a:ext uri="{FF2B5EF4-FFF2-40B4-BE49-F238E27FC236}">
                <a16:creationId xmlns:a16="http://schemas.microsoft.com/office/drawing/2014/main" id="{671FA6E9-8175-6B41-8AEB-2238F085E3EA}"/>
              </a:ext>
            </a:extLst>
          </p:cNvPr>
          <p:cNvSpPr txBox="1"/>
          <p:nvPr/>
        </p:nvSpPr>
        <p:spPr>
          <a:xfrm>
            <a:off x="5493546" y="3852543"/>
            <a:ext cx="2881308" cy="400110"/>
          </a:xfrm>
          <a:prstGeom prst="rect">
            <a:avLst/>
          </a:prstGeom>
          <a:noFill/>
        </p:spPr>
        <p:txBody>
          <a:bodyPr wrap="square" rtlCol="0">
            <a:spAutoFit/>
          </a:bodyPr>
          <a:lstStyle/>
          <a:p>
            <a:r>
              <a:rPr lang="en-US" sz="2000" b="1" i="1" dirty="0"/>
              <a:t>Military Medicine 2022</a:t>
            </a:r>
          </a:p>
        </p:txBody>
      </p:sp>
      <p:pic>
        <p:nvPicPr>
          <p:cNvPr id="7" name="Picture 6">
            <a:extLst>
              <a:ext uri="{FF2B5EF4-FFF2-40B4-BE49-F238E27FC236}">
                <a16:creationId xmlns:a16="http://schemas.microsoft.com/office/drawing/2014/main" id="{901EA761-27D4-BC92-38BC-5278AC4A8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123951"/>
            <a:ext cx="7391400" cy="1077205"/>
          </a:xfrm>
          <a:prstGeom prst="rect">
            <a:avLst/>
          </a:prstGeom>
          <a:ln w="28575">
            <a:solidFill>
              <a:schemeClr val="tx1"/>
            </a:solidFill>
          </a:ln>
        </p:spPr>
      </p:pic>
    </p:spTree>
    <p:extLst>
      <p:ext uri="{BB962C8B-B14F-4D97-AF65-F5344CB8AC3E}">
        <p14:creationId xmlns:p14="http://schemas.microsoft.com/office/powerpoint/2010/main" val="804479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Tourniquet Use In Ukraine (Present Conflict)</a:t>
            </a:r>
            <a:endParaRPr lang="en-US" dirty="0">
              <a:latin typeface="Franklin Gothic Medium" panose="020B0603020102020204" pitchFamily="34" charset="0"/>
            </a:endParaRPr>
          </a:p>
        </p:txBody>
      </p:sp>
      <p:sp>
        <p:nvSpPr>
          <p:cNvPr id="3" name="Content Placeholder 2"/>
          <p:cNvSpPr>
            <a:spLocks noGrp="1"/>
          </p:cNvSpPr>
          <p:nvPr>
            <p:ph idx="1"/>
          </p:nvPr>
        </p:nvSpPr>
        <p:spPr>
          <a:xfrm>
            <a:off x="457200" y="1123951"/>
            <a:ext cx="8229600" cy="2286000"/>
          </a:xfrm>
        </p:spPr>
        <p:txBody>
          <a:bodyPr>
            <a:normAutofit/>
          </a:bodyPr>
          <a:lstStyle/>
          <a:p>
            <a:r>
              <a:rPr lang="en-US" dirty="0"/>
              <a:t>Prolonged evacuation times    </a:t>
            </a:r>
          </a:p>
          <a:p>
            <a:pPr lvl="1"/>
            <a:r>
              <a:rPr lang="en-US" dirty="0">
                <a:solidFill>
                  <a:srgbClr val="C00000"/>
                </a:solidFill>
              </a:rPr>
              <a:t>Lack of air superiority and medics; drones</a:t>
            </a:r>
          </a:p>
          <a:p>
            <a:r>
              <a:rPr lang="en-US" dirty="0"/>
              <a:t>Numerous anecdotal examples of prolonged tourniquet application times (&gt;6 hours)</a:t>
            </a:r>
          </a:p>
          <a:p>
            <a:r>
              <a:rPr lang="en-US" dirty="0"/>
              <a:t>Significant morbidity - including amputations and Acute Kidney Injury (AKI) - as a result </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8</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7" name="TextBox 6">
            <a:extLst>
              <a:ext uri="{FF2B5EF4-FFF2-40B4-BE49-F238E27FC236}">
                <a16:creationId xmlns:a16="http://schemas.microsoft.com/office/drawing/2014/main" id="{D26D4E80-D6B2-3C43-A1B3-1CE8699C994B}"/>
              </a:ext>
            </a:extLst>
          </p:cNvPr>
          <p:cNvSpPr txBox="1"/>
          <p:nvPr/>
        </p:nvSpPr>
        <p:spPr>
          <a:xfrm>
            <a:off x="438727" y="3543302"/>
            <a:ext cx="8229600" cy="1169551"/>
          </a:xfrm>
          <a:prstGeom prst="rect">
            <a:avLst/>
          </a:prstGeom>
          <a:noFill/>
        </p:spPr>
        <p:txBody>
          <a:bodyPr wrap="square">
            <a:spAutoFit/>
          </a:bodyPr>
          <a:lstStyle/>
          <a:p>
            <a:r>
              <a:rPr lang="en-US" sz="1400" i="1" dirty="0">
                <a:solidFill>
                  <a:srgbClr val="002060"/>
                </a:solidFill>
              </a:rPr>
              <a:t>“Because of operational security issues surrounding casualty numbers and outcomes, summary data are not available describing numbers of patients, extremity injuries, tourniquet application, and outcomes across the Ukrainian theater. However, multiple frontline medical personnel have relayed these observations (authors </a:t>
            </a:r>
            <a:r>
              <a:rPr lang="en-US" sz="1400" i="1" dirty="0" err="1">
                <a:solidFill>
                  <a:srgbClr val="002060"/>
                </a:solidFill>
              </a:rPr>
              <a:t>O.Le</a:t>
            </a:r>
            <a:r>
              <a:rPr lang="en-US" sz="1400" i="1" dirty="0">
                <a:solidFill>
                  <a:srgbClr val="002060"/>
                </a:solidFill>
              </a:rPr>
              <a:t>., A.M., G.B., O.D., and </a:t>
            </a:r>
            <a:r>
              <a:rPr lang="en-US" sz="1400" i="1" dirty="0" err="1">
                <a:solidFill>
                  <a:srgbClr val="002060"/>
                </a:solidFill>
              </a:rPr>
              <a:t>O.Li</a:t>
            </a:r>
            <a:r>
              <a:rPr lang="en-US" sz="1400" i="1" dirty="0">
                <a:solidFill>
                  <a:srgbClr val="002060"/>
                </a:solidFill>
              </a:rPr>
              <a:t>.).” 		~ Holcomb JTACS 2023 </a:t>
            </a:r>
          </a:p>
          <a:p>
            <a:endParaRPr lang="en-US" sz="1400" i="1" dirty="0"/>
          </a:p>
        </p:txBody>
      </p:sp>
    </p:spTree>
    <p:extLst>
      <p:ext uri="{BB962C8B-B14F-4D97-AF65-F5344CB8AC3E}">
        <p14:creationId xmlns:p14="http://schemas.microsoft.com/office/powerpoint/2010/main" val="1501879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7696200" cy="857250"/>
          </a:xfrm>
        </p:spPr>
        <p:txBody>
          <a:bodyPr>
            <a:normAutofit/>
          </a:bodyPr>
          <a:lstStyle/>
          <a:p>
            <a:pPr algn="l"/>
            <a:r>
              <a:rPr lang="en-US" b="1" dirty="0"/>
              <a:t>Rethinking TQ Conversion, </a:t>
            </a:r>
            <a:r>
              <a:rPr lang="en-US" sz="2000" b="1" dirty="0"/>
              <a:t>Holcomb et al – JTACS 2023 </a:t>
            </a:r>
            <a:endParaRPr lang="en-US" sz="2000" dirty="0">
              <a:latin typeface="Franklin Gothic Medium" panose="020B0603020102020204" pitchFamily="34" charset="0"/>
            </a:endParaRPr>
          </a:p>
        </p:txBody>
      </p:sp>
      <p:sp>
        <p:nvSpPr>
          <p:cNvPr id="3" name="Content Placeholder 2"/>
          <p:cNvSpPr>
            <a:spLocks noGrp="1"/>
          </p:cNvSpPr>
          <p:nvPr>
            <p:ph idx="1"/>
          </p:nvPr>
        </p:nvSpPr>
        <p:spPr>
          <a:xfrm>
            <a:off x="2514600" y="895350"/>
            <a:ext cx="6324600" cy="3598067"/>
          </a:xfrm>
        </p:spPr>
        <p:txBody>
          <a:bodyPr>
            <a:noAutofit/>
          </a:bodyPr>
          <a:lstStyle/>
          <a:p>
            <a:pPr marL="0" indent="0">
              <a:buNone/>
            </a:pPr>
            <a:r>
              <a:rPr lang="en-US" b="1" dirty="0"/>
              <a:t>Arm Lost to Tourniquet Ischemia</a:t>
            </a:r>
          </a:p>
          <a:p>
            <a:pPr>
              <a:lnSpc>
                <a:spcPts val="1700"/>
              </a:lnSpc>
            </a:pPr>
            <a:r>
              <a:rPr lang="en-US" sz="1600" dirty="0"/>
              <a:t>Only wound was minor fragment injury of the soft tissues of the back surface of the right forearm (under the gauze dressing). </a:t>
            </a:r>
          </a:p>
          <a:p>
            <a:pPr>
              <a:lnSpc>
                <a:spcPts val="1700"/>
              </a:lnSpc>
            </a:pPr>
            <a:r>
              <a:rPr lang="en-US" sz="1600" dirty="0"/>
              <a:t>Tourniquets applied around 11:00 AM. </a:t>
            </a:r>
          </a:p>
          <a:p>
            <a:pPr>
              <a:lnSpc>
                <a:spcPts val="1700"/>
              </a:lnSpc>
            </a:pPr>
            <a:r>
              <a:rPr lang="en-US" sz="1600" dirty="0"/>
              <a:t>No qualified medic nearby.</a:t>
            </a:r>
          </a:p>
          <a:p>
            <a:pPr>
              <a:lnSpc>
                <a:spcPts val="1700"/>
              </a:lnSpc>
            </a:pPr>
            <a:r>
              <a:rPr lang="en-US" sz="1600" dirty="0"/>
              <a:t>Daytime evacuation impossible due to heavy artillery shelling - casualty arrived at the stabilization point at 10:30 PM (11.5 hours tourniquet time). </a:t>
            </a:r>
          </a:p>
          <a:p>
            <a:pPr>
              <a:lnSpc>
                <a:spcPts val="1700"/>
              </a:lnSpc>
            </a:pPr>
            <a:r>
              <a:rPr lang="en-US" sz="1600" dirty="0"/>
              <a:t>No massive bleeding on tourniquet release.</a:t>
            </a:r>
          </a:p>
          <a:p>
            <a:pPr>
              <a:lnSpc>
                <a:spcPts val="1700"/>
              </a:lnSpc>
            </a:pPr>
            <a:r>
              <a:rPr lang="en-US" sz="1600" dirty="0"/>
              <a:t>Patient was stable, awake and alert. </a:t>
            </a:r>
          </a:p>
          <a:p>
            <a:pPr>
              <a:lnSpc>
                <a:spcPts val="1700"/>
              </a:lnSpc>
            </a:pPr>
            <a:r>
              <a:rPr lang="en-US" sz="1600" dirty="0"/>
              <a:t>No other injuries. </a:t>
            </a:r>
          </a:p>
          <a:p>
            <a:pPr>
              <a:lnSpc>
                <a:spcPts val="1700"/>
              </a:lnSpc>
            </a:pPr>
            <a:r>
              <a:rPr lang="en-US" sz="1600" dirty="0"/>
              <a:t>The right upper limb was cold with no distal pulse, no sensation and no movement.</a:t>
            </a:r>
          </a:p>
          <a:p>
            <a:pPr>
              <a:lnSpc>
                <a:spcPts val="1700"/>
              </a:lnSpc>
            </a:pPr>
            <a:r>
              <a:rPr lang="en-US" sz="1600" b="1" i="1" dirty="0"/>
              <a:t>Arm had to be amputated </a:t>
            </a:r>
          </a:p>
        </p:txBody>
      </p:sp>
      <p:sp>
        <p:nvSpPr>
          <p:cNvPr id="4" name="Slide Number Placeholder 3">
            <a:extLst>
              <a:ext uri="{FF2B5EF4-FFF2-40B4-BE49-F238E27FC236}">
                <a16:creationId xmlns:a16="http://schemas.microsoft.com/office/drawing/2014/main" id="{00636213-B9DA-6474-F3FC-08288B26D970}"/>
              </a:ext>
            </a:extLst>
          </p:cNvPr>
          <p:cNvSpPr>
            <a:spLocks noGrp="1"/>
          </p:cNvSpPr>
          <p:nvPr>
            <p:ph type="sldNum" sz="quarter" idx="4"/>
          </p:nvPr>
        </p:nvSpPr>
        <p:spPr/>
        <p:txBody>
          <a:bodyPr/>
          <a:lstStyle/>
          <a:p>
            <a:fld id="{B8EC6C1D-B94A-4A9A-BD8D-A546578E37EF}" type="slidenum">
              <a:rPr lang="en-US" smtClean="0"/>
              <a:t>9</a:t>
            </a:fld>
            <a:endParaRPr lang="en-US"/>
          </a:p>
        </p:txBody>
      </p:sp>
      <p:sp>
        <p:nvSpPr>
          <p:cNvPr id="5" name="TextBox 4">
            <a:extLst>
              <a:ext uri="{FF2B5EF4-FFF2-40B4-BE49-F238E27FC236}">
                <a16:creationId xmlns:a16="http://schemas.microsoft.com/office/drawing/2014/main" id="{7AA98F58-B6D6-DCAC-1C01-978B3C751563}"/>
              </a:ext>
            </a:extLst>
          </p:cNvPr>
          <p:cNvSpPr txBox="1"/>
          <p:nvPr/>
        </p:nvSpPr>
        <p:spPr>
          <a:xfrm>
            <a:off x="3810000" y="133350"/>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pic>
        <p:nvPicPr>
          <p:cNvPr id="6" name="Picture 5" descr="TQT Holcomp Photo fm Paper.jpg">
            <a:extLst>
              <a:ext uri="{FF2B5EF4-FFF2-40B4-BE49-F238E27FC236}">
                <a16:creationId xmlns:a16="http://schemas.microsoft.com/office/drawing/2014/main" id="{9927CB77-7625-D5B6-6478-E1BB7A561E32}"/>
              </a:ext>
            </a:extLst>
          </p:cNvPr>
          <p:cNvPicPr>
            <a:picLocks noChangeAspect="1"/>
          </p:cNvPicPr>
          <p:nvPr/>
        </p:nvPicPr>
        <p:blipFill>
          <a:blip r:embed="rId3" cstate="print"/>
          <a:stretch>
            <a:fillRect/>
          </a:stretch>
        </p:blipFill>
        <p:spPr>
          <a:xfrm>
            <a:off x="533400" y="1031080"/>
            <a:ext cx="1794890" cy="3462337"/>
          </a:xfrm>
          <a:prstGeom prst="rect">
            <a:avLst/>
          </a:prstGeom>
          <a:ln w="31750">
            <a:solidFill>
              <a:srgbClr val="000000"/>
            </a:solidFill>
          </a:ln>
        </p:spPr>
      </p:pic>
    </p:spTree>
    <p:extLst>
      <p:ext uri="{BB962C8B-B14F-4D97-AF65-F5344CB8AC3E}">
        <p14:creationId xmlns:p14="http://schemas.microsoft.com/office/powerpoint/2010/main" val="1097950550"/>
      </p:ext>
    </p:extLst>
  </p:cSld>
  <p:clrMapOvr>
    <a:masterClrMapping/>
  </p:clrMapOvr>
</p:sld>
</file>

<file path=ppt/theme/theme1.xml><?xml version="1.0" encoding="utf-8"?>
<a:theme xmlns:a="http://schemas.openxmlformats.org/drawingml/2006/main" name="Office Theme">
  <a:themeElements>
    <a:clrScheme name="Custom 2">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HA PowerPoint Template-2024" id="{EA68F444-5108-4734-B4FB-8F9EDC58A394}" vid="{296D5461-79A1-4A2C-9602-0D3D2DCC5B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A763B52A6B4D429F2C2B3DB883761E" ma:contentTypeVersion="20" ma:contentTypeDescription="Create a new document." ma:contentTypeScope="" ma:versionID="99f105deaceabab427aa2e908c1b9bf9">
  <xsd:schema xmlns:xsd="http://www.w3.org/2001/XMLSchema" xmlns:xs="http://www.w3.org/2001/XMLSchema" xmlns:p="http://schemas.microsoft.com/office/2006/metadata/properties" xmlns:ns2="ffaa7013-1241-4bac-b675-7174e2975d8a" xmlns:ns3="814f268f-9309-4719-908c-33cc81b6f8cd" targetNamespace="http://schemas.microsoft.com/office/2006/metadata/properties" ma:root="true" ma:fieldsID="99c4aacdd5a44789158319c81f3fb34c" ns2:_="" ns3:_="">
    <xsd:import namespace="ffaa7013-1241-4bac-b675-7174e2975d8a"/>
    <xsd:import namespace="814f268f-9309-4719-908c-33cc81b6f8cd"/>
    <xsd:element name="properties">
      <xsd:complexType>
        <xsd:sequence>
          <xsd:element name="documentManagement">
            <xsd:complexType>
              <xsd:all>
                <xsd:element ref="ns2:ProductName"/>
                <xsd:element ref="ns2:Section" minOccurs="0"/>
                <xsd:element ref="ns2:MediaServiceMetadata" minOccurs="0"/>
                <xsd:element ref="ns2:MediaServiceFastMetadata" minOccurs="0"/>
                <xsd:element ref="ns2:MediaServiceSearchProperties" minOccurs="0"/>
                <xsd:element ref="ns2:MediaServiceObjectDetectorVersions" minOccurs="0"/>
                <xsd:element ref="ns3:TaxCatchAll" minOccurs="0"/>
                <xsd:element ref="ns2:MediaServiceDateTaken" minOccurs="0"/>
                <xsd:element ref="ns2:MediaServiceOCR" minOccurs="0"/>
                <xsd:element ref="ns2:MediaServiceGenerationTime" minOccurs="0"/>
                <xsd:element ref="ns2:MediaServiceEventHashCode" minOccurs="0"/>
                <xsd:element ref="ns2:FileNamingConventions" minOccurs="0"/>
                <xsd:element ref="ns2:Topic"/>
                <xsd:element ref="ns2:Campaign"/>
                <xsd:element ref="ns2:ProductType"/>
                <xsd:element ref="ns2:Purpos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aa7013-1241-4bac-b675-7174e2975d8a" elementFormDefault="qualified">
    <xsd:import namespace="http://schemas.microsoft.com/office/2006/documentManagement/types"/>
    <xsd:import namespace="http://schemas.microsoft.com/office/infopath/2007/PartnerControls"/>
    <xsd:element name="ProductName" ma:index="8" ma:displayName="Product Name" ma:format="Dropdown" ma:internalName="ProductName">
      <xsd:simpleType>
        <xsd:restriction base="dms:Note">
          <xsd:maxLength value="255"/>
        </xsd:restriction>
      </xsd:simpleType>
    </xsd:element>
    <xsd:element name="Section" ma:index="9" nillable="true" ma:displayName="SharePoint Section" ma:format="Dropdown" ma:internalName="Section">
      <xsd:simpleType>
        <xsd:restriction base="dms:Choice">
          <xsd:enumeration value="RC/Branding &amp; Imagery"/>
          <xsd:enumeration value="RC/Messaging"/>
          <xsd:enumeration value="RC/Toolkits"/>
          <xsd:enumeration value="RC/Communications Priorities"/>
          <xsd:enumeration value="About Us section"/>
          <xsd:enumeration value="FAQs section"/>
          <xsd:enumeration value="MTF Web Hub/Content Templates"/>
          <xsd:enumeration value="MTF Web Hub/Guidance"/>
          <xsd:enumeration value="MTF Web Hub/Web Update"/>
          <xsd:enumeration value="MTF Web Hub/Campaigns"/>
          <xsd:enumeration value="MTF Web Hub/Presentations"/>
          <xsd:enumeration value="MTF Web Hub/Images"/>
          <xsd:enumeration value="MTF Web Hub/Analytics"/>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FileNamingConventions" ma:index="19" nillable="true" ma:displayName="File Naming Conventions" ma:format="Dropdown" ma:internalName="FileNamingConventions">
      <xsd:simpleType>
        <xsd:restriction base="dms:Note">
          <xsd:maxLength value="255"/>
        </xsd:restriction>
      </xsd:simpleType>
    </xsd:element>
    <xsd:element name="Topic" ma:index="20" ma:displayName="Topic" ma:default="None" ma:format="Dropdown" ma:internalName="Topic">
      <xsd:simpleType>
        <xsd:restriction base="dms:Choice">
          <xsd:enumeration value="Abortion"/>
          <xsd:enumeration value="Active Shooter Drill"/>
          <xsd:enumeration value="AD-Health Care Administration"/>
          <xsd:enumeration value="AD-Support"/>
          <xsd:enumeration value="AHI"/>
          <xsd:enumeration value="Alcohol Abuse"/>
          <xsd:enumeration value="AMSUS"/>
          <xsd:enumeration value="Around the MHS"/>
          <xsd:enumeration value="ART"/>
          <xsd:enumeration value="ART Planning"/>
          <xsd:enumeration value="ART Release"/>
          <xsd:enumeration value="ART Training"/>
          <xsd:enumeration value="Autism"/>
          <xsd:enumeration value="Back to School Health"/>
          <xsd:enumeration value="Blood Donor Challenge"/>
          <xsd:enumeration value="Blood Program"/>
          <xsd:enumeration value="Brain Injury Awareness"/>
          <xsd:enumeration value="Bug-Borne Illness"/>
          <xsd:enumeration value="Burn Pit Registry"/>
          <xsd:enumeration value="Cancer"/>
          <xsd:enumeration value="Cervical Cancer"/>
          <xsd:enumeration value="Children's Health"/>
          <xsd:enumeration value="Claims"/>
          <xsd:enumeration value="Clinical Investigation Program"/>
          <xsd:enumeration value="Combat Support"/>
          <xsd:enumeration value="Computer/Electronic Accommodations Program"/>
          <xsd:enumeration value="Contraception"/>
          <xsd:enumeration value="Convalescent Plasma"/>
          <xsd:enumeration value="Cost"/>
          <xsd:enumeration value="Covered Services"/>
          <xsd:enumeration value="Cryopreservation"/>
          <xsd:enumeration value="CSC Education"/>
          <xsd:enumeration value="Cyberfit"/>
          <xsd:enumeration value="DAD-Acquisition ＆ Sustainment"/>
          <xsd:enumeration value="DAD-Health Care Operations"/>
          <xsd:enumeration value="DAD-Medical Affairs"/>
          <xsd:enumeration value="DAD-Research ＆ Engineering"/>
          <xsd:enumeration value="DEERS"/>
          <xsd:enumeration value="Dental"/>
          <xsd:enumeration value="DHA Advancement"/>
          <xsd:enumeration value="DHA Birthday"/>
          <xsd:enumeration value="DHA Communications Strategy"/>
          <xsd:enumeration value="DHA Contracting"/>
          <xsd:enumeration value="DHA Hiring"/>
          <xsd:enumeration value="DHA Innovation"/>
          <xsd:enumeration value="DHA Networks/MTFs"/>
          <xsd:enumeration value="DHITS"/>
          <xsd:enumeration value="Director of Staff"/>
          <xsd:enumeration value="Disaster Alert"/>
          <xsd:enumeration value="Discrete Planning Actions"/>
          <xsd:enumeration value="DMLSS"/>
          <xsd:enumeration value="Drug Abuse"/>
          <xsd:enumeration value="Durable Medical Equipment"/>
          <xsd:enumeration value="Education"/>
          <xsd:enumeration value="Ektropy"/>
          <xsd:enumeration value="Electronic Drug Monograph"/>
          <xsd:enumeration value="Electronic Health Record"/>
          <xsd:enumeration value="Eligibility"/>
          <xsd:enumeration value="Emergency Care"/>
          <xsd:enumeration value="Emergency Preparedness and Response"/>
          <xsd:enumeration value="Enrollment or Disenrollment"/>
          <xsd:enumeration value="Environmental Exposures"/>
          <xsd:enumeration value="Events and Conferences"/>
          <xsd:enumeration value="Extended Care Health Option"/>
          <xsd:enumeration value="Family Caregivers"/>
          <xsd:enumeration value="Fitness"/>
          <xsd:enumeration value="Flu"/>
          <xsd:enumeration value="Getting Care"/>
          <xsd:enumeration value="Global Health"/>
          <xsd:enumeration value="Health Care Quality"/>
          <xsd:enumeration value="Health Innovation"/>
          <xsd:enumeration value="Health Literacy"/>
          <xsd:enumeration value="Health Observances"/>
          <xsd:enumeration value="Health Related Behavior Survey"/>
          <xsd:enumeration value="Health.mil"/>
          <xsd:enumeration value="Health.mil Revamp"/>
          <xsd:enumeration value="Healthcare Survey Report"/>
          <xsd:enumeration value="Healthy Aging"/>
          <xsd:enumeration value="Hearing Loss"/>
          <xsd:enumeration value="Heart Health"/>
          <xsd:enumeration value="HIMSS"/>
          <xsd:enumeration value="Immunization"/>
          <xsd:enumeration value="Industry Day"/>
          <xsd:enumeration value="Inpatient"/>
          <xsd:enumeration value="Lead"/>
          <xsd:enumeration value="Manual Change"/>
          <xsd:enumeration value="Measles"/>
          <xsd:enumeration value="Media Survey"/>
          <xsd:enumeration value="Medical Necessity"/>
          <xsd:enumeration value="Medically Necessary Hair Removal"/>
          <xsd:enumeration value="Medicare"/>
          <xsd:enumeration value="Men's Health"/>
          <xsd:enumeration value="Mental Health"/>
          <xsd:enumeration value="MHS Photo Series"/>
          <xsd:enumeration value="MHS Transformation"/>
          <xsd:enumeration value="MHSRS"/>
          <xsd:enumeration value="Military Aviation Cancer Study"/>
          <xsd:enumeration value="Military Children's Health"/>
          <xsd:enumeration value="Military Family Health"/>
          <xsd:enumeration value="milSuite"/>
          <xsd:enumeration value="Mold"/>
          <xsd:enumeration value="Monkeypox"/>
          <xsd:enumeration value="MTF"/>
          <xsd:enumeration value="MTF Restructuring"/>
          <xsd:enumeration value="MTF Transition"/>
          <xsd:enumeration value="Navigator Pilot"/>
          <xsd:enumeration value="New Benefit"/>
          <xsd:enumeration value="New DHA Deputy Director"/>
          <xsd:enumeration value="New Year, New You"/>
          <xsd:enumeration value="Non-Covered Service"/>
          <xsd:enumeration value="Non-Discrepant Address"/>
          <xsd:enumeration value="Non-PSA Enrollment"/>
          <xsd:enumeration value="Nurses Week"/>
          <xsd:enumeration value="Nutrition"/>
          <xsd:enumeration value="OASD Health Affairs"/>
          <xsd:enumeration value="Observance"/>
          <xsd:enumeration value="OHI"/>
          <xsd:enumeration value="OIP"/>
          <xsd:enumeration value="Open Season"/>
          <xsd:enumeration value="Operations"/>
          <xsd:enumeration value="Opioid Safety"/>
          <xsd:enumeration value="Pain Management"/>
          <xsd:enumeration value="Patient Safety"/>
          <xsd:enumeration value="PFAS"/>
          <xsd:enumeration value="PH Transition"/>
          <xsd:enumeration value="Pharmacy Benefit"/>
          <xsd:enumeration value="Pharmacy Operations"/>
          <xsd:enumeration value="Preventive Health"/>
          <xsd:enumeration value="Privacy"/>
          <xsd:enumeration value="Program or Plan Education"/>
          <xsd:enumeration value="Prostate Cancer"/>
          <xsd:enumeration value="Provider"/>
          <xsd:enumeration value="PTSD Awareness"/>
          <xsd:enumeration value="R＆D Transition"/>
          <xsd:enumeration value="Readiness and Combat Support"/>
          <xsd:enumeration value="Ready Reliable Care"/>
          <xsd:enumeration value="Red Hill"/>
          <xsd:enumeration value="Referrals and Authorizations"/>
          <xsd:enumeration value="Rehabilitative Care"/>
          <xsd:enumeration value="Research"/>
          <xsd:enumeration value="Reserve Health Readiness Program"/>
          <xsd:enumeration value="Retirement"/>
          <xsd:enumeration value="Secure Messaging"/>
          <xsd:enumeration value="Sexual Assault Prevention"/>
          <xsd:enumeration value="Sexual Health"/>
          <xsd:enumeration value="SHCP"/>
          <xsd:enumeration value="Sleep"/>
          <xsd:enumeration value="Spacechat"/>
          <xsd:enumeration value="Stress"/>
          <xsd:enumeration value="Suicide Prevention"/>
          <xsd:enumeration value="Summer Safety"/>
          <xsd:enumeration value="Targeted Care"/>
          <xsd:enumeration value="Tobacco Cessation"/>
          <xsd:enumeration value="TOL Health Record"/>
          <xsd:enumeration value="Transformation and Standardization"/>
          <xsd:enumeration value="Transgender"/>
          <xsd:enumeration value="TRICARE and Medicare"/>
          <xsd:enumeration value="TRICARE Overseas"/>
          <xsd:enumeration value="TRICARE-Authorized PTAs and OTAs"/>
          <xsd:enumeration value="Urgent Care"/>
          <xsd:enumeration value="USUHS"/>
          <xsd:enumeration value="Virtual Health"/>
          <xsd:enumeration value="Vision"/>
          <xsd:enumeration value="Warrior Care"/>
          <xsd:enumeration value="Water Contamination"/>
          <xsd:enumeration value="Web Request"/>
          <xsd:enumeration value="Winter Safety"/>
          <xsd:enumeration value="Women's Health"/>
          <xsd:enumeration value="Workforce Communications"/>
          <xsd:enumeration value="Year in Military Health"/>
          <xsd:enumeration value="None"/>
        </xsd:restriction>
      </xsd:simpleType>
    </xsd:element>
    <xsd:element name="Campaign" ma:index="21" ma:displayName="Campaign" ma:default="None" ma:format="Dropdown" ma:internalName="Campaign">
      <xsd:simpleType>
        <xsd:restriction base="dms:Choice">
          <xsd:enumeration value="Environmental Health"/>
          <xsd:enumeration value="MHS GENESIS"/>
          <xsd:enumeration value="None"/>
          <xsd:enumeration value="Take Command"/>
          <xsd:enumeration value="Taking Care of Our People"/>
          <xsd:enumeration value="Unlock Your Health"/>
          <xsd:enumeration value="Value of TRICARE"/>
          <xsd:enumeration value="Warfighter Brain Health"/>
          <xsd:enumeration value="DHA Academy"/>
          <xsd:enumeration value="My Military Health"/>
          <xsd:enumeration value="Targeted Care Toolkit"/>
          <xsd:enumeration value="Emergency Medical Services"/>
          <xsd:enumeration value="Ready Reliable Care"/>
          <xsd:enumeration value="Warrior Care"/>
          <xsd:enumeration value="T-5 Contracts"/>
        </xsd:restriction>
      </xsd:simpleType>
    </xsd:element>
    <xsd:element name="ProductType" ma:index="22" ma:displayName="Product Type" ma:format="Dropdown" ma:internalName="ProductType">
      <xsd:simpleType>
        <xsd:restriction base="dms:Choice">
          <xsd:enumeration value="Annual Report"/>
          <xsd:enumeration value="All Hands"/>
          <xsd:enumeration value="ART"/>
          <xsd:enumeration value="Article"/>
          <xsd:enumeration value="Assessment"/>
          <xsd:enumeration value="Biography"/>
          <xsd:enumeration value="Blog"/>
          <xsd:enumeration value="Briefing"/>
          <xsd:enumeration value="Brochure"/>
          <xsd:enumeration value="Business Card"/>
          <xsd:enumeration value="Calendar item"/>
          <xsd:enumeration value="Chat Q＆A"/>
          <xsd:enumeration value="Checklist"/>
          <xsd:enumeration value="Communications Plan"/>
          <xsd:enumeration value="Coordination Document"/>
          <xsd:enumeration value="Course"/>
          <xsd:enumeration value="CSS Update"/>
          <xsd:enumeration value="Data Tables"/>
          <xsd:enumeration value="DHA Admin Instruction"/>
          <xsd:enumeration value="Documents"/>
          <xsd:enumeration value="DoD Directive"/>
          <xsd:enumeration value="DoD Instruction"/>
          <xsd:enumeration value="Email"/>
          <xsd:enumeration value="External Event"/>
          <xsd:enumeration value="External Media Hit"/>
          <xsd:enumeration value="Facebook Live Q＆A"/>
          <xsd:enumeration value="Facebook Live Stream"/>
          <xsd:enumeration value="Factsheet"/>
          <xsd:enumeration value="FAQ"/>
          <xsd:enumeration value="Flyer"/>
          <xsd:enumeration value="Form"/>
          <xsd:enumeration value="Gov Delivery"/>
          <xsd:enumeration value="Graphic"/>
          <xsd:enumeration value="Graphics"/>
          <xsd:enumeration value="Guide Book"/>
          <xsd:enumeration value="Handbook"/>
          <xsd:enumeration value="Hurricane Florence"/>
          <xsd:enumeration value="Info Paper"/>
          <xsd:enumeration value="Interim Procedures Memorandum"/>
          <xsd:enumeration value="Internal Event"/>
          <xsd:enumeration value="Internal media product"/>
          <xsd:enumeration value="Images"/>
          <xsd:enumeration value="Key Messages"/>
          <xsd:enumeration value="Landing Page"/>
          <xsd:enumeration value="LaunchPad Announcement"/>
          <xsd:enumeration value="LaunchPad Tile"/>
          <xsd:enumeration value="Letter"/>
          <xsd:enumeration value="Listicle"/>
          <xsd:enumeration value="Logo"/>
          <xsd:enumeration value="Manual"/>
          <xsd:enumeration value="Media Advisory"/>
          <xsd:enumeration value="Media Kit"/>
          <xsd:enumeration value="Media Opportunity Coordination"/>
          <xsd:enumeration value="Media RTQ"/>
          <xsd:enumeration value="Media Training"/>
          <xsd:enumeration value="Meeting Minutes"/>
          <xsd:enumeration value="MHS Early Bird"/>
          <xsd:enumeration value="MHS Minute"/>
          <xsd:enumeration value="MHS Playbook"/>
          <xsd:enumeration value="MHS RS"/>
          <xsd:enumeration value="MOA"/>
          <xsd:enumeration value="Morning News Letter"/>
          <xsd:enumeration value="Morning News of Note"/>
          <xsd:enumeration value="News Around the MHS Article"/>
          <xsd:enumeration value="Newsletter"/>
          <xsd:enumeration value="Notices"/>
          <xsd:enumeration value="Outreach"/>
          <xsd:enumeration value="Org Chart"/>
          <xsd:enumeration value="PAG"/>
          <xsd:enumeration value="Partnership Event"/>
          <xsd:enumeration value="Photo"/>
          <xsd:enumeration value="PI"/>
          <xsd:enumeration value="Plan"/>
          <xsd:enumeration value="Plan Proposal"/>
          <xsd:enumeration value="Podcast"/>
          <xsd:enumeration value="Policy"/>
          <xsd:enumeration value="Postcard"/>
          <xsd:enumeration value="Poster"/>
          <xsd:enumeration value="Presentation"/>
          <xsd:enumeration value="Print Ad (PSA)"/>
          <xsd:enumeration value="Procedural Instruction"/>
          <xsd:enumeration value="Q&amp;A"/>
          <xsd:enumeration value="Questionnaire"/>
          <xsd:enumeration value="Report"/>
          <xsd:enumeration value="Reports"/>
          <xsd:enumeration value="Resource List"/>
          <xsd:enumeration value="RFI"/>
          <xsd:enumeration value="Screen Saver"/>
          <xsd:enumeration value="SiteCore Content Contributor"/>
          <xsd:enumeration value="Sitecore Training"/>
          <xsd:enumeration value="Social Media Cover Photo"/>
          <xsd:enumeration value="Social Media Plan"/>
          <xsd:enumeration value="Social Media Post"/>
          <xsd:enumeration value="Social Media Posts"/>
          <xsd:enumeration value="Social Media Story"/>
          <xsd:enumeration value="Social Media Toolkit"/>
          <xsd:enumeration value="Speaking Engagement"/>
          <xsd:enumeration value="Talking Points"/>
          <xsd:enumeration value="Tasker - Conference Package Review"/>
          <xsd:enumeration value="Tasker - Data Call"/>
          <xsd:enumeration value="Tasker - Multimedia Review"/>
          <xsd:enumeration value="Tasker - Other"/>
          <xsd:enumeration value="Tasker - Policy/Reg. Review"/>
          <xsd:enumeration value="Tasker - Publication Review"/>
          <xsd:enumeration value="Tasker - Social Media Plan Review"/>
          <xsd:enumeration value="Technical manual"/>
          <xsd:enumeration value="Toolkit"/>
          <xsd:enumeration value="Town Hall"/>
          <xsd:enumeration value="Trackers"/>
          <xsd:enumeration value="Training Guide"/>
          <xsd:enumeration value="Training Session"/>
          <xsd:enumeration value="Training Slide"/>
          <xsd:enumeration value="Update/Blog Post"/>
          <xsd:enumeration value="Video"/>
          <xsd:enumeration value="Video Script"/>
          <xsd:enumeration value="Wallet Card"/>
          <xsd:enumeration value="Web"/>
          <xsd:enumeration value="Web Alias"/>
          <xsd:enumeration value="Web Analytics Report"/>
          <xsd:enumeration value="Web Content Template"/>
          <xsd:enumeration value="Web Customer Service"/>
          <xsd:enumeration value="Web Page"/>
          <xsd:enumeration value="Web Plan"/>
          <xsd:enumeration value="Web Process Document"/>
          <xsd:enumeration value="Web Reports"/>
          <xsd:enumeration value="Web Tool"/>
          <xsd:enumeration value="Web Update"/>
          <xsd:enumeration value="Webinar"/>
          <xsd:enumeration value="Website"/>
          <xsd:enumeration value="Website Audit"/>
          <xsd:enumeration value="Website Migration"/>
          <xsd:enumeration value="Weekly Report"/>
          <xsd:enumeration value="Templates"/>
        </xsd:restriction>
      </xsd:simpleType>
    </xsd:element>
    <xsd:element name="Purpose" ma:index="23" nillable="true" ma:displayName="Subsection" ma:format="Dropdown" ma:internalName="Purpose">
      <xsd:simpleType>
        <xsd:restriction base="dms:Choice">
          <xsd:enumeration value="RC/Senior Leader High Res Photos"/>
          <xsd:enumeration value="RC/Business Card Templates"/>
          <xsd:enumeration value="RC/DHA PowerPoint Template"/>
          <xsd:enumeration value="RC/DHA Microsoft Teams Background"/>
          <xsd:enumeration value="RC/Public Affairs Guidance"/>
          <xsd:enumeration value="RC/Playbook and Talking Points"/>
          <xsd:enumeration value="RC/Outreach Briefs"/>
          <xsd:enumeration value="RC/DHA Publications Library"/>
          <xsd:enumeration value="RC/Org Chart"/>
          <xsd:enumeration value="MMH/SilverCloud"/>
          <xsd:enumeration value="MMH/Virtual Visits"/>
          <xsd:enumeration value="MMH/Care Companion"/>
          <xsd:enumeration value="RC/DHA Academy"/>
          <xsd:enumeration value="RC/Virtual Education Center"/>
          <xsd:enumeration value="RC/MHS GENESIS"/>
          <xsd:enumeration value="RC/NCR Patient Guidebook"/>
          <xsd:enumeration value="RC/Targeted Care Toolkit"/>
          <xsd:enumeration value="RC/RRC Toolkit"/>
          <xsd:enumeration value="RC/EMS Toolkit"/>
        </xsd:restriction>
      </xsd:simpleType>
    </xsd:element>
  </xsd:schema>
  <xsd:schema xmlns:xsd="http://www.w3.org/2001/XMLSchema" xmlns:xs="http://www.w3.org/2001/XMLSchema" xmlns:dms="http://schemas.microsoft.com/office/2006/documentManagement/types" xmlns:pc="http://schemas.microsoft.com/office/infopath/2007/PartnerControls" targetNamespace="814f268f-9309-4719-908c-33cc81b6f8c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a078902-a292-4776-8d9b-68a7113bee9f}" ma:internalName="TaxCatchAll" ma:showField="CatchAllData" ma:web="814f268f-9309-4719-908c-33cc81b6f8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ection xmlns="ffaa7013-1241-4bac-b675-7174e2975d8a">RC/Branding &amp; Imagery</Section>
    <ProductName xmlns="ffaa7013-1241-4bac-b675-7174e2975d8a">DHA PowerPoint template</ProductName>
    <TaxCatchAll xmlns="814f268f-9309-4719-908c-33cc81b6f8cd" xsi:nil="true"/>
    <FileNamingConventions xmlns="ffaa7013-1241-4bac-b675-7174e2975d8a">DHA_PowerPoint_Template_20230413.potx</FileNamingConventions>
    <ProductType xmlns="ffaa7013-1241-4bac-b675-7174e2975d8a">Templates</ProductType>
    <Topic xmlns="ffaa7013-1241-4bac-b675-7174e2975d8a">None</Topic>
    <Campaign xmlns="ffaa7013-1241-4bac-b675-7174e2975d8a">None</Campaign>
    <Purpose xmlns="ffaa7013-1241-4bac-b675-7174e2975d8a">RC/DHA PowerPoint Template</Purpos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6B5D9A-7826-4683-9BC5-877D6B0408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aa7013-1241-4bac-b675-7174e2975d8a"/>
    <ds:schemaRef ds:uri="814f268f-9309-4719-908c-33cc81b6f8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F847EF-B67A-4F59-803E-7BA1D94D0768}">
  <ds:schemaRefs>
    <ds:schemaRef ds:uri="http://purl.org/dc/dcmitype/"/>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purl.org/dc/elements/1.1/"/>
    <ds:schemaRef ds:uri="http://www.w3.org/XML/1998/namespace"/>
    <ds:schemaRef ds:uri="http://schemas.microsoft.com/office/infopath/2007/PartnerControls"/>
    <ds:schemaRef ds:uri="ffaa7013-1241-4bac-b675-7174e2975d8a"/>
    <ds:schemaRef ds:uri="814f268f-9309-4719-908c-33cc81b6f8cd"/>
  </ds:schemaRefs>
</ds:datastoreItem>
</file>

<file path=customXml/itemProps3.xml><?xml version="1.0" encoding="utf-8"?>
<ds:datastoreItem xmlns:ds="http://schemas.openxmlformats.org/officeDocument/2006/customXml" ds:itemID="{BD0FBFF6-B324-4F32-BBB1-72F70CD8FA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DHA PowerPoint Template-2024</Template>
  <TotalTime>205</TotalTime>
  <Words>5006</Words>
  <Application>Microsoft Office PowerPoint</Application>
  <PresentationFormat>On-screen Show (16:9)</PresentationFormat>
  <Paragraphs>551</Paragraphs>
  <Slides>54</Slides>
  <Notes>53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Franklin Gothic Book</vt:lpstr>
      <vt:lpstr>Franklin Gothic Medium</vt:lpstr>
      <vt:lpstr>Garamond</vt:lpstr>
      <vt:lpstr>Wingdings</vt:lpstr>
      <vt:lpstr>Office Theme</vt:lpstr>
      <vt:lpstr>Who Does NOT Need a Tourniquet U.S./Ukraine Tourniquet Working Group</vt:lpstr>
      <vt:lpstr>Disclaimer</vt:lpstr>
      <vt:lpstr>Bottom Line Up Front</vt:lpstr>
      <vt:lpstr>U.S. Military Tourniquet Use in Afghanistan and Iraq</vt:lpstr>
      <vt:lpstr>Tourniquet Use: 2024</vt:lpstr>
      <vt:lpstr>Tourniquets Applied that Were Not Medically Indicated</vt:lpstr>
      <vt:lpstr>Tourniquet Use In Ukraine (2016)</vt:lpstr>
      <vt:lpstr>Tourniquet Use In Ukraine (Present Conflict)</vt:lpstr>
      <vt:lpstr>Rethinking TQ Conversion, Holcomb et al – JTACS 2023 </vt:lpstr>
      <vt:lpstr>Ukraine TCCC Training</vt:lpstr>
      <vt:lpstr>Beyond Ukraine</vt:lpstr>
      <vt:lpstr>Tourniquets and Limb Survival</vt:lpstr>
      <vt:lpstr>Prolonged Tourniquet Application Time</vt:lpstr>
      <vt:lpstr>TCCC Lessons Learned</vt:lpstr>
      <vt:lpstr>Recognizing Life-Threatening Extremity Bleeding</vt:lpstr>
      <vt:lpstr>Recognizing Life-Threatening Extremity Bleeding</vt:lpstr>
      <vt:lpstr>Life-threatening Bleeding</vt:lpstr>
      <vt:lpstr>What New Training Is Needed?</vt:lpstr>
      <vt:lpstr>Who Needs a Tourniquet? And Who Does Not?</vt:lpstr>
      <vt:lpstr>Recognizing Life-Threatening Extremity Bleeding</vt:lpstr>
      <vt:lpstr>Tourniquet Application</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Tourniquet Application: Yes or No? </vt:lpstr>
      <vt:lpstr>Reassess, Reassess, Reassess!</vt:lpstr>
      <vt:lpstr>Tourniquet Terminology</vt:lpstr>
      <vt:lpstr>Frequent Reassessment of Tourniquets</vt:lpstr>
      <vt:lpstr>Tourniquet Reassessments/Conversions</vt:lpstr>
      <vt:lpstr>Tourniquet Reassessment Training</vt:lpstr>
      <vt:lpstr> Leadership</vt:lpstr>
      <vt:lpstr>Thank You!</vt:lpstr>
      <vt:lpstr>Answer Key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ASPR PowerPoint Template</dc:subject>
  <dc:creator>Kurkowski, Cynthia R CTR DHA JOINT TRAMA SYS (USA)</dc:creator>
  <cp:lastModifiedBy>Kurkowski, Cynthia R CTR DHA JOINT TRAMA SYS (USA)</cp:lastModifiedBy>
  <cp:revision>1</cp:revision>
  <dcterms:created xsi:type="dcterms:W3CDTF">2025-02-03T17:29:26Z</dcterms:created>
  <dcterms:modified xsi:type="dcterms:W3CDTF">2025-02-03T20:54:54Z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0x010100EFA763B52A6B4D429F2C2B3DB883761E</vt:lpwstr>
  </property>
  <property fmtid="{D5CDD505-2E9C-101B-9397-08002B2CF9AE}" pid="3" name="_dlc_DocIdItemGuid">
    <vt:lpwstr>e512440e-1de5-401f-9785-8979b16a2451</vt:lpwstr>
  </property>
  <property fmtid="{D5CDD505-2E9C-101B-9397-08002B2CF9AE}" pid="4" name="Document Status">
    <vt:lpwstr/>
  </property>
  <property fmtid="{D5CDD505-2E9C-101B-9397-08002B2CF9AE}" pid="5" name="Document Type">
    <vt:lpwstr/>
  </property>
  <property fmtid="{D5CDD505-2E9C-101B-9397-08002B2CF9AE}" pid="6" name="Organization">
    <vt:lpwstr/>
  </property>
  <property fmtid="{D5CDD505-2E9C-101B-9397-08002B2CF9AE}" pid="7" name="ShowInCatalog">
    <vt:bool>true</vt:bool>
  </property>
  <property fmtid="{D5CDD505-2E9C-101B-9397-08002B2CF9AE}" pid="8" name="MediaServiceImageTags">
    <vt:lpwstr/>
  </property>
</Properties>
</file>