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5.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7"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5" autoAdjust="0"/>
    <p:restoredTop sz="86047" autoAdjust="0"/>
  </p:normalViewPr>
  <p:slideViewPr>
    <p:cSldViewPr>
      <p:cViewPr varScale="1">
        <p:scale>
          <a:sx n="111" d="100"/>
          <a:sy n="111" d="100"/>
        </p:scale>
        <p:origin x="120" y="1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A826FF81-EEC8-4F15-B006-F97A3A8ACEC3}" type="datetimeFigureOut">
              <a:rPr lang="en-US" smtClean="0"/>
              <a:t>11/15/2021</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B01AE7B1-035D-47F6-8622-7721EC9E856F}" type="slidenum">
              <a:rPr lang="en-US" smtClean="0"/>
              <a:t>‹#›</a:t>
            </a:fld>
            <a:endParaRPr lang="en-US"/>
          </a:p>
        </p:txBody>
      </p:sp>
    </p:spTree>
    <p:extLst>
      <p:ext uri="{BB962C8B-B14F-4D97-AF65-F5344CB8AC3E}">
        <p14:creationId xmlns:p14="http://schemas.microsoft.com/office/powerpoint/2010/main" val="499138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administration of blood and blood products down range has changed over the last 20 years.  This lecture will cover the application of blood product transfusion in combat casualty care.</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a:t>
            </a:fld>
            <a:endParaRPr lang="en-US"/>
          </a:p>
        </p:txBody>
      </p:sp>
    </p:spTree>
    <p:extLst>
      <p:ext uri="{BB962C8B-B14F-4D97-AF65-F5344CB8AC3E}">
        <p14:creationId xmlns:p14="http://schemas.microsoft.com/office/powerpoint/2010/main" val="327795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US military defines a massive transfusion protocol as transfusion of more than 10 units of red blood cells, whether they come as packed red cells or as whole blood, in 24 hours.  The major risk factors that should alert you to the potential for an MTP include: systolic blood pressure les</a:t>
            </a:r>
            <a:r>
              <a:rPr lang="en-US" sz="1200" kern="1200" baseline="0" dirty="0" smtClean="0">
                <a:solidFill>
                  <a:schemeClr val="tx1"/>
                </a:solidFill>
                <a:effectLst/>
                <a:latin typeface="+mn-lt"/>
                <a:ea typeface="+mn-ea"/>
                <a:cs typeface="+mn-cs"/>
              </a:rPr>
              <a:t>s than</a:t>
            </a:r>
            <a:r>
              <a:rPr lang="en-US" sz="1200" kern="1200" dirty="0" smtClean="0">
                <a:solidFill>
                  <a:schemeClr val="tx1"/>
                </a:solidFill>
                <a:effectLst/>
                <a:latin typeface="+mn-lt"/>
                <a:ea typeface="+mn-ea"/>
                <a:cs typeface="+mn-cs"/>
              </a:rPr>
              <a:t> 110, heart rate greater</a:t>
            </a:r>
            <a:r>
              <a:rPr lang="en-US" sz="1200" kern="1200" baseline="0" dirty="0" smtClean="0">
                <a:solidFill>
                  <a:schemeClr val="tx1"/>
                </a:solidFill>
                <a:effectLst/>
                <a:latin typeface="+mn-lt"/>
                <a:ea typeface="+mn-ea"/>
                <a:cs typeface="+mn-cs"/>
              </a:rPr>
              <a:t> than</a:t>
            </a:r>
            <a:r>
              <a:rPr lang="en-US" sz="1200" kern="1200" dirty="0" smtClean="0">
                <a:solidFill>
                  <a:schemeClr val="tx1"/>
                </a:solidFill>
                <a:effectLst/>
                <a:latin typeface="+mn-lt"/>
                <a:ea typeface="+mn-ea"/>
                <a:cs typeface="+mn-cs"/>
              </a:rPr>
              <a:t> 105, initial hematocrit less</a:t>
            </a:r>
            <a:r>
              <a:rPr lang="en-US" sz="1200" kern="1200" baseline="0" dirty="0" smtClean="0">
                <a:solidFill>
                  <a:schemeClr val="tx1"/>
                </a:solidFill>
                <a:effectLst/>
                <a:latin typeface="+mn-lt"/>
                <a:ea typeface="+mn-ea"/>
                <a:cs typeface="+mn-cs"/>
              </a:rPr>
              <a:t> than</a:t>
            </a:r>
            <a:r>
              <a:rPr lang="en-US" sz="1200" kern="1200" dirty="0" smtClean="0">
                <a:solidFill>
                  <a:schemeClr val="tx1"/>
                </a:solidFill>
                <a:effectLst/>
                <a:latin typeface="+mn-lt"/>
                <a:ea typeface="+mn-ea"/>
                <a:cs typeface="+mn-cs"/>
              </a:rPr>
              <a:t> 32, and pH les</a:t>
            </a:r>
            <a:r>
              <a:rPr lang="en-US" sz="1200" kern="1200" baseline="0" dirty="0" smtClean="0">
                <a:solidFill>
                  <a:schemeClr val="tx1"/>
                </a:solidFill>
                <a:effectLst/>
                <a:latin typeface="+mn-lt"/>
                <a:ea typeface="+mn-ea"/>
                <a:cs typeface="+mn-cs"/>
              </a:rPr>
              <a:t>s than </a:t>
            </a:r>
            <a:r>
              <a:rPr lang="en-US" sz="1200" kern="1200" dirty="0" smtClean="0">
                <a:solidFill>
                  <a:schemeClr val="tx1"/>
                </a:solidFill>
                <a:effectLst/>
                <a:latin typeface="+mn-lt"/>
                <a:ea typeface="+mn-ea"/>
                <a:cs typeface="+mn-cs"/>
              </a:rPr>
              <a:t>7.25.  Early recognition is essential, especially if your supplies are limited as you may need to activate a whole blood drive.  All team members should be familiar with these risk factors and the associated need for a massive transfusion.</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10</a:t>
            </a:fld>
            <a:endParaRPr lang="en-US"/>
          </a:p>
        </p:txBody>
      </p:sp>
    </p:spTree>
    <p:extLst>
      <p:ext uri="{BB962C8B-B14F-4D97-AF65-F5344CB8AC3E}">
        <p14:creationId xmlns:p14="http://schemas.microsoft.com/office/powerpoint/2010/main" val="112972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Several other factors have been shown to lead to massive transfusion—but they are not consistent.  These minor factors are especially helpful during the triage process.  The minor risk factors for MTP are as listed on the slide.</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11</a:t>
            </a:fld>
            <a:endParaRPr lang="en-US"/>
          </a:p>
        </p:txBody>
      </p:sp>
    </p:spTree>
    <p:extLst>
      <p:ext uri="{BB962C8B-B14F-4D97-AF65-F5344CB8AC3E}">
        <p14:creationId xmlns:p14="http://schemas.microsoft.com/office/powerpoint/2010/main" val="312395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no universally accepted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officially endorsed massive transfusion protocol, whether that’s looking at the military, the Joint Trauma System, or the major trauma societies, such as AAST and EAST.  Here is one example of an MTP, which uses 4 units of packed red blood cells, 4 units of fresh frozen plasma, and 1 apheresis pack of platelets to equate to 4 units of whole blood.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12</a:t>
            </a:fld>
            <a:endParaRPr lang="en-US"/>
          </a:p>
        </p:txBody>
      </p:sp>
    </p:spTree>
    <p:extLst>
      <p:ext uri="{BB962C8B-B14F-4D97-AF65-F5344CB8AC3E}">
        <p14:creationId xmlns:p14="http://schemas.microsoft.com/office/powerpoint/2010/main" val="79463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Massive transfusion should end when bleeding is controlled and key markers of end organ perfusion are improved and normalizing.  There are more markers than those listed here, such as ultrasound evaluation of the inferior vena cava, central venous pressure, SvO2, and stroke volume variability, but the ones listed are some of the easier things to check in the austere environment. Clinical markers serve as a better indicator vs laboratory thresholds.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13</a:t>
            </a:fld>
            <a:endParaRPr lang="en-US"/>
          </a:p>
        </p:txBody>
      </p:sp>
    </p:spTree>
    <p:extLst>
      <p:ext uri="{BB962C8B-B14F-4D97-AF65-F5344CB8AC3E}">
        <p14:creationId xmlns:p14="http://schemas.microsoft.com/office/powerpoint/2010/main" val="257190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Just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adequate resuscitation is essential to improving patient survival, we must be mindful of the key end points of resuscitation to avoid over resuscitation and the subsequent</a:t>
            </a:r>
            <a:r>
              <a:rPr lang="en-US" sz="1200" kern="1200" baseline="0" dirty="0" smtClean="0">
                <a:solidFill>
                  <a:schemeClr val="tx1"/>
                </a:solidFill>
                <a:effectLst/>
                <a:latin typeface="+mn-lt"/>
                <a:ea typeface="+mn-ea"/>
                <a:cs typeface="+mn-cs"/>
              </a:rPr>
              <a:t> issues that can result</a:t>
            </a:r>
            <a:r>
              <a:rPr lang="en-US" sz="1200" kern="1200" dirty="0" smtClean="0">
                <a:solidFill>
                  <a:schemeClr val="tx1"/>
                </a:solidFill>
                <a:effectLst/>
                <a:latin typeface="+mn-lt"/>
                <a:ea typeface="+mn-ea"/>
                <a:cs typeface="+mn-cs"/>
              </a:rPr>
              <a:t>.  These adverse effects include abdominal and extremity compartment syndromes, cardiac overload, cerebral herniation, pulmonary edema, and acute respiratory distress syndrome.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14</a:t>
            </a:fld>
            <a:endParaRPr lang="en-US"/>
          </a:p>
        </p:txBody>
      </p:sp>
    </p:spTree>
    <p:extLst>
      <p:ext uri="{BB962C8B-B14F-4D97-AF65-F5344CB8AC3E}">
        <p14:creationId xmlns:p14="http://schemas.microsoft.com/office/powerpoint/2010/main" val="377656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Tranexamic</a:t>
            </a:r>
            <a:r>
              <a:rPr lang="en-US" sz="1200" kern="1200" dirty="0" smtClean="0">
                <a:solidFill>
                  <a:schemeClr val="tx1"/>
                </a:solidFill>
                <a:effectLst/>
                <a:latin typeface="+mn-lt"/>
                <a:ea typeface="+mn-ea"/>
                <a:cs typeface="+mn-cs"/>
              </a:rPr>
              <a:t> acid (TXA) is a common </a:t>
            </a:r>
            <a:r>
              <a:rPr lang="en-US" sz="1200" kern="1200" dirty="0" err="1" smtClean="0">
                <a:solidFill>
                  <a:schemeClr val="tx1"/>
                </a:solidFill>
                <a:effectLst/>
                <a:latin typeface="+mn-lt"/>
                <a:ea typeface="+mn-ea"/>
                <a:cs typeface="+mn-cs"/>
              </a:rPr>
              <a:t>antifibrinolytic</a:t>
            </a:r>
            <a:r>
              <a:rPr lang="en-US" sz="1200" kern="1200" dirty="0" smtClean="0">
                <a:solidFill>
                  <a:schemeClr val="tx1"/>
                </a:solidFill>
                <a:effectLst/>
                <a:latin typeface="+mn-lt"/>
                <a:ea typeface="+mn-ea"/>
                <a:cs typeface="+mn-cs"/>
              </a:rPr>
              <a:t> agent that helps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stabilize clot formation by inhibiting our native fibrinolytic pathways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break down clot.  1 gram is typically given over 10 minutes, and a second gram is given as a continuous</a:t>
            </a:r>
            <a:r>
              <a:rPr lang="en-US" sz="1200" kern="1200" baseline="0" dirty="0" smtClean="0">
                <a:solidFill>
                  <a:schemeClr val="tx1"/>
                </a:solidFill>
                <a:effectLst/>
                <a:latin typeface="+mn-lt"/>
                <a:ea typeface="+mn-ea"/>
                <a:cs typeface="+mn-cs"/>
              </a:rPr>
              <a:t> infusion</a:t>
            </a:r>
            <a:r>
              <a:rPr lang="en-US" sz="1200" kern="1200" dirty="0" smtClean="0">
                <a:solidFill>
                  <a:schemeClr val="tx1"/>
                </a:solidFill>
                <a:effectLst/>
                <a:latin typeface="+mn-lt"/>
                <a:ea typeface="+mn-ea"/>
                <a:cs typeface="+mn-cs"/>
              </a:rPr>
              <a:t> over 8 hours.  Key to the use of TXA is that it is only beneficial if given within the first 3 hours after injury.  Data has shown increased mortality if it is initiated after 3 hours post-injury.  This is the current guideline, but there are other studies that demonstrating 2 grams initially may demonstrate better outcomes.  One also has to remember that if the patient requires a massive transfusion, how much of the given TXA or antibiotics actually are in the circulating volume-this is the art of trauma management.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15</a:t>
            </a:fld>
            <a:endParaRPr lang="en-US"/>
          </a:p>
        </p:txBody>
      </p:sp>
    </p:spTree>
    <p:extLst>
      <p:ext uri="{BB962C8B-B14F-4D97-AF65-F5344CB8AC3E}">
        <p14:creationId xmlns:p14="http://schemas.microsoft.com/office/powerpoint/2010/main" val="225881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Massive transfusion predisposes patients to hypocalcemia due to the citrate that blood products are stored in.  Citrate functions by binding calcium which inhibits the coagulation cascade.  The ionized calcium level of patients who require an MTP should be closely monitored and </a:t>
            </a:r>
            <a:r>
              <a:rPr lang="en-US" sz="1200" kern="1200" dirty="0" err="1" smtClean="0">
                <a:solidFill>
                  <a:schemeClr val="tx1"/>
                </a:solidFill>
                <a:effectLst/>
                <a:latin typeface="+mn-lt"/>
                <a:ea typeface="+mn-ea"/>
                <a:cs typeface="+mn-cs"/>
              </a:rPr>
              <a:t>repleted</a:t>
            </a:r>
            <a:r>
              <a:rPr lang="en-US" sz="1200" kern="1200" dirty="0" smtClean="0">
                <a:solidFill>
                  <a:schemeClr val="tx1"/>
                </a:solidFill>
                <a:effectLst/>
                <a:latin typeface="+mn-lt"/>
                <a:ea typeface="+mn-ea"/>
                <a:cs typeface="+mn-cs"/>
              </a:rPr>
              <a:t> as needed.  This is either as calcium </a:t>
            </a:r>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luconate (G for good to go anywhere) , which can be given via peripheral IV access, or calcium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hloride (C for central line), which requires central access as it can cause peripheral tissue necrosis.</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16</a:t>
            </a:fld>
            <a:endParaRPr lang="en-US"/>
          </a:p>
        </p:txBody>
      </p:sp>
    </p:spTree>
    <p:extLst>
      <p:ext uri="{BB962C8B-B14F-4D97-AF65-F5344CB8AC3E}">
        <p14:creationId xmlns:p14="http://schemas.microsoft.com/office/powerpoint/2010/main" val="282684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number of hemostatic adjuncts and agents seen here are not readily available for austere use.  Vitamin K and PCC are often used for reversal of Coumadin’s effects.  Direct </a:t>
            </a:r>
            <a:r>
              <a:rPr lang="en-US" sz="1200" kern="1200" dirty="0" err="1" smtClean="0">
                <a:solidFill>
                  <a:schemeClr val="tx1"/>
                </a:solidFill>
                <a:effectLst/>
                <a:latin typeface="+mn-lt"/>
                <a:ea typeface="+mn-ea"/>
                <a:cs typeface="+mn-cs"/>
              </a:rPr>
              <a:t>Xa</a:t>
            </a:r>
            <a:r>
              <a:rPr lang="en-US" sz="1200" kern="1200" dirty="0" smtClean="0">
                <a:solidFill>
                  <a:schemeClr val="tx1"/>
                </a:solidFill>
                <a:effectLst/>
                <a:latin typeface="+mn-lt"/>
                <a:ea typeface="+mn-ea"/>
                <a:cs typeface="+mn-cs"/>
              </a:rPr>
              <a:t> inhibitor reversal with </a:t>
            </a:r>
            <a:r>
              <a:rPr lang="en-US" sz="1200" kern="1200" dirty="0" err="1" smtClean="0">
                <a:solidFill>
                  <a:schemeClr val="tx1"/>
                </a:solidFill>
                <a:effectLst/>
                <a:latin typeface="+mn-lt"/>
                <a:ea typeface="+mn-ea"/>
                <a:cs typeface="+mn-cs"/>
              </a:rPr>
              <a:t>Andexanet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alfa</a:t>
            </a:r>
            <a:r>
              <a:rPr lang="en-US" sz="1200" kern="1200" dirty="0" smtClean="0">
                <a:solidFill>
                  <a:schemeClr val="tx1"/>
                </a:solidFill>
                <a:effectLst/>
                <a:latin typeface="+mn-lt"/>
                <a:ea typeface="+mn-ea"/>
                <a:cs typeface="+mn-cs"/>
              </a:rPr>
              <a:t> and direct thrombin inhibitor reversal with </a:t>
            </a:r>
            <a:r>
              <a:rPr lang="en-US" sz="1200" kern="1200" dirty="0" err="1" smtClean="0">
                <a:solidFill>
                  <a:schemeClr val="tx1"/>
                </a:solidFill>
                <a:effectLst/>
                <a:latin typeface="+mn-lt"/>
                <a:ea typeface="+mn-ea"/>
                <a:cs typeface="+mn-cs"/>
              </a:rPr>
              <a:t>Praxbind</a:t>
            </a:r>
            <a:r>
              <a:rPr lang="en-US" sz="1200" kern="1200" dirty="0" smtClean="0">
                <a:solidFill>
                  <a:schemeClr val="tx1"/>
                </a:solidFill>
                <a:effectLst/>
                <a:latin typeface="+mn-lt"/>
                <a:ea typeface="+mn-ea"/>
                <a:cs typeface="+mn-cs"/>
              </a:rPr>
              <a:t> are unlikely to be required in the austere setting.  Recombinant Factor VII and fibrinogen concentrates are rarely used even in stateside damage control resuscitation.</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17</a:t>
            </a:fld>
            <a:endParaRPr lang="en-US"/>
          </a:p>
        </p:txBody>
      </p:sp>
    </p:spTree>
    <p:extLst>
      <p:ext uri="{BB962C8B-B14F-4D97-AF65-F5344CB8AC3E}">
        <p14:creationId xmlns:p14="http://schemas.microsoft.com/office/powerpoint/2010/main" val="76596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Thromboelastrography</a:t>
            </a:r>
            <a:r>
              <a:rPr lang="en-US" sz="1200" kern="1200" dirty="0" smtClean="0">
                <a:solidFill>
                  <a:schemeClr val="tx1"/>
                </a:solidFill>
                <a:effectLst/>
                <a:latin typeface="+mn-lt"/>
                <a:ea typeface="+mn-ea"/>
                <a:cs typeface="+mn-cs"/>
              </a:rPr>
              <a:t> (TEG) offers a real-time modality to evaluate a patient’s clot formation and lysis.  It provides a more accurate assessment of overall clotting function than other labs that we have looked to historically, such as PT/PTT/INR and platelet and fibrinogen counts.  The data that TEG provides can help to better guide blood product use.  TEG and ROTEM function in slightly different ways, but the data that they produce is essentially the same.  We must note that these are not commonly available at Role 2 facilities.  If you have one of these devices, you will need to ensure it is serviceable and your personnel are trained</a:t>
            </a:r>
            <a:r>
              <a:rPr lang="en-US" sz="1200" kern="1200" baseline="0" dirty="0" smtClean="0">
                <a:solidFill>
                  <a:schemeClr val="tx1"/>
                </a:solidFill>
                <a:effectLst/>
                <a:latin typeface="+mn-lt"/>
                <a:ea typeface="+mn-ea"/>
                <a:cs typeface="+mn-cs"/>
              </a:rPr>
              <a:t> to use it as well as to interpret the results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18</a:t>
            </a:fld>
            <a:endParaRPr lang="en-US"/>
          </a:p>
        </p:txBody>
      </p:sp>
    </p:spTree>
    <p:extLst>
      <p:ext uri="{BB962C8B-B14F-4D97-AF65-F5344CB8AC3E}">
        <p14:creationId xmlns:p14="http://schemas.microsoft.com/office/powerpoint/2010/main" val="536404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Thromboelastrography</a:t>
            </a:r>
            <a:r>
              <a:rPr lang="en-US" sz="1200" kern="1200" dirty="0" smtClean="0">
                <a:solidFill>
                  <a:schemeClr val="tx1"/>
                </a:solidFill>
                <a:effectLst/>
                <a:latin typeface="+mn-lt"/>
                <a:ea typeface="+mn-ea"/>
                <a:cs typeface="+mn-cs"/>
              </a:rPr>
              <a:t> (TEG) offers a real-time modality to evaluate a patient’s clot formation and lysis.  It provides a more accurate assessment of overall clotting function than other labs that we have looked to historically, such as PT/PTT/INR and platelet and fibrinogen counts.  The data that TEG provides can help to better guide blood product use.  TEG and ROTEM function in slightly different ways, but the data that they produce is essentially the same.  We must note that these are not commonly available at Role 2 facilities.  If you have one of these devices, you will need to ensure it is serviceable and your personnel are trained</a:t>
            </a:r>
            <a:r>
              <a:rPr lang="en-US" sz="1200" kern="1200" baseline="0" dirty="0" smtClean="0">
                <a:solidFill>
                  <a:schemeClr val="tx1"/>
                </a:solidFill>
                <a:effectLst/>
                <a:latin typeface="+mn-lt"/>
                <a:ea typeface="+mn-ea"/>
                <a:cs typeface="+mn-cs"/>
              </a:rPr>
              <a:t> to use it as well as to interpret the results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19</a:t>
            </a:fld>
            <a:endParaRPr lang="en-US"/>
          </a:p>
        </p:txBody>
      </p:sp>
    </p:spTree>
    <p:extLst>
      <p:ext uri="{BB962C8B-B14F-4D97-AF65-F5344CB8AC3E}">
        <p14:creationId xmlns:p14="http://schemas.microsoft.com/office/powerpoint/2010/main" val="3233902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scenario, we have a 29-year-old Marine injured by a dismounted Improvised Explosive Device (IED) blast.  He presents to your role 2 facility with bilateral high above-knee amputations, perineal injuries, and abdominal trauma.  He is in shock, with a HR of 138, BP 84/42, </a:t>
            </a:r>
            <a:r>
              <a:rPr lang="en-US" sz="1200" kern="1200" dirty="0" err="1" smtClean="0">
                <a:solidFill>
                  <a:schemeClr val="tx1"/>
                </a:solidFill>
                <a:effectLst/>
                <a:latin typeface="+mn-lt"/>
                <a:ea typeface="+mn-ea"/>
                <a:cs typeface="+mn-cs"/>
              </a:rPr>
              <a:t>tachypneic</a:t>
            </a:r>
            <a:r>
              <a:rPr lang="en-US" sz="1200" kern="1200" dirty="0" smtClean="0">
                <a:solidFill>
                  <a:schemeClr val="tx1"/>
                </a:solidFill>
                <a:effectLst/>
                <a:latin typeface="+mn-lt"/>
                <a:ea typeface="+mn-ea"/>
                <a:cs typeface="+mn-cs"/>
              </a:rPr>
              <a:t> to 32, and saturating 96%.  Medics have place two large bore IVs for access.  The key questions and objectives pertinent to this scenario that we will cover in this lecture include:  1) what comprises damage control resuscitation, 2) what agents and products should be used in resuscitation of combat casualties, and 3) what blood products are available for use at role 2 and 3 facilities?</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a:t>
            </a:fld>
            <a:endParaRPr lang="en-US"/>
          </a:p>
        </p:txBody>
      </p:sp>
    </p:spTree>
    <p:extLst>
      <p:ext uri="{BB962C8B-B14F-4D97-AF65-F5344CB8AC3E}">
        <p14:creationId xmlns:p14="http://schemas.microsoft.com/office/powerpoint/2010/main" val="346533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course of transfusion of blood products, numerous complications can arise.  Refrigerated blood products can precipitate hypothermia.  Use of older blood products that have greater cell lysis can lead to hyperkalemia.  It is especially important to monitor closely for hypocalcemia.  Calcium should be administered on initial transfusion and with every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unit of citrated blood products to mitigate this.  Your entire team needs to be familiar with these mitigation and treatment strategies.</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20</a:t>
            </a:fld>
            <a:endParaRPr lang="en-US"/>
          </a:p>
        </p:txBody>
      </p:sp>
    </p:spTree>
    <p:extLst>
      <p:ext uri="{BB962C8B-B14F-4D97-AF65-F5344CB8AC3E}">
        <p14:creationId xmlns:p14="http://schemas.microsoft.com/office/powerpoint/2010/main" val="9224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Downrange, we have two types of whole blood available.  The first is stored whole blood.  This is pre-drawn.  The units that are sent downrange for emergency release are low titer O whole blood.  They can be given without </a:t>
            </a:r>
            <a:r>
              <a:rPr lang="en-US" sz="1200" kern="1200" dirty="0" err="1" smtClean="0">
                <a:solidFill>
                  <a:schemeClr val="tx1"/>
                </a:solidFill>
                <a:effectLst/>
                <a:latin typeface="+mn-lt"/>
                <a:ea typeface="+mn-ea"/>
                <a:cs typeface="+mn-cs"/>
              </a:rPr>
              <a:t>crossmatching</a:t>
            </a:r>
            <a:r>
              <a:rPr lang="en-US" sz="1200" kern="1200" dirty="0" smtClean="0">
                <a:solidFill>
                  <a:schemeClr val="tx1"/>
                </a:solidFill>
                <a:effectLst/>
                <a:latin typeface="+mn-lt"/>
                <a:ea typeface="+mn-ea"/>
                <a:cs typeface="+mn-cs"/>
              </a:rPr>
              <a:t> with no significant risk of transfusion reaction from incompatibility.  This is the preferred transfusion product for hemodynamically unstable trauma patients.</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21</a:t>
            </a:fld>
            <a:endParaRPr lang="en-US"/>
          </a:p>
        </p:txBody>
      </p:sp>
    </p:spTree>
    <p:extLst>
      <p:ext uri="{BB962C8B-B14F-4D97-AF65-F5344CB8AC3E}">
        <p14:creationId xmlns:p14="http://schemas.microsoft.com/office/powerpoint/2010/main" val="2441604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second type of whole blood is f</a:t>
            </a:r>
            <a:r>
              <a:rPr lang="en-US" sz="1200" kern="1200" dirty="0" smtClean="0">
                <a:solidFill>
                  <a:schemeClr val="tx1"/>
                </a:solidFill>
                <a:effectLst/>
                <a:latin typeface="+mn-lt"/>
                <a:ea typeface="+mn-ea"/>
                <a:cs typeface="+mn-cs"/>
              </a:rPr>
              <a:t>resh whole blood which</a:t>
            </a:r>
            <a:r>
              <a:rPr lang="en-US" sz="1200" kern="1200" baseline="0" dirty="0" smtClean="0">
                <a:solidFill>
                  <a:schemeClr val="tx1"/>
                </a:solidFill>
                <a:effectLst/>
                <a:latin typeface="+mn-lt"/>
                <a:ea typeface="+mn-ea"/>
                <a:cs typeface="+mn-cs"/>
              </a:rPr>
              <a:t> is obtained </a:t>
            </a:r>
            <a:r>
              <a:rPr lang="en-US" sz="1200" kern="1200" dirty="0" smtClean="0">
                <a:solidFill>
                  <a:schemeClr val="tx1"/>
                </a:solidFill>
                <a:effectLst/>
                <a:latin typeface="+mn-lt"/>
                <a:ea typeface="+mn-ea"/>
                <a:cs typeface="+mn-cs"/>
              </a:rPr>
              <a:t>from “walking blood bank” donors who have been pre-screened.  With fresh whole blood, only type specific transfusion is safe.  This is reserved for scenarios in which stored whole blood or balanced component therapy is either unavailable or not adequately resuscitating a patient who</a:t>
            </a:r>
            <a:r>
              <a:rPr lang="en-US" sz="1200" kern="1200" baseline="0" dirty="0" smtClean="0">
                <a:solidFill>
                  <a:schemeClr val="tx1"/>
                </a:solidFill>
                <a:effectLst/>
                <a:latin typeface="+mn-lt"/>
                <a:ea typeface="+mn-ea"/>
                <a:cs typeface="+mn-cs"/>
              </a:rPr>
              <a:t> has</a:t>
            </a:r>
            <a:r>
              <a:rPr lang="en-US" sz="1200" kern="1200" dirty="0" smtClean="0">
                <a:solidFill>
                  <a:schemeClr val="tx1"/>
                </a:solidFill>
                <a:effectLst/>
                <a:latin typeface="+mn-lt"/>
                <a:ea typeface="+mn-ea"/>
                <a:cs typeface="+mn-cs"/>
              </a:rPr>
              <a:t> a life-threatening injury complex.  For more austere missions, Fresh whole blood may be converted to Stored Whole Blood if the units</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cooled within 8 hours—one must note however, that the screening process is still not the same and these units require further testing.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22</a:t>
            </a:fld>
            <a:endParaRPr lang="en-US"/>
          </a:p>
        </p:txBody>
      </p:sp>
    </p:spTree>
    <p:extLst>
      <p:ext uri="{BB962C8B-B14F-4D97-AF65-F5344CB8AC3E}">
        <p14:creationId xmlns:p14="http://schemas.microsoft.com/office/powerpoint/2010/main" val="115379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Fresh whole blood transfusion offers a number of advantages over component therapy.  It gives us the closest ratio of red cells, plasma, platelets, and fibrinogen to what is lost during hemorrhage.  The lack of cold storage means that there is no degradation of clotting factors and platelet activity and conveys much less of a hypothermia risk.  Fresh</a:t>
            </a:r>
            <a:r>
              <a:rPr lang="en-US" sz="1200" kern="1200" baseline="0" dirty="0" smtClean="0">
                <a:solidFill>
                  <a:schemeClr val="tx1"/>
                </a:solidFill>
                <a:effectLst/>
                <a:latin typeface="+mn-lt"/>
                <a:ea typeface="+mn-ea"/>
                <a:cs typeface="+mn-cs"/>
              </a:rPr>
              <a:t> whole blood </a:t>
            </a:r>
            <a:r>
              <a:rPr lang="en-US" sz="1200" kern="1200" dirty="0" smtClean="0">
                <a:solidFill>
                  <a:schemeClr val="tx1"/>
                </a:solidFill>
                <a:effectLst/>
                <a:latin typeface="+mn-lt"/>
                <a:ea typeface="+mn-ea"/>
                <a:cs typeface="+mn-cs"/>
              </a:rPr>
              <a:t>may be the only product available in austere settings.  You will need to familiarize yourself with the collection kits and the associated point of care infection testing kits that are also required.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23</a:t>
            </a:fld>
            <a:endParaRPr lang="en-US"/>
          </a:p>
        </p:txBody>
      </p:sp>
    </p:spTree>
    <p:extLst>
      <p:ext uri="{BB962C8B-B14F-4D97-AF65-F5344CB8AC3E}">
        <p14:creationId xmlns:p14="http://schemas.microsoft.com/office/powerpoint/2010/main" val="3044182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their nature, whole blood drives occur in austere settings in emergent situations.  We must be mindful of the risks and pitfalls involved with use of fresh whole blood.  This includes increased risk of viral infection already present in the transfused blood or bacterial infection from unsanitary handling and processing of the blood.  The chaotic environment involved during activation of a walking blood bank also raises the risks of ABO mismatch.  For these reasons, walking blood banks should be rehearsed multiple times.</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24</a:t>
            </a:fld>
            <a:endParaRPr lang="en-US"/>
          </a:p>
        </p:txBody>
      </p:sp>
    </p:spTree>
    <p:extLst>
      <p:ext uri="{BB962C8B-B14F-4D97-AF65-F5344CB8AC3E}">
        <p14:creationId xmlns:p14="http://schemas.microsoft.com/office/powerpoint/2010/main" val="172135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forward-deployed MTFs should establish a walking blood bank.  Donors must</a:t>
            </a:r>
            <a:r>
              <a:rPr lang="en-US" sz="1200" kern="1200" baseline="0" dirty="0" smtClean="0">
                <a:solidFill>
                  <a:schemeClr val="tx1"/>
                </a:solidFill>
                <a:effectLst/>
                <a:latin typeface="+mn-lt"/>
                <a:ea typeface="+mn-ea"/>
                <a:cs typeface="+mn-cs"/>
              </a:rPr>
              <a:t> be </a:t>
            </a:r>
            <a:r>
              <a:rPr lang="en-US" sz="1200" kern="1200" dirty="0" smtClean="0">
                <a:solidFill>
                  <a:schemeClr val="tx1"/>
                </a:solidFill>
                <a:effectLst/>
                <a:latin typeface="+mn-lt"/>
                <a:ea typeface="+mn-ea"/>
                <a:cs typeface="+mn-cs"/>
              </a:rPr>
              <a:t>pre-screened, and it is important to note that dog tags list an incorrect blood type 4% of the time.  The ideal donor is a pre-screened, low titer O DOD member or beneficiary.  Donors should not donate more than every 8 weeks to prevent harm to themselves.  Roles 1,</a:t>
            </a:r>
            <a:r>
              <a:rPr lang="en-US" sz="1200" kern="1200" baseline="0" dirty="0" smtClean="0">
                <a:solidFill>
                  <a:schemeClr val="tx1"/>
                </a:solidFill>
                <a:effectLst/>
                <a:latin typeface="+mn-lt"/>
                <a:ea typeface="+mn-ea"/>
                <a:cs typeface="+mn-cs"/>
              </a:rPr>
              <a:t> 2 and </a:t>
            </a:r>
            <a:r>
              <a:rPr lang="en-US" sz="1200" kern="1200" dirty="0" smtClean="0">
                <a:solidFill>
                  <a:schemeClr val="tx1"/>
                </a:solidFill>
                <a:effectLst/>
                <a:latin typeface="+mn-lt"/>
                <a:ea typeface="+mn-ea"/>
                <a:cs typeface="+mn-cs"/>
              </a:rPr>
              <a:t>3 should all be able to complete an emergency fresh whole blood drive with the first unit being collected approximately 45 minutes after activation.  Rehearsal</a:t>
            </a:r>
            <a:r>
              <a:rPr lang="en-US" sz="1200" kern="1200" baseline="0" dirty="0" smtClean="0">
                <a:solidFill>
                  <a:schemeClr val="tx1"/>
                </a:solidFill>
                <a:effectLst/>
                <a:latin typeface="+mn-lt"/>
                <a:ea typeface="+mn-ea"/>
                <a:cs typeface="+mn-cs"/>
              </a:rPr>
              <a:t> is paramount to achieving this benchmark</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25</a:t>
            </a:fld>
            <a:endParaRPr lang="en-US"/>
          </a:p>
        </p:txBody>
      </p:sp>
    </p:spTree>
    <p:extLst>
      <p:ext uri="{BB962C8B-B14F-4D97-AF65-F5344CB8AC3E}">
        <p14:creationId xmlns:p14="http://schemas.microsoft.com/office/powerpoint/2010/main" val="3167263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Deglycerized</a:t>
            </a:r>
            <a:r>
              <a:rPr lang="en-US" sz="1200" kern="1200" dirty="0" smtClean="0">
                <a:solidFill>
                  <a:schemeClr val="tx1"/>
                </a:solidFill>
                <a:effectLst/>
                <a:latin typeface="+mn-lt"/>
                <a:ea typeface="+mn-ea"/>
                <a:cs typeface="+mn-cs"/>
              </a:rPr>
              <a:t> red blood cells were developed for times of great need and short notice, such as major wars between the US and a near peer.  Red blood cells that are less than 7 days old are placed in glycerol and frozen to -65C for up to 10 years.  They can then be thawed, washed to clear the glycerol, and put into standard preservatives.  These units are then viable for 14 days and carry the same efficacy and safety profile as conventional packed red blood cells.  The difficulty with </a:t>
            </a:r>
            <a:r>
              <a:rPr lang="en-US" sz="1200" kern="1200" dirty="0" err="1" smtClean="0">
                <a:solidFill>
                  <a:schemeClr val="tx1"/>
                </a:solidFill>
                <a:effectLst/>
                <a:latin typeface="+mn-lt"/>
                <a:ea typeface="+mn-ea"/>
                <a:cs typeface="+mn-cs"/>
              </a:rPr>
              <a:t>Deglycerized</a:t>
            </a:r>
            <a:r>
              <a:rPr lang="en-US" sz="1200" kern="1200" dirty="0" smtClean="0">
                <a:solidFill>
                  <a:schemeClr val="tx1"/>
                </a:solidFill>
                <a:effectLst/>
                <a:latin typeface="+mn-lt"/>
                <a:ea typeface="+mn-ea"/>
                <a:cs typeface="+mn-cs"/>
              </a:rPr>
              <a:t> red blood cells for austere surgery, is the lack of means to wash and thaw them.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26</a:t>
            </a:fld>
            <a:endParaRPr lang="en-US"/>
          </a:p>
        </p:txBody>
      </p:sp>
    </p:spTree>
    <p:extLst>
      <p:ext uri="{BB962C8B-B14F-4D97-AF65-F5344CB8AC3E}">
        <p14:creationId xmlns:p14="http://schemas.microsoft.com/office/powerpoint/2010/main" val="1149972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Previously, older blood products were thought to be inferior due to storage lesions which degraded the oxygen carrying capacity of red blood cells.  This prompted a Last In, First Out policy for use of packed red blood cells and stored whole blood.  Five large, multicenter, randomized trials have shown this not to be the case.  Packed red blood cells and stored whole blood should be utilized First In, First Out to minimize potential waste</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27</a:t>
            </a:fld>
            <a:endParaRPr lang="en-US"/>
          </a:p>
        </p:txBody>
      </p:sp>
    </p:spTree>
    <p:extLst>
      <p:ext uri="{BB962C8B-B14F-4D97-AF65-F5344CB8AC3E}">
        <p14:creationId xmlns:p14="http://schemas.microsoft.com/office/powerpoint/2010/main" val="2085985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availability of blood products for transfusion can vary widely, even amongst equivalent roles of care.  Medics and battalion aid stations may have very limited supplies, making the ability to perform a fresh whole blood drive essential.</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28</a:t>
            </a:fld>
            <a:endParaRPr lang="en-US"/>
          </a:p>
        </p:txBody>
      </p:sp>
    </p:spTree>
    <p:extLst>
      <p:ext uri="{BB962C8B-B14F-4D97-AF65-F5344CB8AC3E}">
        <p14:creationId xmlns:p14="http://schemas.microsoft.com/office/powerpoint/2010/main" val="1160932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Role 2 facilities typically have at their disposal some combination of low titer O stored whole blood, group O red blood cells, and A or AB plasma.  They typically do not carry platelets.  Role 2s that are further split, may even have less blood availability and will likely need to rely on walking blood banks.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29</a:t>
            </a:fld>
            <a:endParaRPr lang="en-US"/>
          </a:p>
        </p:txBody>
      </p:sp>
    </p:spTree>
    <p:extLst>
      <p:ext uri="{BB962C8B-B14F-4D97-AF65-F5344CB8AC3E}">
        <p14:creationId xmlns:p14="http://schemas.microsoft.com/office/powerpoint/2010/main" val="289232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this lecture we will define what emergency release blood and massive transfusion protocols are</a:t>
            </a:r>
            <a:r>
              <a:rPr lang="en-US" sz="1200" kern="1200" baseline="0" dirty="0" smtClean="0">
                <a:solidFill>
                  <a:schemeClr val="tx1"/>
                </a:solidFill>
                <a:effectLst/>
                <a:latin typeface="+mn-lt"/>
                <a:ea typeface="+mn-ea"/>
                <a:cs typeface="+mn-cs"/>
              </a:rPr>
              <a:t> as </a:t>
            </a:r>
            <a:r>
              <a:rPr lang="en-US" sz="1200" kern="1200" dirty="0" smtClean="0">
                <a:solidFill>
                  <a:schemeClr val="tx1"/>
                </a:solidFill>
                <a:effectLst/>
                <a:latin typeface="+mn-lt"/>
                <a:ea typeface="+mn-ea"/>
                <a:cs typeface="+mn-cs"/>
              </a:rPr>
              <a:t>they are different,  but are often mistaken for one another.  We will also review how and when whole blood is utilized in resuscitations, and we will cover the availability and use of blood products at the different roles of care.</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3</a:t>
            </a:fld>
            <a:endParaRPr lang="en-US"/>
          </a:p>
        </p:txBody>
      </p:sp>
    </p:spTree>
    <p:extLst>
      <p:ext uri="{BB962C8B-B14F-4D97-AF65-F5344CB8AC3E}">
        <p14:creationId xmlns:p14="http://schemas.microsoft.com/office/powerpoint/2010/main" val="636372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Role 3 facilities generally have a formal blood bank and excellent laboratory and blood capabilities.  In addition to stored whole blood, they carry the</a:t>
            </a:r>
            <a:r>
              <a:rPr lang="en-US" sz="1200" kern="1200" baseline="0" dirty="0" smtClean="0">
                <a:solidFill>
                  <a:schemeClr val="tx1"/>
                </a:solidFill>
                <a:effectLst/>
                <a:latin typeface="+mn-lt"/>
                <a:ea typeface="+mn-ea"/>
                <a:cs typeface="+mn-cs"/>
              </a:rPr>
              <a:t> full </a:t>
            </a:r>
            <a:r>
              <a:rPr lang="en-US" sz="1200" kern="1200" dirty="0" smtClean="0">
                <a:solidFill>
                  <a:schemeClr val="tx1"/>
                </a:solidFill>
                <a:effectLst/>
                <a:latin typeface="+mn-lt"/>
                <a:ea typeface="+mn-ea"/>
                <a:cs typeface="+mn-cs"/>
              </a:rPr>
              <a:t>spectrum of component therapy, to include red blood cells, FFP, platelets, and cryoprecipitate.  Many Role 3 blood facilities are similar to blood centers in the continental US.  However, fresh whole blood may still be required depending on the number of</a:t>
            </a:r>
            <a:r>
              <a:rPr lang="en-US" sz="1200" kern="1200" baseline="0" dirty="0" smtClean="0">
                <a:solidFill>
                  <a:schemeClr val="tx1"/>
                </a:solidFill>
                <a:effectLst/>
                <a:latin typeface="+mn-lt"/>
                <a:ea typeface="+mn-ea"/>
                <a:cs typeface="+mn-cs"/>
              </a:rPr>
              <a:t> patients and the severity of their injuries.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30</a:t>
            </a:fld>
            <a:endParaRPr lang="en-US"/>
          </a:p>
        </p:txBody>
      </p:sp>
    </p:spTree>
    <p:extLst>
      <p:ext uri="{BB962C8B-B14F-4D97-AF65-F5344CB8AC3E}">
        <p14:creationId xmlns:p14="http://schemas.microsoft.com/office/powerpoint/2010/main" val="193966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now return to our initial scenario.  What are the key aspects of damage control resuscitation as they apply to the care of this Marine?  What blood products should we utilize in</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resuscitation?  How do our options for transfusion change when we move this Marine from role 2 to role 3 care?</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31</a:t>
            </a:fld>
            <a:endParaRPr lang="en-US"/>
          </a:p>
        </p:txBody>
      </p:sp>
    </p:spTree>
    <p:extLst>
      <p:ext uri="{BB962C8B-B14F-4D97-AF65-F5344CB8AC3E}">
        <p14:creationId xmlns:p14="http://schemas.microsoft.com/office/powerpoint/2010/main" val="1201160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JTS clinical practice guidelines and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edition of Emergency War Surgery provide the bulk of the information contained in this presentation.  </a:t>
            </a:r>
            <a:r>
              <a:rPr lang="en-US" sz="1200" kern="1200" smtClean="0">
                <a:solidFill>
                  <a:schemeClr val="tx1"/>
                </a:solidFill>
                <a:effectLst/>
                <a:latin typeface="+mn-lt"/>
                <a:ea typeface="+mn-ea"/>
                <a:cs typeface="+mn-cs"/>
              </a:rPr>
              <a:t>They are always available for immediate reference.</a:t>
            </a:r>
          </a:p>
          <a:p>
            <a:endParaRPr lang="en-US"/>
          </a:p>
        </p:txBody>
      </p:sp>
      <p:sp>
        <p:nvSpPr>
          <p:cNvPr id="4" name="Slide Number Placeholder 3"/>
          <p:cNvSpPr>
            <a:spLocks noGrp="1"/>
          </p:cNvSpPr>
          <p:nvPr>
            <p:ph type="sldNum" sz="quarter" idx="10"/>
          </p:nvPr>
        </p:nvSpPr>
        <p:spPr/>
        <p:txBody>
          <a:bodyPr/>
          <a:lstStyle/>
          <a:p>
            <a:fld id="{B01AE7B1-035D-47F6-8622-7721EC9E856F}" type="slidenum">
              <a:rPr lang="en-US" smtClean="0"/>
              <a:t>32</a:t>
            </a:fld>
            <a:endParaRPr lang="en-US"/>
          </a:p>
        </p:txBody>
      </p:sp>
    </p:spTree>
    <p:extLst>
      <p:ext uri="{BB962C8B-B14F-4D97-AF65-F5344CB8AC3E}">
        <p14:creationId xmlns:p14="http://schemas.microsoft.com/office/powerpoint/2010/main" val="129332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Trauma patient’s suffer a coagulopathy that is often deadly.  The lethal triad of acidosis, hypothermia, and coagulopathy has long been known to complicate and drive the physiologic deterioration of trauma patients.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Trauma and coagulopathy go hand in hand.  Trauma patients are often exposed to the elements for a variable amount of time.  This predisposes to hypothermia.  Coagulation factor and platelet function are optimal at normal human body temperatures, and hypothermia markedly impairs their function.  This begets bleeding, which worsens end-organ and tissue perfusion and drives worsening acidosis, which feeds further hypothermia.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trauma itself also causes its own coagulopathy.  Tissue injury activates the coagulation cascade and can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induce both a </a:t>
            </a:r>
            <a:r>
              <a:rPr lang="en-US" sz="1200" kern="1200" dirty="0" err="1" smtClean="0">
                <a:solidFill>
                  <a:schemeClr val="tx1"/>
                </a:solidFill>
                <a:effectLst/>
                <a:latin typeface="+mn-lt"/>
                <a:ea typeface="+mn-ea"/>
                <a:cs typeface="+mn-cs"/>
              </a:rPr>
              <a:t>hyperfibrinolytic</a:t>
            </a:r>
            <a:r>
              <a:rPr lang="en-US" sz="1200" kern="1200" dirty="0" smtClean="0">
                <a:solidFill>
                  <a:schemeClr val="tx1"/>
                </a:solidFill>
                <a:effectLst/>
                <a:latin typeface="+mn-lt"/>
                <a:ea typeface="+mn-ea"/>
                <a:cs typeface="+mn-cs"/>
              </a:rPr>
              <a:t> state and a consumptive coagulopathy.</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4</a:t>
            </a:fld>
            <a:endParaRPr lang="en-US"/>
          </a:p>
        </p:txBody>
      </p:sp>
    </p:spTree>
    <p:extLst>
      <p:ext uri="{BB962C8B-B14F-4D97-AF65-F5344CB8AC3E}">
        <p14:creationId xmlns:p14="http://schemas.microsoft.com/office/powerpoint/2010/main" val="60822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Trauma induced coagulopathy is further exacerbated  by </a:t>
            </a:r>
            <a:r>
              <a:rPr lang="en-US" sz="1200" kern="1200" dirty="0" err="1" smtClean="0">
                <a:solidFill>
                  <a:schemeClr val="tx1"/>
                </a:solidFill>
                <a:effectLst/>
                <a:latin typeface="+mn-lt"/>
                <a:ea typeface="+mn-ea"/>
                <a:cs typeface="+mn-cs"/>
              </a:rPr>
              <a:t>hyperfibrinolysis</a:t>
            </a:r>
            <a:r>
              <a:rPr lang="en-US" sz="1200" kern="1200" dirty="0" smtClean="0">
                <a:solidFill>
                  <a:schemeClr val="tx1"/>
                </a:solidFill>
                <a:effectLst/>
                <a:latin typeface="+mn-lt"/>
                <a:ea typeface="+mn-ea"/>
                <a:cs typeface="+mn-cs"/>
              </a:rPr>
              <a:t>.  This is a direct result of an acute release of </a:t>
            </a:r>
            <a:r>
              <a:rPr lang="en-US" sz="1200" kern="1200" dirty="0" err="1" smtClean="0">
                <a:solidFill>
                  <a:schemeClr val="tx1"/>
                </a:solidFill>
                <a:effectLst/>
                <a:latin typeface="+mn-lt"/>
                <a:ea typeface="+mn-ea"/>
                <a:cs typeface="+mn-cs"/>
              </a:rPr>
              <a:t>tPA</a:t>
            </a:r>
            <a:r>
              <a:rPr lang="en-US" sz="1200" kern="1200" dirty="0" smtClean="0">
                <a:solidFill>
                  <a:schemeClr val="tx1"/>
                </a:solidFill>
                <a:effectLst/>
                <a:latin typeface="+mn-lt"/>
                <a:ea typeface="+mn-ea"/>
                <a:cs typeface="+mn-cs"/>
              </a:rPr>
              <a:t> which leads to a consumptive coagulopathy.  Massive transfusions can contribute to this coagulopathy as they can cause hypocalcemia and fibrinogen deficiencies.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5</a:t>
            </a:fld>
            <a:endParaRPr lang="en-US"/>
          </a:p>
        </p:txBody>
      </p:sp>
    </p:spTree>
    <p:extLst>
      <p:ext uri="{BB962C8B-B14F-4D97-AF65-F5344CB8AC3E}">
        <p14:creationId xmlns:p14="http://schemas.microsoft.com/office/powerpoint/2010/main" val="187689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derangement of coagulopathy noted in trauma patients, can occur quickly after injury.  Approximately 28% of trauma patients may present with part of this lethal triad. The subsequent hypothermia contributes more to the rise in PT and PTT, especially when the core body temperature is below 36C.  Platelet activation by Von-</a:t>
            </a:r>
            <a:r>
              <a:rPr lang="en-US" sz="1200" kern="1200" dirty="0" err="1" smtClean="0">
                <a:solidFill>
                  <a:schemeClr val="tx1"/>
                </a:solidFill>
                <a:effectLst/>
                <a:latin typeface="+mn-lt"/>
                <a:ea typeface="+mn-ea"/>
                <a:cs typeface="+mn-cs"/>
              </a:rPr>
              <a:t>Willibrand</a:t>
            </a:r>
            <a:r>
              <a:rPr lang="en-US" sz="1200" kern="1200" dirty="0" smtClean="0">
                <a:solidFill>
                  <a:schemeClr val="tx1"/>
                </a:solidFill>
                <a:effectLst/>
                <a:latin typeface="+mn-lt"/>
                <a:ea typeface="+mn-ea"/>
                <a:cs typeface="+mn-cs"/>
              </a:rPr>
              <a:t> factor is profoundly reduced by temperatures less than 30C.</a:t>
            </a:r>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6</a:t>
            </a:fld>
            <a:endParaRPr lang="en-US"/>
          </a:p>
        </p:txBody>
      </p:sp>
    </p:spTree>
    <p:extLst>
      <p:ext uri="{BB962C8B-B14F-4D97-AF65-F5344CB8AC3E}">
        <p14:creationId xmlns:p14="http://schemas.microsoft.com/office/powerpoint/2010/main" val="3499097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we go further, we should review the blood products that are used for emergency release transfusion.  O blood is the universal donor for packed red blood cells.  O- is the true universal donor, however O+ blood is more frequently used due to its increased prevalence in the population as well as the low rate of transfusion reactions to the Rh antigen.  Pre-menopausal women are typically given O- blood to reduce the risk of a subsequent miscarriage should she conceive a child with an Rh+ male.  Alternatively, pre-menopausal women may be given O+ blood with </a:t>
            </a:r>
            <a:r>
              <a:rPr lang="en-US" sz="1200" kern="1200" dirty="0" err="1" smtClean="0">
                <a:solidFill>
                  <a:schemeClr val="tx1"/>
                </a:solidFill>
                <a:effectLst/>
                <a:latin typeface="+mn-lt"/>
                <a:ea typeface="+mn-ea"/>
                <a:cs typeface="+mn-cs"/>
              </a:rPr>
              <a:t>Rhogam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Plasma, which contains antibodies, works exactly the opposite.  AB +’ve is the universal donor.  Given the extremely low prevalence of AB+ blood and low rate of reactions to B</a:t>
            </a:r>
            <a:r>
              <a:rPr lang="en-US" sz="1200" kern="1200" baseline="0" dirty="0" smtClean="0">
                <a:solidFill>
                  <a:schemeClr val="tx1"/>
                </a:solidFill>
                <a:effectLst/>
                <a:latin typeface="+mn-lt"/>
                <a:ea typeface="+mn-ea"/>
                <a:cs typeface="+mn-cs"/>
              </a:rPr>
              <a:t> antibodies</a:t>
            </a:r>
            <a:r>
              <a:rPr lang="en-US" sz="1200" kern="1200" dirty="0" smtClean="0">
                <a:solidFill>
                  <a:schemeClr val="tx1"/>
                </a:solidFill>
                <a:effectLst/>
                <a:latin typeface="+mn-lt"/>
                <a:ea typeface="+mn-ea"/>
                <a:cs typeface="+mn-cs"/>
              </a:rPr>
              <a:t>, type A+ plasma is an acceptable alternate universal donor.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Platelets are even more complex.  In short, type A platelets are universal donors.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Should a whole blood drive be initiated, then type specific blood is required.  The amount of whole blood available may be significantly limited by the blood types of the recipient and donor pool.  An alternative that is being fielded is low-titer, type O whole blood</a:t>
            </a:r>
            <a:r>
              <a:rPr lang="en-US" sz="1200" kern="1200" baseline="0" dirty="0" smtClean="0">
                <a:solidFill>
                  <a:schemeClr val="tx1"/>
                </a:solidFill>
                <a:effectLst/>
                <a:latin typeface="+mn-lt"/>
                <a:ea typeface="+mn-ea"/>
                <a:cs typeface="+mn-cs"/>
              </a:rPr>
              <a:t> as</a:t>
            </a:r>
            <a:r>
              <a:rPr lang="en-US" sz="1200" kern="1200" dirty="0" smtClean="0">
                <a:solidFill>
                  <a:schemeClr val="tx1"/>
                </a:solidFill>
                <a:effectLst/>
                <a:latin typeface="+mn-lt"/>
                <a:ea typeface="+mn-ea"/>
                <a:cs typeface="+mn-cs"/>
              </a:rPr>
              <a:t> the low titer minimizes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risk of a transfusion reaction.</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7</a:t>
            </a:fld>
            <a:endParaRPr lang="en-US"/>
          </a:p>
        </p:txBody>
      </p:sp>
    </p:spTree>
    <p:extLst>
      <p:ext uri="{BB962C8B-B14F-4D97-AF65-F5344CB8AC3E}">
        <p14:creationId xmlns:p14="http://schemas.microsoft.com/office/powerpoint/2010/main" val="301195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Damage control resuscitation captures the core concepts necessary to hemorrhage control and prevention of coagulopathy.  It focuses on balanced resuscitation, or the replacement of blood components to best approximate the whole blood in which they were lost.  In addition, in damage control resuscitation we do not try to restore a patient’s blood pressure to their normal baseline.  We typically use a systolic blood pressure of 90mmHg as the goal, which will maintain end organ perfusion while minimizing potential to disrupt formed clot.  In patients with known or suspected TBI, we will violate this and aim for a mean arterial pressure of 80mmHg to maintain adequate cerebral perfusion pressure of at least 60mmHg.  Without an intracranial pressure monitor in place, this is not easy to determine, but it is a guideline.  In patients with other signs of compromised end organ perfusion, such as a myocardial infarction, these blood pressure goals may need to be adjusted upwards as the situation dictates</a:t>
            </a:r>
            <a:r>
              <a:rPr lang="en-US" sz="1200" kern="1200" baseline="0" dirty="0" smtClean="0">
                <a:solidFill>
                  <a:schemeClr val="tx1"/>
                </a:solidFill>
                <a:effectLst/>
                <a:latin typeface="+mn-lt"/>
                <a:ea typeface="+mn-ea"/>
                <a:cs typeface="+mn-cs"/>
              </a:rPr>
              <a:t> as the goal is the restoration of end organ perfusion while minimizing the risk of exacerbating ongoing bleeding.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8</a:t>
            </a:fld>
            <a:endParaRPr lang="en-US"/>
          </a:p>
        </p:txBody>
      </p:sp>
    </p:spTree>
    <p:extLst>
      <p:ext uri="{BB962C8B-B14F-4D97-AF65-F5344CB8AC3E}">
        <p14:creationId xmlns:p14="http://schemas.microsoft.com/office/powerpoint/2010/main" val="368056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Damage Control Resuscitation CPG prioritizes the order of blood product transfusion.  Whole blood is the ideal.  When not available, we follow with balanced blood product transfusion in a 1:1:1:1 ratio.  This equates to transfusion of 6 units of packed red blood cells to 6 units of plasma to one apheresis or pooled unit of platelets to a pooled 10 units of cryoprecipitate.  </a:t>
            </a:r>
            <a:r>
              <a:rPr lang="en-US" sz="1200" kern="1200" dirty="0" err="1" smtClean="0">
                <a:solidFill>
                  <a:schemeClr val="tx1"/>
                </a:solidFill>
                <a:effectLst/>
                <a:latin typeface="+mn-lt"/>
                <a:ea typeface="+mn-ea"/>
                <a:cs typeface="+mn-cs"/>
              </a:rPr>
              <a:t>Cryo’s</a:t>
            </a:r>
            <a:r>
              <a:rPr lang="en-US" sz="1200" kern="1200" dirty="0" smtClean="0">
                <a:solidFill>
                  <a:schemeClr val="tx1"/>
                </a:solidFill>
                <a:effectLst/>
                <a:latin typeface="+mn-lt"/>
                <a:ea typeface="+mn-ea"/>
                <a:cs typeface="+mn-cs"/>
              </a:rPr>
              <a:t> importance to component therapy cannot be forgotten.  While this list still includes crystalloids, they should be avoided and almost never used.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of these options will not be available at every location, especially for those with small austere surgical teams.  Mass casualty events and slow supply chains may also affect your decision making.  Combat medics are supplied with starch solutions due to their compact size, but they should not be used once a patient reaches a surgical facility</a:t>
            </a:r>
            <a:r>
              <a:rPr lang="en-US" sz="1200" kern="1200" baseline="0" dirty="0" smtClean="0">
                <a:solidFill>
                  <a:schemeClr val="tx1"/>
                </a:solidFill>
                <a:effectLst/>
                <a:latin typeface="+mn-lt"/>
                <a:ea typeface="+mn-ea"/>
                <a:cs typeface="+mn-cs"/>
              </a:rPr>
              <a:t> as they</a:t>
            </a:r>
            <a:r>
              <a:rPr lang="en-US" sz="1200" kern="1200" dirty="0" smtClean="0">
                <a:solidFill>
                  <a:schemeClr val="tx1"/>
                </a:solidFill>
                <a:effectLst/>
                <a:latin typeface="+mn-lt"/>
                <a:ea typeface="+mn-ea"/>
                <a:cs typeface="+mn-cs"/>
              </a:rPr>
              <a:t> worsen coagulopathy and mortality.  </a:t>
            </a:r>
          </a:p>
          <a:p>
            <a:endParaRPr lang="en-US" dirty="0"/>
          </a:p>
        </p:txBody>
      </p:sp>
      <p:sp>
        <p:nvSpPr>
          <p:cNvPr id="4" name="Slide Number Placeholder 3"/>
          <p:cNvSpPr>
            <a:spLocks noGrp="1"/>
          </p:cNvSpPr>
          <p:nvPr>
            <p:ph type="sldNum" sz="quarter" idx="10"/>
          </p:nvPr>
        </p:nvSpPr>
        <p:spPr/>
        <p:txBody>
          <a:bodyPr/>
          <a:lstStyle/>
          <a:p>
            <a:fld id="{B01AE7B1-035D-47F6-8622-7721EC9E856F}" type="slidenum">
              <a:rPr lang="en-US" smtClean="0"/>
              <a:t>9</a:t>
            </a:fld>
            <a:endParaRPr lang="en-US"/>
          </a:p>
        </p:txBody>
      </p:sp>
    </p:spTree>
    <p:extLst>
      <p:ext uri="{BB962C8B-B14F-4D97-AF65-F5344CB8AC3E}">
        <p14:creationId xmlns:p14="http://schemas.microsoft.com/office/powerpoint/2010/main" val="25765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87211" y="7203368"/>
            <a:ext cx="737869" cy="211454"/>
          </a:xfrm>
          <a:prstGeom prst="rect">
            <a:avLst/>
          </a:prstGeom>
        </p:spPr>
        <p:txBody>
          <a:bodyPr lIns="0" tIns="0" rIns="0" bIns="0"/>
          <a:lstStyle>
            <a:lvl1pPr>
              <a:defRPr sz="1200" b="0" i="0">
                <a:solidFill>
                  <a:srgbClr val="001F5F"/>
                </a:solidFill>
                <a:latin typeface="+mn-lt"/>
                <a:cs typeface="Times New Roman"/>
              </a:defRPr>
            </a:lvl1pPr>
          </a:lstStyle>
          <a:p>
            <a:pPr marL="12700">
              <a:lnSpc>
                <a:spcPts val="1535"/>
              </a:lnSpc>
            </a:pPr>
            <a:r>
              <a:rPr lang="en-US" spc="15" smtClean="0"/>
              <a:t>2021, v1.1</a:t>
            </a:r>
            <a:endParaRPr lang="en-US" spc="-5" dirty="0"/>
          </a:p>
        </p:txBody>
      </p:sp>
      <p:sp>
        <p:nvSpPr>
          <p:cNvPr id="6" name="Holder 6"/>
          <p:cNvSpPr>
            <a:spLocks noGrp="1"/>
          </p:cNvSpPr>
          <p:nvPr>
            <p:ph type="sldNum" sz="quarter" idx="7"/>
          </p:nvPr>
        </p:nvSpPr>
        <p:spPr/>
        <p:txBody>
          <a:bodyPr lIns="0" tIns="0" rIns="0" bIns="0"/>
          <a:lstStyle>
            <a:lvl1pPr>
              <a:defRPr sz="1300" b="0" i="0">
                <a:solidFill>
                  <a:srgbClr val="001F5F"/>
                </a:solidFill>
                <a:latin typeface="Times New Roman"/>
                <a:cs typeface="Times New Roman"/>
              </a:defRPr>
            </a:lvl1pPr>
          </a:lstStyle>
          <a:p>
            <a:pPr marL="25400">
              <a:lnSpc>
                <a:spcPts val="1535"/>
              </a:lnSpc>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587211" y="7203368"/>
            <a:ext cx="737869" cy="211454"/>
          </a:xfrm>
          <a:prstGeom prst="rect">
            <a:avLst/>
          </a:prstGeom>
        </p:spPr>
        <p:txBody>
          <a:bodyPr lIns="0" tIns="0" rIns="0" bIns="0"/>
          <a:lstStyle>
            <a:lvl1pPr>
              <a:defRPr sz="1200" b="0" i="0">
                <a:solidFill>
                  <a:srgbClr val="001F5F"/>
                </a:solidFill>
                <a:latin typeface="+mn-lt"/>
                <a:cs typeface="Times New Roman"/>
              </a:defRPr>
            </a:lvl1pPr>
          </a:lstStyle>
          <a:p>
            <a:pPr marL="12700">
              <a:lnSpc>
                <a:spcPts val="1535"/>
              </a:lnSpc>
            </a:pPr>
            <a:r>
              <a:rPr lang="en-US" spc="15" smtClean="0"/>
              <a:t>2021,</a:t>
            </a:r>
            <a:r>
              <a:rPr lang="en-US" spc="-65" smtClean="0"/>
              <a:t> </a:t>
            </a:r>
            <a:r>
              <a:rPr lang="en-US" spc="-5" smtClean="0"/>
              <a:t>v1.1</a:t>
            </a:r>
            <a:endParaRPr lang="en-US" spc="-5" dirty="0"/>
          </a:p>
        </p:txBody>
      </p:sp>
      <p:sp>
        <p:nvSpPr>
          <p:cNvPr id="6" name="Holder 6"/>
          <p:cNvSpPr>
            <a:spLocks noGrp="1"/>
          </p:cNvSpPr>
          <p:nvPr>
            <p:ph type="sldNum" sz="quarter" idx="7"/>
          </p:nvPr>
        </p:nvSpPr>
        <p:spPr>
          <a:xfrm>
            <a:off x="9258811" y="7203368"/>
            <a:ext cx="418589" cy="211454"/>
          </a:xfrm>
        </p:spPr>
        <p:txBody>
          <a:bodyPr lIns="0" tIns="0" rIns="0" bIns="0"/>
          <a:lstStyle>
            <a:lvl1pPr>
              <a:defRPr sz="1300" b="0" i="0">
                <a:solidFill>
                  <a:srgbClr val="001F5F"/>
                </a:solidFill>
                <a:latin typeface="Times New Roman"/>
                <a:cs typeface="Times New Roman"/>
              </a:defRPr>
            </a:lvl1pPr>
          </a:lstStyle>
          <a:p>
            <a:pPr marL="25400">
              <a:lnSpc>
                <a:spcPts val="1535"/>
              </a:lnSpc>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587211" y="7203368"/>
            <a:ext cx="737869" cy="211454"/>
          </a:xfrm>
          <a:prstGeom prst="rect">
            <a:avLst/>
          </a:prstGeom>
        </p:spPr>
        <p:txBody>
          <a:bodyPr lIns="0" tIns="0" rIns="0" bIns="0"/>
          <a:lstStyle>
            <a:lvl1pPr>
              <a:defRPr sz="1200" b="0" i="0">
                <a:solidFill>
                  <a:srgbClr val="001F5F"/>
                </a:solidFill>
                <a:latin typeface="+mn-lt"/>
                <a:cs typeface="Times New Roman"/>
              </a:defRPr>
            </a:lvl1pPr>
          </a:lstStyle>
          <a:p>
            <a:pPr marL="12700">
              <a:lnSpc>
                <a:spcPts val="1535"/>
              </a:lnSpc>
            </a:pPr>
            <a:r>
              <a:rPr lang="en-US" spc="15" smtClean="0"/>
              <a:t>2021, v1.1</a:t>
            </a:r>
            <a:endParaRPr lang="en-US" spc="-5" dirty="0"/>
          </a:p>
        </p:txBody>
      </p:sp>
      <p:sp>
        <p:nvSpPr>
          <p:cNvPr id="7" name="Holder 7"/>
          <p:cNvSpPr>
            <a:spLocks noGrp="1"/>
          </p:cNvSpPr>
          <p:nvPr>
            <p:ph type="sldNum" sz="quarter" idx="7"/>
          </p:nvPr>
        </p:nvSpPr>
        <p:spPr>
          <a:xfrm>
            <a:off x="9258811" y="7203368"/>
            <a:ext cx="336451" cy="184922"/>
          </a:xfrm>
        </p:spPr>
        <p:txBody>
          <a:bodyPr lIns="0" tIns="0" rIns="0" bIns="0"/>
          <a:lstStyle>
            <a:lvl1pPr>
              <a:defRPr sz="1200" b="0" i="0">
                <a:solidFill>
                  <a:srgbClr val="001F5F"/>
                </a:solidFill>
                <a:latin typeface="+mn-lt"/>
                <a:cs typeface="Times New Roman"/>
              </a:defRPr>
            </a:lvl1pPr>
          </a:lstStyle>
          <a:p>
            <a:pPr marL="25400">
              <a:lnSpc>
                <a:spcPts val="1535"/>
              </a:lnSpc>
            </a:pPr>
            <a:fld id="{81D60167-4931-47E6-BA6A-407CBD079E47}" type="slidenum">
              <a:rPr lang="en-US" spc="15" smtClean="0"/>
              <a:pPr marL="25400">
                <a:lnSpc>
                  <a:spcPts val="1535"/>
                </a:lnSpc>
              </a:pPr>
              <a:t>‹#›</a:t>
            </a:fld>
            <a:endParaRPr lang="en-US"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a:xfrm>
            <a:off x="587211" y="7203368"/>
            <a:ext cx="737869" cy="211454"/>
          </a:xfrm>
          <a:prstGeom prst="rect">
            <a:avLst/>
          </a:prstGeom>
        </p:spPr>
        <p:txBody>
          <a:bodyPr lIns="0" tIns="0" rIns="0" bIns="0"/>
          <a:lstStyle>
            <a:lvl1pPr>
              <a:defRPr sz="1200" b="0" i="0">
                <a:solidFill>
                  <a:srgbClr val="001F5F"/>
                </a:solidFill>
                <a:latin typeface="+mn-lt"/>
                <a:cs typeface="Times New Roman"/>
              </a:defRPr>
            </a:lvl1pPr>
          </a:lstStyle>
          <a:p>
            <a:pPr marL="12700">
              <a:lnSpc>
                <a:spcPts val="1535"/>
              </a:lnSpc>
            </a:pPr>
            <a:r>
              <a:rPr lang="en-US" spc="15" smtClean="0"/>
              <a:t>2021, v1.1</a:t>
            </a:r>
            <a:endParaRPr lang="en-US" spc="-5" dirty="0"/>
          </a:p>
        </p:txBody>
      </p:sp>
      <p:sp>
        <p:nvSpPr>
          <p:cNvPr id="5" name="Holder 5"/>
          <p:cNvSpPr>
            <a:spLocks noGrp="1"/>
          </p:cNvSpPr>
          <p:nvPr>
            <p:ph type="sldNum" sz="quarter" idx="7"/>
          </p:nvPr>
        </p:nvSpPr>
        <p:spPr>
          <a:xfrm>
            <a:off x="9258811" y="7203368"/>
            <a:ext cx="336451" cy="184922"/>
          </a:xfrm>
        </p:spPr>
        <p:txBody>
          <a:bodyPr lIns="0" tIns="0" rIns="0" bIns="0"/>
          <a:lstStyle>
            <a:lvl1pPr>
              <a:defRPr sz="1200" b="0" i="0">
                <a:solidFill>
                  <a:srgbClr val="001F5F"/>
                </a:solidFill>
                <a:latin typeface="+mn-lt"/>
                <a:cs typeface="Times New Roman"/>
              </a:defRPr>
            </a:lvl1pPr>
          </a:lstStyle>
          <a:p>
            <a:pPr marL="25400">
              <a:lnSpc>
                <a:spcPts val="1535"/>
              </a:lnSpc>
            </a:pPr>
            <a:fld id="{81D60167-4931-47E6-BA6A-407CBD079E47}" type="slidenum">
              <a:rPr lang="en-US" spc="15" smtClean="0"/>
              <a:pPr marL="25400">
                <a:lnSpc>
                  <a:spcPts val="1535"/>
                </a:lnSpc>
              </a:pPr>
              <a:t>‹#›</a:t>
            </a:fld>
            <a:endParaRPr lang="en-US"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587211" y="7203368"/>
            <a:ext cx="737869" cy="211454"/>
          </a:xfrm>
          <a:prstGeom prst="rect">
            <a:avLst/>
          </a:prstGeom>
        </p:spPr>
        <p:txBody>
          <a:bodyPr lIns="0" tIns="0" rIns="0" bIns="0"/>
          <a:lstStyle>
            <a:lvl1pPr>
              <a:defRPr sz="1200" b="0" i="0">
                <a:solidFill>
                  <a:srgbClr val="001F5F"/>
                </a:solidFill>
                <a:latin typeface="+mn-lt"/>
                <a:cs typeface="Times New Roman"/>
              </a:defRPr>
            </a:lvl1pPr>
          </a:lstStyle>
          <a:p>
            <a:pPr marL="12700">
              <a:lnSpc>
                <a:spcPts val="1535"/>
              </a:lnSpc>
            </a:pPr>
            <a:r>
              <a:rPr lang="en-US" spc="15" smtClean="0"/>
              <a:t>2021, v1.1</a:t>
            </a:r>
            <a:endParaRPr lang="en-US" spc="-5" dirty="0"/>
          </a:p>
        </p:txBody>
      </p:sp>
      <p:sp>
        <p:nvSpPr>
          <p:cNvPr id="4" name="Holder 4"/>
          <p:cNvSpPr>
            <a:spLocks noGrp="1"/>
          </p:cNvSpPr>
          <p:nvPr>
            <p:ph type="sldNum" sz="quarter" idx="7"/>
          </p:nvPr>
        </p:nvSpPr>
        <p:spPr>
          <a:xfrm>
            <a:off x="9258811" y="7203368"/>
            <a:ext cx="336451" cy="184922"/>
          </a:xfrm>
        </p:spPr>
        <p:txBody>
          <a:bodyPr lIns="0" tIns="0" rIns="0" bIns="0"/>
          <a:lstStyle>
            <a:lvl1pPr>
              <a:defRPr sz="1200" b="0" i="0">
                <a:solidFill>
                  <a:srgbClr val="001F5F"/>
                </a:solidFill>
                <a:latin typeface="+mn-lt"/>
                <a:cs typeface="Times New Roman"/>
              </a:defRPr>
            </a:lvl1pPr>
          </a:lstStyle>
          <a:p>
            <a:pPr marL="25400">
              <a:lnSpc>
                <a:spcPts val="1535"/>
              </a:lnSpc>
            </a:pPr>
            <a:fld id="{81D60167-4931-47E6-BA6A-407CBD079E47}" type="slidenum">
              <a:rPr lang="en-US" spc="15" smtClean="0"/>
              <a:pPr marL="25400">
                <a:lnSpc>
                  <a:spcPts val="1535"/>
                </a:lnSpc>
              </a:pPr>
              <a:t>‹#›</a:t>
            </a:fld>
            <a:endParaRPr lang="en-US" spc="15"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1758695"/>
            <a:ext cx="10058400" cy="134111"/>
          </a:xfrm>
          <a:prstGeom prst="rect">
            <a:avLst/>
          </a:prstGeom>
          <a:blipFill>
            <a:blip r:embed="rId7" cstate="print"/>
            <a:stretch>
              <a:fillRect/>
            </a:stretch>
          </a:blipFill>
        </p:spPr>
        <p:txBody>
          <a:bodyPr wrap="square" lIns="0" tIns="0" rIns="0" bIns="0" rtlCol="0"/>
          <a:lstStyle/>
          <a:p>
            <a:endParaRPr/>
          </a:p>
        </p:txBody>
      </p:sp>
      <p:sp>
        <p:nvSpPr>
          <p:cNvPr id="18" name="bk object 18"/>
          <p:cNvSpPr/>
          <p:nvPr/>
        </p:nvSpPr>
        <p:spPr>
          <a:xfrm>
            <a:off x="0" y="1752600"/>
            <a:ext cx="10058400" cy="144780"/>
          </a:xfrm>
          <a:custGeom>
            <a:avLst/>
            <a:gdLst/>
            <a:ahLst/>
            <a:cxnLst/>
            <a:rect l="l" t="t" r="r" b="b"/>
            <a:pathLst>
              <a:path w="10058400" h="144780">
                <a:moveTo>
                  <a:pt x="0" y="10668"/>
                </a:moveTo>
                <a:lnTo>
                  <a:pt x="0" y="0"/>
                </a:lnTo>
                <a:lnTo>
                  <a:pt x="10058400" y="0"/>
                </a:lnTo>
                <a:lnTo>
                  <a:pt x="10058400" y="6096"/>
                </a:lnTo>
                <a:lnTo>
                  <a:pt x="6095" y="6096"/>
                </a:lnTo>
                <a:lnTo>
                  <a:pt x="0" y="10668"/>
                </a:lnTo>
                <a:close/>
              </a:path>
              <a:path w="10058400" h="144780">
                <a:moveTo>
                  <a:pt x="6095" y="140208"/>
                </a:moveTo>
                <a:lnTo>
                  <a:pt x="0" y="134112"/>
                </a:lnTo>
                <a:lnTo>
                  <a:pt x="0" y="10668"/>
                </a:lnTo>
                <a:lnTo>
                  <a:pt x="6095" y="6096"/>
                </a:lnTo>
                <a:lnTo>
                  <a:pt x="6095" y="140208"/>
                </a:lnTo>
                <a:close/>
              </a:path>
              <a:path w="10058400" h="144780">
                <a:moveTo>
                  <a:pt x="10053828" y="10668"/>
                </a:moveTo>
                <a:lnTo>
                  <a:pt x="6095" y="10668"/>
                </a:lnTo>
                <a:lnTo>
                  <a:pt x="6095" y="6096"/>
                </a:lnTo>
                <a:lnTo>
                  <a:pt x="10053828" y="6096"/>
                </a:lnTo>
                <a:lnTo>
                  <a:pt x="10053828" y="10668"/>
                </a:lnTo>
                <a:close/>
              </a:path>
              <a:path w="10058400" h="144780">
                <a:moveTo>
                  <a:pt x="10053828" y="140208"/>
                </a:moveTo>
                <a:lnTo>
                  <a:pt x="10053828" y="6096"/>
                </a:lnTo>
                <a:lnTo>
                  <a:pt x="10058400" y="10668"/>
                </a:lnTo>
                <a:lnTo>
                  <a:pt x="10058400" y="134112"/>
                </a:lnTo>
                <a:lnTo>
                  <a:pt x="10053828" y="140208"/>
                </a:lnTo>
                <a:close/>
              </a:path>
              <a:path w="10058400" h="144780">
                <a:moveTo>
                  <a:pt x="10058400" y="10668"/>
                </a:moveTo>
                <a:lnTo>
                  <a:pt x="10053828" y="6096"/>
                </a:lnTo>
                <a:lnTo>
                  <a:pt x="10058400" y="6096"/>
                </a:lnTo>
                <a:lnTo>
                  <a:pt x="10058400" y="10668"/>
                </a:lnTo>
                <a:close/>
              </a:path>
              <a:path w="10058400" h="144780">
                <a:moveTo>
                  <a:pt x="10053828" y="140208"/>
                </a:moveTo>
                <a:lnTo>
                  <a:pt x="6095" y="140208"/>
                </a:lnTo>
                <a:lnTo>
                  <a:pt x="6095" y="134112"/>
                </a:lnTo>
                <a:lnTo>
                  <a:pt x="10053828" y="134112"/>
                </a:lnTo>
                <a:lnTo>
                  <a:pt x="10053828" y="140208"/>
                </a:lnTo>
                <a:close/>
              </a:path>
              <a:path w="10058400" h="144780">
                <a:moveTo>
                  <a:pt x="10058400" y="140208"/>
                </a:moveTo>
                <a:lnTo>
                  <a:pt x="10053828" y="140208"/>
                </a:lnTo>
                <a:lnTo>
                  <a:pt x="10058400" y="134112"/>
                </a:lnTo>
                <a:lnTo>
                  <a:pt x="10058400" y="140208"/>
                </a:lnTo>
                <a:close/>
              </a:path>
              <a:path w="10058400" h="144780">
                <a:moveTo>
                  <a:pt x="10058400" y="144780"/>
                </a:moveTo>
                <a:lnTo>
                  <a:pt x="0" y="144780"/>
                </a:lnTo>
                <a:lnTo>
                  <a:pt x="0" y="134112"/>
                </a:lnTo>
                <a:lnTo>
                  <a:pt x="6095" y="140208"/>
                </a:lnTo>
                <a:lnTo>
                  <a:pt x="10058400" y="140208"/>
                </a:lnTo>
                <a:lnTo>
                  <a:pt x="10058400" y="144780"/>
                </a:lnTo>
                <a:close/>
              </a:path>
            </a:pathLst>
          </a:custGeom>
          <a:solidFill>
            <a:srgbClr val="990000"/>
          </a:solidFill>
        </p:spPr>
        <p:txBody>
          <a:bodyPr wrap="square" lIns="0" tIns="0" rIns="0" bIns="0" rtlCol="0"/>
          <a:lstStyle/>
          <a:p>
            <a:endParaRPr/>
          </a:p>
        </p:txBody>
      </p:sp>
      <p:sp>
        <p:nvSpPr>
          <p:cNvPr id="19" name="bk object 19"/>
          <p:cNvSpPr/>
          <p:nvPr/>
        </p:nvSpPr>
        <p:spPr>
          <a:xfrm>
            <a:off x="0" y="6954011"/>
            <a:ext cx="10058400" cy="219455"/>
          </a:xfrm>
          <a:prstGeom prst="rect">
            <a:avLst/>
          </a:prstGeom>
          <a:blipFill>
            <a:blip r:embed="rId8" cstate="print"/>
            <a:stretch>
              <a:fillRect/>
            </a:stretch>
          </a:blipFill>
        </p:spPr>
        <p:txBody>
          <a:bodyPr wrap="square" lIns="0" tIns="0" rIns="0" bIns="0" rtlCol="0"/>
          <a:lstStyle/>
          <a:p>
            <a:endParaRPr/>
          </a:p>
        </p:txBody>
      </p:sp>
      <p:sp>
        <p:nvSpPr>
          <p:cNvPr id="20" name="bk object 20"/>
          <p:cNvSpPr/>
          <p:nvPr/>
        </p:nvSpPr>
        <p:spPr>
          <a:xfrm>
            <a:off x="0" y="6972300"/>
            <a:ext cx="10058400" cy="134112"/>
          </a:xfrm>
          <a:prstGeom prst="rect">
            <a:avLst/>
          </a:prstGeom>
          <a:blipFill>
            <a:blip r:embed="rId9" cstate="print"/>
            <a:stretch>
              <a:fillRect/>
            </a:stretch>
          </a:blipFill>
        </p:spPr>
        <p:txBody>
          <a:bodyPr wrap="square" lIns="0" tIns="0" rIns="0" bIns="0" rtlCol="0"/>
          <a:lstStyle/>
          <a:p>
            <a:endParaRPr/>
          </a:p>
        </p:txBody>
      </p:sp>
      <p:sp>
        <p:nvSpPr>
          <p:cNvPr id="21" name="bk object 21"/>
          <p:cNvSpPr/>
          <p:nvPr/>
        </p:nvSpPr>
        <p:spPr>
          <a:xfrm>
            <a:off x="0" y="6967728"/>
            <a:ext cx="10058400" cy="144780"/>
          </a:xfrm>
          <a:custGeom>
            <a:avLst/>
            <a:gdLst/>
            <a:ahLst/>
            <a:cxnLst/>
            <a:rect l="l" t="t" r="r" b="b"/>
            <a:pathLst>
              <a:path w="10058400" h="144779">
                <a:moveTo>
                  <a:pt x="0" y="10668"/>
                </a:moveTo>
                <a:lnTo>
                  <a:pt x="0" y="0"/>
                </a:lnTo>
                <a:lnTo>
                  <a:pt x="10058400" y="0"/>
                </a:lnTo>
                <a:lnTo>
                  <a:pt x="10058400" y="4572"/>
                </a:lnTo>
                <a:lnTo>
                  <a:pt x="6095" y="4572"/>
                </a:lnTo>
                <a:lnTo>
                  <a:pt x="0" y="10668"/>
                </a:lnTo>
                <a:close/>
              </a:path>
              <a:path w="10058400" h="144779">
                <a:moveTo>
                  <a:pt x="6095" y="138684"/>
                </a:moveTo>
                <a:lnTo>
                  <a:pt x="0" y="134112"/>
                </a:lnTo>
                <a:lnTo>
                  <a:pt x="0" y="10668"/>
                </a:lnTo>
                <a:lnTo>
                  <a:pt x="6095" y="4572"/>
                </a:lnTo>
                <a:lnTo>
                  <a:pt x="6095" y="138684"/>
                </a:lnTo>
                <a:close/>
              </a:path>
              <a:path w="10058400" h="144779">
                <a:moveTo>
                  <a:pt x="10053828" y="10668"/>
                </a:moveTo>
                <a:lnTo>
                  <a:pt x="6095" y="10668"/>
                </a:lnTo>
                <a:lnTo>
                  <a:pt x="6095" y="4572"/>
                </a:lnTo>
                <a:lnTo>
                  <a:pt x="10053828" y="4572"/>
                </a:lnTo>
                <a:lnTo>
                  <a:pt x="10053828" y="10668"/>
                </a:lnTo>
                <a:close/>
              </a:path>
              <a:path w="10058400" h="144779">
                <a:moveTo>
                  <a:pt x="10053828" y="138684"/>
                </a:moveTo>
                <a:lnTo>
                  <a:pt x="10053828" y="4572"/>
                </a:lnTo>
                <a:lnTo>
                  <a:pt x="10058400" y="10668"/>
                </a:lnTo>
                <a:lnTo>
                  <a:pt x="10058400" y="134112"/>
                </a:lnTo>
                <a:lnTo>
                  <a:pt x="10053828" y="138684"/>
                </a:lnTo>
                <a:close/>
              </a:path>
              <a:path w="10058400" h="144779">
                <a:moveTo>
                  <a:pt x="10058400" y="10668"/>
                </a:moveTo>
                <a:lnTo>
                  <a:pt x="10053828" y="4572"/>
                </a:lnTo>
                <a:lnTo>
                  <a:pt x="10058400" y="4572"/>
                </a:lnTo>
                <a:lnTo>
                  <a:pt x="10058400" y="10668"/>
                </a:lnTo>
                <a:close/>
              </a:path>
              <a:path w="10058400" h="144779">
                <a:moveTo>
                  <a:pt x="10053828" y="138684"/>
                </a:moveTo>
                <a:lnTo>
                  <a:pt x="6095" y="138684"/>
                </a:lnTo>
                <a:lnTo>
                  <a:pt x="6095" y="134112"/>
                </a:lnTo>
                <a:lnTo>
                  <a:pt x="10053828" y="134112"/>
                </a:lnTo>
                <a:lnTo>
                  <a:pt x="10053828" y="138684"/>
                </a:lnTo>
                <a:close/>
              </a:path>
              <a:path w="10058400" h="144779">
                <a:moveTo>
                  <a:pt x="10058400" y="138684"/>
                </a:moveTo>
                <a:lnTo>
                  <a:pt x="10053828" y="138684"/>
                </a:lnTo>
                <a:lnTo>
                  <a:pt x="10058400" y="134112"/>
                </a:lnTo>
                <a:lnTo>
                  <a:pt x="10058400" y="138684"/>
                </a:lnTo>
                <a:close/>
              </a:path>
              <a:path w="10058400" h="144779">
                <a:moveTo>
                  <a:pt x="10058400" y="144780"/>
                </a:moveTo>
                <a:lnTo>
                  <a:pt x="0" y="144780"/>
                </a:lnTo>
                <a:lnTo>
                  <a:pt x="0" y="134112"/>
                </a:lnTo>
                <a:lnTo>
                  <a:pt x="6095" y="138684"/>
                </a:lnTo>
                <a:lnTo>
                  <a:pt x="10058400" y="138684"/>
                </a:lnTo>
                <a:lnTo>
                  <a:pt x="10058400" y="144780"/>
                </a:lnTo>
                <a:close/>
              </a:path>
            </a:pathLst>
          </a:custGeom>
          <a:solidFill>
            <a:srgbClr val="990000"/>
          </a:solidFill>
        </p:spPr>
        <p:txBody>
          <a:bodyPr wrap="square" lIns="0" tIns="0" rIns="0" bIns="0" rtlCol="0"/>
          <a:lstStyle/>
          <a:p>
            <a:endParaRPr/>
          </a:p>
        </p:txBody>
      </p:sp>
      <p:sp>
        <p:nvSpPr>
          <p:cNvPr id="2" name="Holder 2"/>
          <p:cNvSpPr>
            <a:spLocks noGrp="1"/>
          </p:cNvSpPr>
          <p:nvPr>
            <p:ph type="title"/>
          </p:nvPr>
        </p:nvSpPr>
        <p:spPr>
          <a:xfrm>
            <a:off x="590777" y="863560"/>
            <a:ext cx="5501640" cy="528319"/>
          </a:xfrm>
          <a:prstGeom prst="rect">
            <a:avLst/>
          </a:prstGeom>
        </p:spPr>
        <p:txBody>
          <a:bodyPr wrap="square" lIns="0" tIns="0" rIns="0" bIns="0">
            <a:spAutoFit/>
          </a:bodyPr>
          <a:lstStyle>
            <a:lvl1pPr>
              <a:defRPr sz="33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0739" y="2536142"/>
            <a:ext cx="4787265" cy="3926840"/>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6" name="Holder 6"/>
          <p:cNvSpPr>
            <a:spLocks noGrp="1"/>
          </p:cNvSpPr>
          <p:nvPr>
            <p:ph type="sldNum" sz="quarter" idx="7"/>
          </p:nvPr>
        </p:nvSpPr>
        <p:spPr>
          <a:xfrm>
            <a:off x="9258811" y="7203368"/>
            <a:ext cx="336451" cy="180306"/>
          </a:xfrm>
          <a:prstGeom prst="rect">
            <a:avLst/>
          </a:prstGeom>
        </p:spPr>
        <p:txBody>
          <a:bodyPr wrap="square" lIns="0" tIns="0" rIns="0" bIns="0">
            <a:spAutoFit/>
          </a:bodyPr>
          <a:lstStyle>
            <a:lvl1pPr>
              <a:defRPr sz="1200" b="0" i="0">
                <a:solidFill>
                  <a:srgbClr val="001F5F"/>
                </a:solidFill>
                <a:latin typeface="Times New Roman"/>
                <a:cs typeface="Times New Roman"/>
              </a:defRPr>
            </a:lvl1pPr>
          </a:lstStyle>
          <a:p>
            <a:pPr marL="25400">
              <a:lnSpc>
                <a:spcPts val="1535"/>
              </a:lnSpc>
            </a:pPr>
            <a:fld id="{81D60167-4931-47E6-BA6A-407CBD079E47}" type="slidenum">
              <a:rPr lang="en-US" spc="15" smtClean="0"/>
              <a:pPr marL="25400">
                <a:lnSpc>
                  <a:spcPts val="1535"/>
                </a:lnSpc>
              </a:pPr>
              <a:t>‹#›</a:t>
            </a:fld>
            <a:endParaRPr lang="en-US" spc="15" dirty="0"/>
          </a:p>
        </p:txBody>
      </p:sp>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62800" y="228600"/>
            <a:ext cx="2432462" cy="1488765"/>
          </a:xfrm>
          <a:prstGeom prst="rect">
            <a:avLst/>
          </a:prstGeom>
        </p:spPr>
      </p:pic>
      <p:sp>
        <p:nvSpPr>
          <p:cNvPr id="14" name="Holder 4"/>
          <p:cNvSpPr>
            <a:spLocks noGrp="1"/>
          </p:cNvSpPr>
          <p:nvPr>
            <p:ph type="ftr" sz="quarter" idx="3"/>
          </p:nvPr>
        </p:nvSpPr>
        <p:spPr>
          <a:xfrm>
            <a:off x="587211" y="7203368"/>
            <a:ext cx="737869" cy="211454"/>
          </a:xfrm>
          <a:prstGeom prst="rect">
            <a:avLst/>
          </a:prstGeom>
        </p:spPr>
        <p:txBody>
          <a:bodyPr lIns="0" tIns="0" rIns="0" bIns="0"/>
          <a:lstStyle>
            <a:lvl1pPr>
              <a:defRPr sz="1200" b="0" i="0">
                <a:solidFill>
                  <a:srgbClr val="001F5F"/>
                </a:solidFill>
                <a:latin typeface="+mn-lt"/>
                <a:cs typeface="Times New Roman"/>
              </a:defRPr>
            </a:lvl1pPr>
          </a:lstStyle>
          <a:p>
            <a:pPr marL="12700">
              <a:lnSpc>
                <a:spcPts val="1535"/>
              </a:lnSpc>
            </a:pPr>
            <a:r>
              <a:rPr lang="en-US" spc="15" smtClean="0"/>
              <a:t>2021, v1.1</a:t>
            </a:r>
            <a:endParaRPr lang="en-US"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png"/><Relationship Id="rId18" Type="http://schemas.openxmlformats.org/officeDocument/2006/relationships/image" Target="../media/image16.jp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0.jpg"/><Relationship Id="rId17" Type="http://schemas.openxmlformats.org/officeDocument/2006/relationships/image" Target="../media/image15.png"/><Relationship Id="rId25" Type="http://schemas.openxmlformats.org/officeDocument/2006/relationships/image" Target="../media/image23.jpg"/><Relationship Id="rId2" Type="http://schemas.openxmlformats.org/officeDocument/2006/relationships/audio" Target="../media/media1.m4a"/><Relationship Id="rId16" Type="http://schemas.openxmlformats.org/officeDocument/2006/relationships/image" Target="../media/image14.jpg"/><Relationship Id="rId20" Type="http://schemas.openxmlformats.org/officeDocument/2006/relationships/image" Target="../media/image18.jpg"/><Relationship Id="rId1" Type="http://schemas.microsoft.com/office/2007/relationships/media" Target="../media/media1.m4a"/><Relationship Id="rId6" Type="http://schemas.openxmlformats.org/officeDocument/2006/relationships/image" Target="../media/image1.png"/><Relationship Id="rId11" Type="http://schemas.openxmlformats.org/officeDocument/2006/relationships/image" Target="../media/image9.png"/><Relationship Id="rId24" Type="http://schemas.openxmlformats.org/officeDocument/2006/relationships/image" Target="../media/image22.jpg"/><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5.jpg"/><Relationship Id="rId10" Type="http://schemas.openxmlformats.org/officeDocument/2006/relationships/image" Target="../media/image8.jp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jpg"/><Relationship Id="rId22" Type="http://schemas.openxmlformats.org/officeDocument/2006/relationships/image" Target="../media/image20.jpg"/><Relationship Id="rId27"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1.jpeg"/><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www.cs.amedd.army.mil/Portlet.aspx?ID=cb88853d-5b33-4b3f-968c-2cd95f7b7809"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8.jpe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1735836"/>
            <a:ext cx="10058400" cy="222503"/>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0" y="1758695"/>
            <a:ext cx="10058400" cy="134112"/>
          </a:xfrm>
          <a:prstGeom prst="rect">
            <a:avLst/>
          </a:prstGeom>
          <a:blipFill>
            <a:blip r:embed="rId6" cstate="print"/>
            <a:stretch>
              <a:fillRect/>
            </a:stretch>
          </a:blipFill>
        </p:spPr>
        <p:txBody>
          <a:bodyPr wrap="square" lIns="0" tIns="0" rIns="0" bIns="0" rtlCol="0"/>
          <a:lstStyle/>
          <a:p>
            <a:endParaRPr/>
          </a:p>
        </p:txBody>
      </p:sp>
      <p:sp>
        <p:nvSpPr>
          <p:cNvPr id="5" name="object 5"/>
          <p:cNvSpPr/>
          <p:nvPr/>
        </p:nvSpPr>
        <p:spPr>
          <a:xfrm>
            <a:off x="0" y="1752600"/>
            <a:ext cx="10058400" cy="144780"/>
          </a:xfrm>
          <a:custGeom>
            <a:avLst/>
            <a:gdLst/>
            <a:ahLst/>
            <a:cxnLst/>
            <a:rect l="l" t="t" r="r" b="b"/>
            <a:pathLst>
              <a:path w="10058400" h="144780">
                <a:moveTo>
                  <a:pt x="0" y="10668"/>
                </a:moveTo>
                <a:lnTo>
                  <a:pt x="0" y="0"/>
                </a:lnTo>
                <a:lnTo>
                  <a:pt x="10058400" y="0"/>
                </a:lnTo>
                <a:lnTo>
                  <a:pt x="10058400" y="6096"/>
                </a:lnTo>
                <a:lnTo>
                  <a:pt x="6095" y="6096"/>
                </a:lnTo>
                <a:lnTo>
                  <a:pt x="0" y="10668"/>
                </a:lnTo>
                <a:close/>
              </a:path>
              <a:path w="10058400" h="144780">
                <a:moveTo>
                  <a:pt x="6095" y="140208"/>
                </a:moveTo>
                <a:lnTo>
                  <a:pt x="0" y="134112"/>
                </a:lnTo>
                <a:lnTo>
                  <a:pt x="0" y="10668"/>
                </a:lnTo>
                <a:lnTo>
                  <a:pt x="6095" y="6096"/>
                </a:lnTo>
                <a:lnTo>
                  <a:pt x="6095" y="140208"/>
                </a:lnTo>
                <a:close/>
              </a:path>
              <a:path w="10058400" h="144780">
                <a:moveTo>
                  <a:pt x="10053828" y="10668"/>
                </a:moveTo>
                <a:lnTo>
                  <a:pt x="6095" y="10668"/>
                </a:lnTo>
                <a:lnTo>
                  <a:pt x="6095" y="6096"/>
                </a:lnTo>
                <a:lnTo>
                  <a:pt x="10053828" y="6096"/>
                </a:lnTo>
                <a:lnTo>
                  <a:pt x="10053828" y="10668"/>
                </a:lnTo>
                <a:close/>
              </a:path>
              <a:path w="10058400" h="144780">
                <a:moveTo>
                  <a:pt x="10053828" y="140208"/>
                </a:moveTo>
                <a:lnTo>
                  <a:pt x="10053828" y="6096"/>
                </a:lnTo>
                <a:lnTo>
                  <a:pt x="10058400" y="10668"/>
                </a:lnTo>
                <a:lnTo>
                  <a:pt x="10058400" y="134112"/>
                </a:lnTo>
                <a:lnTo>
                  <a:pt x="10053828" y="140208"/>
                </a:lnTo>
                <a:close/>
              </a:path>
              <a:path w="10058400" h="144780">
                <a:moveTo>
                  <a:pt x="10058400" y="10668"/>
                </a:moveTo>
                <a:lnTo>
                  <a:pt x="10053828" y="6096"/>
                </a:lnTo>
                <a:lnTo>
                  <a:pt x="10058400" y="6096"/>
                </a:lnTo>
                <a:lnTo>
                  <a:pt x="10058400" y="10668"/>
                </a:lnTo>
                <a:close/>
              </a:path>
              <a:path w="10058400" h="144780">
                <a:moveTo>
                  <a:pt x="10053828" y="140208"/>
                </a:moveTo>
                <a:lnTo>
                  <a:pt x="6095" y="140208"/>
                </a:lnTo>
                <a:lnTo>
                  <a:pt x="6095" y="134112"/>
                </a:lnTo>
                <a:lnTo>
                  <a:pt x="10053828" y="134112"/>
                </a:lnTo>
                <a:lnTo>
                  <a:pt x="10053828" y="140208"/>
                </a:lnTo>
                <a:close/>
              </a:path>
              <a:path w="10058400" h="144780">
                <a:moveTo>
                  <a:pt x="10058400" y="140208"/>
                </a:moveTo>
                <a:lnTo>
                  <a:pt x="10053828" y="140208"/>
                </a:lnTo>
                <a:lnTo>
                  <a:pt x="10058400" y="134112"/>
                </a:lnTo>
                <a:lnTo>
                  <a:pt x="10058400" y="140208"/>
                </a:lnTo>
                <a:close/>
              </a:path>
              <a:path w="10058400" h="144780">
                <a:moveTo>
                  <a:pt x="10058400" y="144780"/>
                </a:moveTo>
                <a:lnTo>
                  <a:pt x="0" y="144780"/>
                </a:lnTo>
                <a:lnTo>
                  <a:pt x="0" y="134112"/>
                </a:lnTo>
                <a:lnTo>
                  <a:pt x="6095" y="140208"/>
                </a:lnTo>
                <a:lnTo>
                  <a:pt x="10058400" y="140208"/>
                </a:lnTo>
                <a:lnTo>
                  <a:pt x="10058400" y="144780"/>
                </a:lnTo>
                <a:close/>
              </a:path>
            </a:pathLst>
          </a:custGeom>
          <a:solidFill>
            <a:srgbClr val="990000"/>
          </a:solidFill>
        </p:spPr>
        <p:txBody>
          <a:bodyPr wrap="square" lIns="0" tIns="0" rIns="0" bIns="0" rtlCol="0"/>
          <a:lstStyle/>
          <a:p>
            <a:endParaRPr/>
          </a:p>
        </p:txBody>
      </p:sp>
      <p:sp>
        <p:nvSpPr>
          <p:cNvPr id="6" name="object 6"/>
          <p:cNvSpPr/>
          <p:nvPr/>
        </p:nvSpPr>
        <p:spPr>
          <a:xfrm>
            <a:off x="0" y="6954011"/>
            <a:ext cx="10058400" cy="219455"/>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0" y="6972300"/>
            <a:ext cx="10037064" cy="134112"/>
          </a:xfrm>
          <a:prstGeom prst="rect">
            <a:avLst/>
          </a:prstGeom>
          <a:blipFill>
            <a:blip r:embed="rId8"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90813" y="662328"/>
            <a:ext cx="4447529" cy="553356"/>
          </a:xfrm>
          <a:prstGeom prst="rect">
            <a:avLst/>
          </a:prstGeom>
        </p:spPr>
        <p:txBody>
          <a:bodyPr vert="horz" wrap="square" lIns="0" tIns="14604" rIns="0" bIns="0" rtlCol="0">
            <a:spAutoFit/>
          </a:bodyPr>
          <a:lstStyle/>
          <a:p>
            <a:pPr marL="12700">
              <a:lnSpc>
                <a:spcPct val="100000"/>
              </a:lnSpc>
              <a:spcBef>
                <a:spcPts val="114"/>
              </a:spcBef>
            </a:pPr>
            <a:r>
              <a:rPr sz="3500" b="1" spc="30" dirty="0">
                <a:solidFill>
                  <a:srgbClr val="000099"/>
                </a:solidFill>
                <a:latin typeface="+mj-lt"/>
              </a:rPr>
              <a:t>Joint </a:t>
            </a:r>
            <a:r>
              <a:rPr sz="3500" b="1" spc="5" dirty="0">
                <a:solidFill>
                  <a:srgbClr val="000099"/>
                </a:solidFill>
                <a:latin typeface="+mj-lt"/>
              </a:rPr>
              <a:t>Trauma</a:t>
            </a:r>
            <a:r>
              <a:rPr sz="3500" b="1" spc="-225" dirty="0">
                <a:solidFill>
                  <a:srgbClr val="000099"/>
                </a:solidFill>
                <a:latin typeface="+mj-lt"/>
              </a:rPr>
              <a:t> </a:t>
            </a:r>
            <a:r>
              <a:rPr sz="3500" b="1" spc="15" dirty="0">
                <a:solidFill>
                  <a:srgbClr val="000099"/>
                </a:solidFill>
                <a:latin typeface="+mj-lt"/>
              </a:rPr>
              <a:t>System</a:t>
            </a:r>
            <a:endParaRPr sz="3500" b="1" dirty="0">
              <a:latin typeface="+mj-lt"/>
            </a:endParaRPr>
          </a:p>
        </p:txBody>
      </p:sp>
      <p:sp>
        <p:nvSpPr>
          <p:cNvPr id="9" name="object 9"/>
          <p:cNvSpPr/>
          <p:nvPr/>
        </p:nvSpPr>
        <p:spPr>
          <a:xfrm>
            <a:off x="0" y="6944868"/>
            <a:ext cx="10058400" cy="23774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6972300"/>
            <a:ext cx="10037064" cy="134112"/>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0" y="6967728"/>
            <a:ext cx="10041890" cy="144780"/>
          </a:xfrm>
          <a:custGeom>
            <a:avLst/>
            <a:gdLst/>
            <a:ahLst/>
            <a:cxnLst/>
            <a:rect l="l" t="t" r="r" b="b"/>
            <a:pathLst>
              <a:path w="10041890" h="144779">
                <a:moveTo>
                  <a:pt x="10030968" y="10668"/>
                </a:moveTo>
                <a:lnTo>
                  <a:pt x="0" y="10668"/>
                </a:lnTo>
                <a:lnTo>
                  <a:pt x="0" y="0"/>
                </a:lnTo>
                <a:lnTo>
                  <a:pt x="10038588" y="0"/>
                </a:lnTo>
                <a:lnTo>
                  <a:pt x="10041636" y="1524"/>
                </a:lnTo>
                <a:lnTo>
                  <a:pt x="10041636" y="4572"/>
                </a:lnTo>
                <a:lnTo>
                  <a:pt x="10030968" y="4572"/>
                </a:lnTo>
                <a:lnTo>
                  <a:pt x="10030968" y="10668"/>
                </a:lnTo>
                <a:close/>
              </a:path>
              <a:path w="10041890" h="144779">
                <a:moveTo>
                  <a:pt x="10030968" y="138684"/>
                </a:moveTo>
                <a:lnTo>
                  <a:pt x="10030968" y="4572"/>
                </a:lnTo>
                <a:lnTo>
                  <a:pt x="10037064" y="10668"/>
                </a:lnTo>
                <a:lnTo>
                  <a:pt x="10041636" y="10668"/>
                </a:lnTo>
                <a:lnTo>
                  <a:pt x="10041636" y="134112"/>
                </a:lnTo>
                <a:lnTo>
                  <a:pt x="10037064" y="134112"/>
                </a:lnTo>
                <a:lnTo>
                  <a:pt x="10030968" y="138684"/>
                </a:lnTo>
                <a:close/>
              </a:path>
              <a:path w="10041890" h="144779">
                <a:moveTo>
                  <a:pt x="10041636" y="10668"/>
                </a:moveTo>
                <a:lnTo>
                  <a:pt x="10037064" y="10668"/>
                </a:lnTo>
                <a:lnTo>
                  <a:pt x="10030968" y="4572"/>
                </a:lnTo>
                <a:lnTo>
                  <a:pt x="10041636" y="4572"/>
                </a:lnTo>
                <a:lnTo>
                  <a:pt x="10041636" y="10668"/>
                </a:lnTo>
                <a:close/>
              </a:path>
              <a:path w="10041890" h="144779">
                <a:moveTo>
                  <a:pt x="10038588" y="144780"/>
                </a:moveTo>
                <a:lnTo>
                  <a:pt x="0" y="144780"/>
                </a:lnTo>
                <a:lnTo>
                  <a:pt x="0" y="134112"/>
                </a:lnTo>
                <a:lnTo>
                  <a:pt x="10030968" y="134112"/>
                </a:lnTo>
                <a:lnTo>
                  <a:pt x="10030968" y="138684"/>
                </a:lnTo>
                <a:lnTo>
                  <a:pt x="10041636" y="138684"/>
                </a:lnTo>
                <a:lnTo>
                  <a:pt x="10041636" y="141732"/>
                </a:lnTo>
                <a:lnTo>
                  <a:pt x="10038588" y="144780"/>
                </a:lnTo>
                <a:close/>
              </a:path>
              <a:path w="10041890" h="144779">
                <a:moveTo>
                  <a:pt x="10041636" y="138684"/>
                </a:moveTo>
                <a:lnTo>
                  <a:pt x="10030968" y="138684"/>
                </a:lnTo>
                <a:lnTo>
                  <a:pt x="10037064" y="134112"/>
                </a:lnTo>
                <a:lnTo>
                  <a:pt x="10041636" y="134112"/>
                </a:lnTo>
                <a:lnTo>
                  <a:pt x="10041636" y="138684"/>
                </a:lnTo>
                <a:close/>
              </a:path>
            </a:pathLst>
          </a:custGeom>
          <a:solidFill>
            <a:srgbClr val="990000"/>
          </a:solidFill>
        </p:spPr>
        <p:txBody>
          <a:bodyPr wrap="square" lIns="0" tIns="0" rIns="0" bIns="0" rtlCol="0"/>
          <a:lstStyle/>
          <a:p>
            <a:endParaRPr/>
          </a:p>
        </p:txBody>
      </p:sp>
      <p:sp>
        <p:nvSpPr>
          <p:cNvPr id="12" name="object 12"/>
          <p:cNvSpPr/>
          <p:nvPr/>
        </p:nvSpPr>
        <p:spPr>
          <a:xfrm>
            <a:off x="3300983" y="5862828"/>
            <a:ext cx="874775" cy="880872"/>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3325367" y="5871971"/>
            <a:ext cx="813815" cy="810767"/>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6885431" y="5850635"/>
            <a:ext cx="877824" cy="880872"/>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915911" y="5865876"/>
            <a:ext cx="810767" cy="826007"/>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5986272" y="5884164"/>
            <a:ext cx="877823" cy="877824"/>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6024371" y="5897879"/>
            <a:ext cx="815339" cy="818387"/>
          </a:xfrm>
          <a:prstGeom prst="rect">
            <a:avLst/>
          </a:prstGeom>
          <a:blipFill>
            <a:blip r:embed="rId15" cstate="print"/>
            <a:stretch>
              <a:fillRect/>
            </a:stretch>
          </a:blipFill>
        </p:spPr>
        <p:txBody>
          <a:bodyPr wrap="square" lIns="0" tIns="0" rIns="0" bIns="0" rtlCol="0"/>
          <a:lstStyle/>
          <a:p>
            <a:endParaRPr/>
          </a:p>
        </p:txBody>
      </p:sp>
      <p:sp>
        <p:nvSpPr>
          <p:cNvPr id="18" name="object 18"/>
          <p:cNvSpPr/>
          <p:nvPr/>
        </p:nvSpPr>
        <p:spPr>
          <a:xfrm>
            <a:off x="8683752" y="5887212"/>
            <a:ext cx="883919" cy="883920"/>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8714232" y="5899403"/>
            <a:ext cx="810767" cy="810767"/>
          </a:xfrm>
          <a:prstGeom prst="rect">
            <a:avLst/>
          </a:prstGeom>
          <a:blipFill>
            <a:blip r:embed="rId17" cstate="print"/>
            <a:stretch>
              <a:fillRect/>
            </a:stretch>
          </a:blipFill>
        </p:spPr>
        <p:txBody>
          <a:bodyPr wrap="square" lIns="0" tIns="0" rIns="0" bIns="0" rtlCol="0"/>
          <a:lstStyle/>
          <a:p>
            <a:endParaRPr/>
          </a:p>
        </p:txBody>
      </p:sp>
      <p:sp>
        <p:nvSpPr>
          <p:cNvPr id="20" name="object 20"/>
          <p:cNvSpPr/>
          <p:nvPr/>
        </p:nvSpPr>
        <p:spPr>
          <a:xfrm>
            <a:off x="4200144" y="5844540"/>
            <a:ext cx="874776" cy="893063"/>
          </a:xfrm>
          <a:prstGeom prst="rect">
            <a:avLst/>
          </a:prstGeom>
          <a:blipFill>
            <a:blip r:embed="rId18" cstate="print"/>
            <a:stretch>
              <a:fillRect/>
            </a:stretch>
          </a:blipFill>
        </p:spPr>
        <p:txBody>
          <a:bodyPr wrap="square" lIns="0" tIns="0" rIns="0" bIns="0" rtlCol="0"/>
          <a:lstStyle/>
          <a:p>
            <a:endParaRPr/>
          </a:p>
        </p:txBody>
      </p:sp>
      <p:sp>
        <p:nvSpPr>
          <p:cNvPr id="21" name="object 21"/>
          <p:cNvSpPr/>
          <p:nvPr/>
        </p:nvSpPr>
        <p:spPr>
          <a:xfrm>
            <a:off x="4224527" y="5859779"/>
            <a:ext cx="813816" cy="813816"/>
          </a:xfrm>
          <a:prstGeom prst="rect">
            <a:avLst/>
          </a:prstGeom>
          <a:blipFill>
            <a:blip r:embed="rId19" cstate="print"/>
            <a:stretch>
              <a:fillRect/>
            </a:stretch>
          </a:blipFill>
        </p:spPr>
        <p:txBody>
          <a:bodyPr wrap="square" lIns="0" tIns="0" rIns="0" bIns="0" rtlCol="0"/>
          <a:lstStyle/>
          <a:p>
            <a:endParaRPr/>
          </a:p>
        </p:txBody>
      </p:sp>
      <p:sp>
        <p:nvSpPr>
          <p:cNvPr id="22" name="object 22"/>
          <p:cNvSpPr/>
          <p:nvPr/>
        </p:nvSpPr>
        <p:spPr>
          <a:xfrm>
            <a:off x="5096255" y="5871972"/>
            <a:ext cx="874776" cy="896111"/>
          </a:xfrm>
          <a:prstGeom prst="rect">
            <a:avLst/>
          </a:prstGeom>
          <a:blipFill>
            <a:blip r:embed="rId20" cstate="print"/>
            <a:stretch>
              <a:fillRect/>
            </a:stretch>
          </a:blipFill>
        </p:spPr>
        <p:txBody>
          <a:bodyPr wrap="square" lIns="0" tIns="0" rIns="0" bIns="0" rtlCol="0"/>
          <a:lstStyle/>
          <a:p>
            <a:endParaRPr/>
          </a:p>
        </p:txBody>
      </p:sp>
      <p:sp>
        <p:nvSpPr>
          <p:cNvPr id="23" name="object 23"/>
          <p:cNvSpPr/>
          <p:nvPr/>
        </p:nvSpPr>
        <p:spPr>
          <a:xfrm>
            <a:off x="5126735" y="5887212"/>
            <a:ext cx="810767" cy="816863"/>
          </a:xfrm>
          <a:prstGeom prst="rect">
            <a:avLst/>
          </a:prstGeom>
          <a:blipFill>
            <a:blip r:embed="rId21" cstate="print"/>
            <a:stretch>
              <a:fillRect/>
            </a:stretch>
          </a:blipFill>
        </p:spPr>
        <p:txBody>
          <a:bodyPr wrap="square" lIns="0" tIns="0" rIns="0" bIns="0" rtlCol="0"/>
          <a:lstStyle/>
          <a:p>
            <a:endParaRPr/>
          </a:p>
        </p:txBody>
      </p:sp>
      <p:sp>
        <p:nvSpPr>
          <p:cNvPr id="24" name="object 24"/>
          <p:cNvSpPr/>
          <p:nvPr/>
        </p:nvSpPr>
        <p:spPr>
          <a:xfrm>
            <a:off x="7787640" y="5881115"/>
            <a:ext cx="871727" cy="877824"/>
          </a:xfrm>
          <a:prstGeom prst="rect">
            <a:avLst/>
          </a:prstGeom>
          <a:blipFill>
            <a:blip r:embed="rId22" cstate="print"/>
            <a:stretch>
              <a:fillRect/>
            </a:stretch>
          </a:blipFill>
        </p:spPr>
        <p:txBody>
          <a:bodyPr wrap="square" lIns="0" tIns="0" rIns="0" bIns="0" rtlCol="0"/>
          <a:lstStyle/>
          <a:p>
            <a:endParaRPr/>
          </a:p>
        </p:txBody>
      </p:sp>
      <p:sp>
        <p:nvSpPr>
          <p:cNvPr id="25" name="object 25"/>
          <p:cNvSpPr/>
          <p:nvPr/>
        </p:nvSpPr>
        <p:spPr>
          <a:xfrm>
            <a:off x="7818119" y="5890260"/>
            <a:ext cx="810767" cy="810767"/>
          </a:xfrm>
          <a:prstGeom prst="rect">
            <a:avLst/>
          </a:prstGeom>
          <a:blipFill>
            <a:blip r:embed="rId23" cstate="print"/>
            <a:stretch>
              <a:fillRect/>
            </a:stretch>
          </a:blipFill>
        </p:spPr>
        <p:txBody>
          <a:bodyPr wrap="square" lIns="0" tIns="0" rIns="0" bIns="0" rtlCol="0"/>
          <a:lstStyle/>
          <a:p>
            <a:endParaRPr/>
          </a:p>
        </p:txBody>
      </p:sp>
      <p:sp>
        <p:nvSpPr>
          <p:cNvPr id="26" name="object 26"/>
          <p:cNvSpPr txBox="1"/>
          <p:nvPr/>
        </p:nvSpPr>
        <p:spPr>
          <a:xfrm>
            <a:off x="1860189" y="3058552"/>
            <a:ext cx="5251705" cy="1367041"/>
          </a:xfrm>
          <a:prstGeom prst="rect">
            <a:avLst/>
          </a:prstGeom>
        </p:spPr>
        <p:txBody>
          <a:bodyPr vert="horz" wrap="square" lIns="0" tIns="12700" rIns="0" bIns="0" rtlCol="0">
            <a:spAutoFit/>
          </a:bodyPr>
          <a:lstStyle/>
          <a:p>
            <a:pPr marL="494030" marR="5080" indent="-481965">
              <a:lnSpc>
                <a:spcPct val="100000"/>
              </a:lnSpc>
              <a:spcBef>
                <a:spcPts val="100"/>
              </a:spcBef>
            </a:pPr>
            <a:r>
              <a:rPr sz="4400" b="1" spc="-10" dirty="0">
                <a:latin typeface="+mj-lt"/>
                <a:cs typeface="Times New Roman"/>
              </a:rPr>
              <a:t>Transfusion</a:t>
            </a:r>
            <a:r>
              <a:rPr sz="4400" b="1" spc="-145" dirty="0">
                <a:latin typeface="+mj-lt"/>
                <a:cs typeface="Times New Roman"/>
              </a:rPr>
              <a:t> </a:t>
            </a:r>
            <a:r>
              <a:rPr sz="4400" b="1" spc="50" dirty="0">
                <a:latin typeface="+mj-lt"/>
                <a:cs typeface="Times New Roman"/>
              </a:rPr>
              <a:t>Medicine  </a:t>
            </a:r>
            <a:r>
              <a:rPr sz="4400" b="1" spc="40" dirty="0">
                <a:latin typeface="+mj-lt"/>
                <a:cs typeface="Times New Roman"/>
              </a:rPr>
              <a:t>for </a:t>
            </a:r>
            <a:r>
              <a:rPr sz="4400" b="1" spc="55" dirty="0">
                <a:latin typeface="+mj-lt"/>
                <a:cs typeface="Times New Roman"/>
              </a:rPr>
              <a:t>Combat</a:t>
            </a:r>
            <a:r>
              <a:rPr sz="4400" b="1" spc="-330" dirty="0">
                <a:latin typeface="+mj-lt"/>
                <a:cs typeface="Times New Roman"/>
              </a:rPr>
              <a:t> </a:t>
            </a:r>
            <a:r>
              <a:rPr sz="4400" b="1" dirty="0">
                <a:latin typeface="+mj-lt"/>
                <a:cs typeface="Times New Roman"/>
              </a:rPr>
              <a:t>Trauma</a:t>
            </a:r>
          </a:p>
        </p:txBody>
      </p:sp>
      <p:sp>
        <p:nvSpPr>
          <p:cNvPr id="27" name="object 27"/>
          <p:cNvSpPr txBox="1"/>
          <p:nvPr/>
        </p:nvSpPr>
        <p:spPr>
          <a:xfrm>
            <a:off x="1738339" y="5344136"/>
            <a:ext cx="7585709" cy="394970"/>
          </a:xfrm>
          <a:prstGeom prst="rect">
            <a:avLst/>
          </a:prstGeom>
        </p:spPr>
        <p:txBody>
          <a:bodyPr vert="horz" wrap="square" lIns="0" tIns="15875" rIns="0" bIns="0" rtlCol="0">
            <a:spAutoFit/>
          </a:bodyPr>
          <a:lstStyle/>
          <a:p>
            <a:pPr marL="12700">
              <a:lnSpc>
                <a:spcPct val="100000"/>
              </a:lnSpc>
              <a:spcBef>
                <a:spcPts val="125"/>
              </a:spcBef>
            </a:pPr>
            <a:r>
              <a:rPr sz="2400" spc="-5" dirty="0">
                <a:solidFill>
                  <a:srgbClr val="000066"/>
                </a:solidFill>
                <a:cs typeface="Times New Roman"/>
              </a:rPr>
              <a:t>Joint </a:t>
            </a:r>
            <a:r>
              <a:rPr sz="2400" spc="-25" dirty="0">
                <a:solidFill>
                  <a:srgbClr val="000066"/>
                </a:solidFill>
                <a:cs typeface="Times New Roman"/>
              </a:rPr>
              <a:t>Trauma </a:t>
            </a:r>
            <a:r>
              <a:rPr sz="2400" spc="-10" dirty="0">
                <a:solidFill>
                  <a:srgbClr val="000066"/>
                </a:solidFill>
                <a:cs typeface="Times New Roman"/>
              </a:rPr>
              <a:t>System </a:t>
            </a:r>
            <a:r>
              <a:rPr sz="2400" spc="-5" dirty="0">
                <a:solidFill>
                  <a:srgbClr val="000066"/>
                </a:solidFill>
                <a:cs typeface="Times New Roman"/>
              </a:rPr>
              <a:t>Battlefield </a:t>
            </a:r>
            <a:r>
              <a:rPr sz="2400" spc="-25" dirty="0">
                <a:solidFill>
                  <a:srgbClr val="000066"/>
                </a:solidFill>
                <a:cs typeface="Times New Roman"/>
              </a:rPr>
              <a:t>Trauma </a:t>
            </a:r>
            <a:r>
              <a:rPr sz="2400" spc="-5" dirty="0">
                <a:solidFill>
                  <a:srgbClr val="000066"/>
                </a:solidFill>
                <a:cs typeface="Times New Roman"/>
              </a:rPr>
              <a:t>Educational</a:t>
            </a:r>
            <a:r>
              <a:rPr sz="2400" spc="-350" dirty="0">
                <a:solidFill>
                  <a:srgbClr val="000066"/>
                </a:solidFill>
                <a:cs typeface="Times New Roman"/>
              </a:rPr>
              <a:t> </a:t>
            </a:r>
            <a:r>
              <a:rPr sz="2400" spc="15" dirty="0">
                <a:solidFill>
                  <a:srgbClr val="000066"/>
                </a:solidFill>
                <a:cs typeface="Times New Roman"/>
              </a:rPr>
              <a:t>Program</a:t>
            </a:r>
            <a:endParaRPr sz="2400" dirty="0">
              <a:cs typeface="Times New Roman"/>
            </a:endParaRPr>
          </a:p>
        </p:txBody>
      </p:sp>
      <p:sp>
        <p:nvSpPr>
          <p:cNvPr id="28" name="object 28"/>
          <p:cNvSpPr/>
          <p:nvPr/>
        </p:nvSpPr>
        <p:spPr>
          <a:xfrm>
            <a:off x="2410967" y="5893307"/>
            <a:ext cx="835151" cy="853439"/>
          </a:xfrm>
          <a:prstGeom prst="rect">
            <a:avLst/>
          </a:prstGeom>
          <a:blipFill>
            <a:blip r:embed="rId24" cstate="print"/>
            <a:stretch>
              <a:fillRect/>
            </a:stretch>
          </a:blipFill>
        </p:spPr>
        <p:txBody>
          <a:bodyPr wrap="square" lIns="0" tIns="0" rIns="0" bIns="0" rtlCol="0"/>
          <a:lstStyle/>
          <a:p>
            <a:endParaRPr/>
          </a:p>
        </p:txBody>
      </p:sp>
      <p:sp>
        <p:nvSpPr>
          <p:cNvPr id="29" name="object 29"/>
          <p:cNvSpPr/>
          <p:nvPr/>
        </p:nvSpPr>
        <p:spPr>
          <a:xfrm>
            <a:off x="1453895" y="5881115"/>
            <a:ext cx="853439" cy="816864"/>
          </a:xfrm>
          <a:prstGeom prst="rect">
            <a:avLst/>
          </a:prstGeom>
          <a:blipFill>
            <a:blip r:embed="rId25" cstate="print"/>
            <a:stretch>
              <a:fillRect/>
            </a:stretch>
          </a:blipFill>
        </p:spPr>
        <p:txBody>
          <a:bodyPr wrap="square" lIns="0" tIns="0" rIns="0" bIns="0" rtlCol="0"/>
          <a:lstStyle/>
          <a:p>
            <a:endParaRPr/>
          </a:p>
        </p:txBody>
      </p:sp>
      <p:pic>
        <p:nvPicPr>
          <p:cNvPr id="3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394033" y="7292340"/>
            <a:ext cx="274320" cy="274320"/>
          </a:xfrm>
          <a:prstGeom prst="rect">
            <a:avLst/>
          </a:prstGeom>
        </p:spPr>
      </p:pic>
      <p:pic>
        <p:nvPicPr>
          <p:cNvPr id="34" name="Picture 3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21293" y="248347"/>
            <a:ext cx="2203706" cy="1348757"/>
          </a:xfrm>
          <a:prstGeom prst="rect">
            <a:avLst/>
          </a:prstGeom>
        </p:spPr>
      </p:pic>
      <p:pic>
        <p:nvPicPr>
          <p:cNvPr id="36" name="Picture 35" descr="transfusion set up " title="transfusion set up "/>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64530" y="2338829"/>
            <a:ext cx="1917944" cy="2557258"/>
          </a:xfrm>
          <a:prstGeom prst="rect">
            <a:avLst/>
          </a:prstGeom>
          <a:ln w="1270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9"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211" y="2280595"/>
            <a:ext cx="5203989" cy="4196405"/>
          </a:xfrm>
          <a:prstGeom prst="rect">
            <a:avLst/>
          </a:prstGeom>
        </p:spPr>
        <p:txBody>
          <a:bodyPr vert="horz" wrap="square" lIns="0" tIns="15875" rIns="0" bIns="0" rtlCol="0">
            <a:spAutoFit/>
          </a:bodyPr>
          <a:lstStyle/>
          <a:p>
            <a:pPr marL="356235" indent="-342900">
              <a:lnSpc>
                <a:spcPct val="100000"/>
              </a:lnSpc>
              <a:spcBef>
                <a:spcPts val="125"/>
              </a:spcBef>
              <a:buFont typeface="Wingdings" panose="05000000000000000000" pitchFamily="2" charset="2"/>
              <a:buChar char="n"/>
              <a:tabLst>
                <a:tab pos="391160" algn="l"/>
              </a:tabLst>
            </a:pPr>
            <a:r>
              <a:rPr sz="2400" dirty="0" smtClean="0">
                <a:cs typeface="Times New Roman"/>
              </a:rPr>
              <a:t>Military </a:t>
            </a:r>
            <a:r>
              <a:rPr sz="2400" dirty="0">
                <a:cs typeface="Times New Roman"/>
              </a:rPr>
              <a:t>definition = &gt;10 PRBC</a:t>
            </a:r>
          </a:p>
          <a:p>
            <a:pPr marL="391160">
              <a:lnSpc>
                <a:spcPct val="100000"/>
              </a:lnSpc>
              <a:spcBef>
                <a:spcPts val="25"/>
              </a:spcBef>
            </a:pPr>
            <a:r>
              <a:rPr sz="2400" dirty="0">
                <a:cs typeface="Times New Roman"/>
              </a:rPr>
              <a:t>(or WB) in 1</a:t>
            </a:r>
            <a:r>
              <a:rPr sz="2400" baseline="24305" dirty="0">
                <a:cs typeface="Times New Roman"/>
              </a:rPr>
              <a:t>st </a:t>
            </a:r>
            <a:r>
              <a:rPr sz="2400" dirty="0">
                <a:cs typeface="Times New Roman"/>
              </a:rPr>
              <a:t>24 hours post-injury</a:t>
            </a:r>
          </a:p>
          <a:p>
            <a:pPr marL="355600" indent="-342900">
              <a:lnSpc>
                <a:spcPct val="100000"/>
              </a:lnSpc>
              <a:spcBef>
                <a:spcPts val="900"/>
              </a:spcBef>
              <a:buClr>
                <a:schemeClr val="tx1"/>
              </a:buClr>
              <a:buFont typeface="Wingdings" panose="05000000000000000000" pitchFamily="2" charset="2"/>
              <a:buChar char="n"/>
              <a:tabLst>
                <a:tab pos="390525" algn="l"/>
              </a:tabLst>
            </a:pPr>
            <a:r>
              <a:rPr sz="2400" dirty="0" smtClean="0">
                <a:solidFill>
                  <a:srgbClr val="C00000"/>
                </a:solidFill>
                <a:cs typeface="Times New Roman"/>
              </a:rPr>
              <a:t>Major </a:t>
            </a:r>
            <a:r>
              <a:rPr sz="2400" dirty="0">
                <a:solidFill>
                  <a:srgbClr val="C00000"/>
                </a:solidFill>
                <a:cs typeface="Times New Roman"/>
              </a:rPr>
              <a:t>risk factors</a:t>
            </a:r>
            <a:endParaRPr sz="2400" dirty="0">
              <a:cs typeface="Times New Roman"/>
            </a:endParaRPr>
          </a:p>
          <a:p>
            <a:pPr marL="773430" indent="-381000">
              <a:lnSpc>
                <a:spcPct val="100000"/>
              </a:lnSpc>
              <a:spcBef>
                <a:spcPts val="545"/>
              </a:spcBef>
              <a:buClr>
                <a:srgbClr val="000000"/>
              </a:buClr>
              <a:buSzPct val="88636"/>
              <a:buFont typeface="Wingdings" panose="05000000000000000000" pitchFamily="2" charset="2"/>
              <a:buChar char="q"/>
              <a:tabLst>
                <a:tab pos="773430" algn="l"/>
                <a:tab pos="774065" algn="l"/>
              </a:tabLst>
            </a:pPr>
            <a:r>
              <a:rPr sz="2200" dirty="0">
                <a:solidFill>
                  <a:srgbClr val="C00000"/>
                </a:solidFill>
                <a:cs typeface="Times New Roman"/>
              </a:rPr>
              <a:t>Systolic Blood Pressure &lt; 110 mHg</a:t>
            </a:r>
            <a:endParaRPr sz="2200" dirty="0">
              <a:cs typeface="Times New Roman"/>
            </a:endParaRPr>
          </a:p>
          <a:p>
            <a:pPr marL="773430" indent="-381000">
              <a:lnSpc>
                <a:spcPct val="100000"/>
              </a:lnSpc>
              <a:spcBef>
                <a:spcPts val="530"/>
              </a:spcBef>
              <a:buClr>
                <a:srgbClr val="000000"/>
              </a:buClr>
              <a:buSzPct val="88636"/>
              <a:buFont typeface="Wingdings" panose="05000000000000000000" pitchFamily="2" charset="2"/>
              <a:buChar char="q"/>
              <a:tabLst>
                <a:tab pos="773430" algn="l"/>
                <a:tab pos="774065" algn="l"/>
              </a:tabLst>
            </a:pPr>
            <a:r>
              <a:rPr sz="2200" dirty="0">
                <a:solidFill>
                  <a:srgbClr val="C00000"/>
                </a:solidFill>
                <a:cs typeface="Times New Roman"/>
              </a:rPr>
              <a:t>Heart rate &gt; 105 bpm</a:t>
            </a:r>
            <a:endParaRPr sz="2200" dirty="0">
              <a:cs typeface="Times New Roman"/>
            </a:endParaRPr>
          </a:p>
          <a:p>
            <a:pPr marL="773430" indent="-381000">
              <a:lnSpc>
                <a:spcPct val="100000"/>
              </a:lnSpc>
              <a:spcBef>
                <a:spcPts val="525"/>
              </a:spcBef>
              <a:buClr>
                <a:srgbClr val="000000"/>
              </a:buClr>
              <a:buSzPct val="88636"/>
              <a:buFont typeface="Wingdings" panose="05000000000000000000" pitchFamily="2" charset="2"/>
              <a:buChar char="q"/>
              <a:tabLst>
                <a:tab pos="773430" algn="l"/>
                <a:tab pos="774065" algn="l"/>
              </a:tabLst>
            </a:pPr>
            <a:r>
              <a:rPr sz="2200" dirty="0">
                <a:solidFill>
                  <a:srgbClr val="C00000"/>
                </a:solidFill>
                <a:cs typeface="Times New Roman"/>
              </a:rPr>
              <a:t>Initial Hematocrit &lt; 32%</a:t>
            </a:r>
            <a:endParaRPr sz="2200" dirty="0">
              <a:cs typeface="Times New Roman"/>
            </a:endParaRPr>
          </a:p>
          <a:p>
            <a:pPr marL="735330" indent="-342900">
              <a:lnSpc>
                <a:spcPct val="100000"/>
              </a:lnSpc>
              <a:spcBef>
                <a:spcPts val="530"/>
              </a:spcBef>
              <a:buFont typeface="Wingdings" panose="05000000000000000000" pitchFamily="2" charset="2"/>
              <a:buChar char="q"/>
              <a:tabLst>
                <a:tab pos="835660" algn="l"/>
              </a:tabLst>
            </a:pPr>
            <a:r>
              <a:rPr sz="1950" dirty="0">
                <a:cs typeface="Times New Roman"/>
              </a:rPr>
              <a:t>□	</a:t>
            </a:r>
            <a:r>
              <a:rPr sz="2200" dirty="0">
                <a:solidFill>
                  <a:srgbClr val="C00000"/>
                </a:solidFill>
                <a:cs typeface="Times New Roman"/>
              </a:rPr>
              <a:t>pH &lt; 7.25</a:t>
            </a:r>
            <a:endParaRPr sz="2200" dirty="0">
              <a:cs typeface="Times New Roman"/>
            </a:endParaRPr>
          </a:p>
          <a:p>
            <a:pPr marL="391160" marR="993140" indent="-378460">
              <a:lnSpc>
                <a:spcPct val="100899"/>
              </a:lnSpc>
              <a:spcBef>
                <a:spcPts val="855"/>
              </a:spcBef>
              <a:buFont typeface="Wingdings" panose="05000000000000000000" pitchFamily="2" charset="2"/>
              <a:buChar char="n"/>
              <a:tabLst>
                <a:tab pos="391160" algn="l"/>
              </a:tabLst>
            </a:pPr>
            <a:r>
              <a:rPr sz="2400" dirty="0" smtClean="0">
                <a:cs typeface="Times New Roman"/>
              </a:rPr>
              <a:t>3/4 </a:t>
            </a:r>
            <a:r>
              <a:rPr sz="2400" dirty="0">
                <a:cs typeface="Times New Roman"/>
              </a:rPr>
              <a:t>-&gt; 70% risk of needing  a massive transfusion</a:t>
            </a:r>
          </a:p>
          <a:p>
            <a:pPr marL="356235" indent="-342900">
              <a:lnSpc>
                <a:spcPct val="100000"/>
              </a:lnSpc>
              <a:spcBef>
                <a:spcPts val="910"/>
              </a:spcBef>
              <a:buFont typeface="Wingdings" panose="05000000000000000000" pitchFamily="2" charset="2"/>
              <a:buChar char="n"/>
              <a:tabLst>
                <a:tab pos="391160" algn="l"/>
              </a:tabLst>
            </a:pPr>
            <a:r>
              <a:rPr sz="2400" dirty="0" smtClean="0">
                <a:cs typeface="Times New Roman"/>
              </a:rPr>
              <a:t>4/4 </a:t>
            </a:r>
            <a:r>
              <a:rPr sz="2400" dirty="0">
                <a:cs typeface="Times New Roman"/>
              </a:rPr>
              <a:t>-&gt; 85% risk</a:t>
            </a:r>
            <a:r>
              <a:rPr sz="2400" dirty="0">
                <a:uFill>
                  <a:solidFill>
                    <a:srgbClr val="000000"/>
                  </a:solidFill>
                </a:uFill>
                <a:cs typeface="Times New Roman"/>
              </a:rPr>
              <a:t>!</a:t>
            </a:r>
            <a:endParaRPr sz="2400" dirty="0">
              <a:cs typeface="Times New Roman"/>
            </a:endParaRPr>
          </a:p>
        </p:txBody>
      </p:sp>
      <p:sp>
        <p:nvSpPr>
          <p:cNvPr id="3" name="object 3"/>
          <p:cNvSpPr txBox="1">
            <a:spLocks noGrp="1"/>
          </p:cNvSpPr>
          <p:nvPr>
            <p:ph type="title"/>
          </p:nvPr>
        </p:nvSpPr>
        <p:spPr>
          <a:xfrm>
            <a:off x="590739" y="467161"/>
            <a:ext cx="57338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Massive Transfusion Protocol </a:t>
            </a:r>
            <a:r>
              <a:rPr sz="2200" b="1" dirty="0">
                <a:latin typeface="+mj-lt"/>
              </a:rPr>
              <a:t>(1)</a:t>
            </a:r>
          </a:p>
        </p:txBody>
      </p:sp>
      <p:sp>
        <p:nvSpPr>
          <p:cNvPr id="10" name="object 10"/>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pic>
        <p:nvPicPr>
          <p:cNvPr id="13" name="Picture 12" descr="Photo of used transfusion bags. " title="used transfusion bags"/>
          <p:cNvPicPr>
            <a:picLocks noChangeAspect="1"/>
          </p:cNvPicPr>
          <p:nvPr/>
        </p:nvPicPr>
        <p:blipFill rotWithShape="1">
          <a:blip r:embed="rId6"/>
          <a:srcRect l="84167" t="15623" r="3333" b="50000"/>
          <a:stretch/>
        </p:blipFill>
        <p:spPr>
          <a:xfrm>
            <a:off x="6248400" y="2316731"/>
            <a:ext cx="3179762" cy="3097659"/>
          </a:xfrm>
          <a:prstGeom prst="rect">
            <a:avLst/>
          </a:prstGeom>
          <a:ln w="12700">
            <a:solidFill>
              <a:sysClr val="windowText" lastClr="000000"/>
            </a:solid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44917281-C91F-4ADB-8C53-B4DB5890BA24}"/>
              </a:ext>
            </a:extLst>
          </p:cNvPr>
          <p:cNvSpPr txBox="1"/>
          <p:nvPr/>
        </p:nvSpPr>
        <p:spPr>
          <a:xfrm>
            <a:off x="6248400" y="5715000"/>
            <a:ext cx="3027362" cy="430887"/>
          </a:xfrm>
          <a:prstGeom prst="rect">
            <a:avLst/>
          </a:prstGeom>
          <a:noFill/>
        </p:spPr>
        <p:txBody>
          <a:bodyPr wrap="square" rtlCol="0">
            <a:spAutoFit/>
          </a:bodyPr>
          <a:lstStyle/>
          <a:p>
            <a:pPr eaLnBrk="0" fontAlgn="base" hangingPunct="0">
              <a:spcBef>
                <a:spcPct val="0"/>
              </a:spcBef>
              <a:spcAft>
                <a:spcPct val="0"/>
              </a:spcAft>
            </a:pPr>
            <a:r>
              <a:rPr lang="en-US" sz="1100" i="1" dirty="0" smtClean="0">
                <a:solidFill>
                  <a:prstClr val="black"/>
                </a:solidFill>
                <a:cs typeface="Arial" panose="020B0604020202020204" pitchFamily="34" charset="0"/>
              </a:rPr>
              <a:t>Source: Borden </a:t>
            </a:r>
            <a:r>
              <a:rPr lang="en-US" sz="1100" i="1" dirty="0">
                <a:solidFill>
                  <a:prstClr val="black"/>
                </a:solidFill>
                <a:cs typeface="Arial" panose="020B0604020202020204" pitchFamily="34" charset="0"/>
              </a:rPr>
              <a:t>Institute: War Surgery </a:t>
            </a:r>
            <a:r>
              <a:rPr lang="en-US" sz="1100" i="1" dirty="0" smtClean="0">
                <a:solidFill>
                  <a:prstClr val="black"/>
                </a:solidFill>
                <a:cs typeface="Arial" panose="020B0604020202020204" pitchFamily="34" charset="0"/>
              </a:rPr>
              <a:t/>
            </a:r>
            <a:br>
              <a:rPr lang="en-US" sz="1100" i="1" dirty="0" smtClean="0">
                <a:solidFill>
                  <a:prstClr val="black"/>
                </a:solidFill>
                <a:cs typeface="Arial" panose="020B0604020202020204" pitchFamily="34" charset="0"/>
              </a:rPr>
            </a:br>
            <a:r>
              <a:rPr lang="en-US" sz="1100" i="1" dirty="0" smtClean="0">
                <a:solidFill>
                  <a:prstClr val="black"/>
                </a:solidFill>
                <a:cs typeface="Arial" panose="020B0604020202020204" pitchFamily="34" charset="0"/>
              </a:rPr>
              <a:t>in </a:t>
            </a:r>
            <a:r>
              <a:rPr lang="en-US" sz="1100" i="1" dirty="0">
                <a:solidFill>
                  <a:prstClr val="black"/>
                </a:solidFill>
                <a:cs typeface="Arial" panose="020B0604020202020204" pitchFamily="34" charset="0"/>
              </a:rPr>
              <a:t>Afghanistan and Iraq</a:t>
            </a:r>
          </a:p>
        </p:txBody>
      </p:sp>
      <p:cxnSp>
        <p:nvCxnSpPr>
          <p:cNvPr id="15" name="Straight Connector 14"/>
          <p:cNvCxnSpPr/>
          <p:nvPr/>
        </p:nvCxnSpPr>
        <p:spPr>
          <a:xfrm>
            <a:off x="5805340" y="2229017"/>
            <a:ext cx="0" cy="4247983"/>
          </a:xfrm>
          <a:prstGeom prst="line">
            <a:avLst/>
          </a:prstGeom>
          <a:noFill/>
          <a:ln w="19050" cap="flat" cmpd="sng" algn="ctr">
            <a:solidFill>
              <a:sysClr val="windowText" lastClr="000000"/>
            </a:solidFill>
            <a:prstDash val="solid"/>
          </a:ln>
          <a:effectLst>
            <a:outerShdw blurRad="40000" dist="20000" dir="5400000" rotWithShape="0">
              <a:srgbClr val="000000">
                <a:alpha val="38000"/>
              </a:srgbClr>
            </a:outerShdw>
          </a:effectLst>
        </p:spPr>
      </p:cxnSp>
      <p:sp>
        <p:nvSpPr>
          <p:cNvPr id="6" name="Slide Number Placeholder 5"/>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10</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5132" y="2108176"/>
            <a:ext cx="8865294" cy="4167551"/>
          </a:xfrm>
          <a:prstGeom prst="rect">
            <a:avLst/>
          </a:prstGeom>
        </p:spPr>
        <p:txBody>
          <a:bodyPr vert="horz" wrap="square" lIns="0" tIns="91440" rIns="0" bIns="0" rtlCol="0">
            <a:spAutoFit/>
          </a:bodyPr>
          <a:lstStyle/>
          <a:p>
            <a:pPr marL="12700">
              <a:lnSpc>
                <a:spcPct val="100000"/>
              </a:lnSpc>
            </a:pPr>
            <a:r>
              <a:rPr sz="2800" b="1" dirty="0">
                <a:cs typeface="Times New Roman"/>
              </a:rPr>
              <a:t>Minor risk factors</a:t>
            </a:r>
          </a:p>
          <a:p>
            <a:pPr marL="12700">
              <a:lnSpc>
                <a:spcPct val="100000"/>
              </a:lnSpc>
              <a:spcBef>
                <a:spcPts val="1270"/>
              </a:spcBef>
              <a:tabLst>
                <a:tab pos="390525" algn="l"/>
              </a:tabLst>
            </a:pPr>
            <a:r>
              <a:rPr sz="2150" dirty="0">
                <a:cs typeface="Cambria"/>
              </a:rPr>
              <a:t>∎	</a:t>
            </a:r>
            <a:r>
              <a:rPr sz="2400" dirty="0">
                <a:cs typeface="Times New Roman"/>
              </a:rPr>
              <a:t>Traumatic above knee amputation</a:t>
            </a:r>
          </a:p>
          <a:p>
            <a:pPr marL="12700">
              <a:lnSpc>
                <a:spcPct val="100000"/>
              </a:lnSpc>
              <a:spcBef>
                <a:spcPts val="610"/>
              </a:spcBef>
              <a:tabLst>
                <a:tab pos="390525" algn="l"/>
              </a:tabLst>
            </a:pPr>
            <a:r>
              <a:rPr sz="2150" dirty="0">
                <a:cs typeface="Cambria"/>
              </a:rPr>
              <a:t>∎	</a:t>
            </a:r>
            <a:r>
              <a:rPr sz="2400" dirty="0">
                <a:cs typeface="Times New Roman"/>
              </a:rPr>
              <a:t>Multiple traumatic amputations</a:t>
            </a:r>
          </a:p>
          <a:p>
            <a:pPr marL="12700">
              <a:lnSpc>
                <a:spcPct val="100000"/>
              </a:lnSpc>
              <a:spcBef>
                <a:spcPts val="600"/>
              </a:spcBef>
              <a:tabLst>
                <a:tab pos="390525" algn="l"/>
              </a:tabLst>
            </a:pPr>
            <a:r>
              <a:rPr sz="2150" dirty="0">
                <a:cs typeface="Cambria"/>
              </a:rPr>
              <a:t>∎	</a:t>
            </a:r>
            <a:r>
              <a:rPr sz="2400" dirty="0">
                <a:cs typeface="Times New Roman"/>
              </a:rPr>
              <a:t>Penetrating chest or abdominal injuries</a:t>
            </a:r>
          </a:p>
          <a:p>
            <a:pPr marL="390525" marR="5080" indent="-378460">
              <a:lnSpc>
                <a:spcPct val="100800"/>
              </a:lnSpc>
              <a:spcBef>
                <a:spcPts val="580"/>
              </a:spcBef>
              <a:tabLst>
                <a:tab pos="390525" algn="l"/>
              </a:tabLst>
            </a:pPr>
            <a:r>
              <a:rPr sz="2150" dirty="0">
                <a:cs typeface="Cambria"/>
              </a:rPr>
              <a:t>∎	</a:t>
            </a:r>
            <a:r>
              <a:rPr sz="2400" dirty="0">
                <a:cs typeface="Times New Roman"/>
              </a:rPr>
              <a:t>Vertical shear </a:t>
            </a:r>
            <a:r>
              <a:rPr sz="2400" dirty="0" smtClean="0">
                <a:cs typeface="Times New Roman"/>
              </a:rPr>
              <a:t>and </a:t>
            </a:r>
            <a:r>
              <a:rPr sz="2400" dirty="0">
                <a:cs typeface="Times New Roman"/>
              </a:rPr>
              <a:t>anterior/posterior compression </a:t>
            </a:r>
            <a:r>
              <a:rPr lang="en-US" sz="2400" dirty="0" smtClean="0">
                <a:cs typeface="Times New Roman"/>
              </a:rPr>
              <a:t>pelvis </a:t>
            </a:r>
            <a:r>
              <a:rPr sz="2400" dirty="0" smtClean="0">
                <a:cs typeface="Times New Roman"/>
              </a:rPr>
              <a:t>fractures </a:t>
            </a:r>
            <a:endParaRPr lang="en-US" sz="2400" dirty="0" smtClean="0">
              <a:cs typeface="Times New Roman"/>
            </a:endParaRPr>
          </a:p>
          <a:p>
            <a:pPr marL="390525" marR="5080" indent="-378460">
              <a:lnSpc>
                <a:spcPct val="100800"/>
              </a:lnSpc>
              <a:spcBef>
                <a:spcPts val="580"/>
              </a:spcBef>
              <a:tabLst>
                <a:tab pos="390525" algn="l"/>
              </a:tabLst>
            </a:pPr>
            <a:r>
              <a:rPr sz="2150" dirty="0" smtClean="0">
                <a:cs typeface="Cambria"/>
              </a:rPr>
              <a:t>∎	</a:t>
            </a:r>
            <a:r>
              <a:rPr sz="2400" dirty="0" smtClean="0">
                <a:cs typeface="Times New Roman"/>
              </a:rPr>
              <a:t>&gt; 2 regions positive on FAST</a:t>
            </a:r>
            <a:r>
              <a:rPr lang="en-US" sz="2400" dirty="0" smtClean="0">
                <a:cs typeface="Times New Roman"/>
              </a:rPr>
              <a:t> </a:t>
            </a:r>
            <a:r>
              <a:rPr sz="2400" dirty="0" smtClean="0">
                <a:cs typeface="Times New Roman"/>
              </a:rPr>
              <a:t> scan</a:t>
            </a:r>
          </a:p>
          <a:p>
            <a:pPr marL="12700">
              <a:lnSpc>
                <a:spcPct val="100000"/>
              </a:lnSpc>
              <a:spcBef>
                <a:spcPts val="600"/>
              </a:spcBef>
              <a:tabLst>
                <a:tab pos="390525" algn="l"/>
              </a:tabLst>
            </a:pPr>
            <a:r>
              <a:rPr sz="2150" dirty="0" smtClean="0">
                <a:cs typeface="Cambria"/>
              </a:rPr>
              <a:t>∎</a:t>
            </a:r>
            <a:r>
              <a:rPr sz="2150" dirty="0">
                <a:cs typeface="Cambria"/>
              </a:rPr>
              <a:t>	</a:t>
            </a:r>
            <a:r>
              <a:rPr sz="2400" dirty="0">
                <a:cs typeface="Times New Roman"/>
              </a:rPr>
              <a:t>Admission lactate &gt; 2.5</a:t>
            </a:r>
          </a:p>
          <a:p>
            <a:pPr marL="12700">
              <a:lnSpc>
                <a:spcPct val="100000"/>
              </a:lnSpc>
              <a:spcBef>
                <a:spcPts val="610"/>
              </a:spcBef>
              <a:tabLst>
                <a:tab pos="390525" algn="l"/>
              </a:tabLst>
            </a:pPr>
            <a:r>
              <a:rPr sz="2150" dirty="0">
                <a:cs typeface="Cambria"/>
              </a:rPr>
              <a:t>∎	</a:t>
            </a:r>
            <a:r>
              <a:rPr sz="2400" dirty="0">
                <a:cs typeface="Times New Roman"/>
              </a:rPr>
              <a:t>Admission INR &gt; 1.4</a:t>
            </a:r>
          </a:p>
          <a:p>
            <a:pPr marL="12700">
              <a:lnSpc>
                <a:spcPct val="100000"/>
              </a:lnSpc>
              <a:spcBef>
                <a:spcPts val="600"/>
              </a:spcBef>
              <a:tabLst>
                <a:tab pos="390525" algn="l"/>
              </a:tabLst>
            </a:pPr>
            <a:r>
              <a:rPr sz="2150" dirty="0">
                <a:cs typeface="Cambria"/>
              </a:rPr>
              <a:t>∎	</a:t>
            </a:r>
            <a:r>
              <a:rPr sz="2400" dirty="0">
                <a:cs typeface="Times New Roman"/>
              </a:rPr>
              <a:t>Admission base deficit -6 mEq/L or worse</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67300"/>
            <a:ext cx="58100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Massive Transfusion Protocol </a:t>
            </a:r>
            <a:r>
              <a:rPr sz="2200" b="1" dirty="0">
                <a:latin typeface="+mj-lt"/>
              </a:rPr>
              <a:t>(2)</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11</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Example Massive transfusion protocol" title="Example Massive transfusion protocol"/>
          <p:cNvSpPr/>
          <p:nvPr/>
        </p:nvSpPr>
        <p:spPr>
          <a:xfrm>
            <a:off x="5529071" y="1943100"/>
            <a:ext cx="4111751" cy="5001767"/>
          </a:xfrm>
          <a:prstGeom prst="rect">
            <a:avLst/>
          </a:prstGeom>
          <a:blipFill>
            <a:blip r:embed="rId5" cstate="print"/>
            <a:stretch>
              <a:fillRect/>
            </a:stretch>
          </a:blipFill>
        </p:spPr>
        <p:txBody>
          <a:bodyPr wrap="square" lIns="0" tIns="0" rIns="0" bIns="0" rtlCol="0"/>
          <a:lstStyle/>
          <a:p>
            <a:endParaRPr/>
          </a:p>
        </p:txBody>
      </p:sp>
      <p:sp>
        <p:nvSpPr>
          <p:cNvPr id="3" name="object 3"/>
          <p:cNvSpPr txBox="1"/>
          <p:nvPr/>
        </p:nvSpPr>
        <p:spPr>
          <a:xfrm>
            <a:off x="598097" y="3124200"/>
            <a:ext cx="3745304" cy="2126608"/>
          </a:xfrm>
          <a:prstGeom prst="rect">
            <a:avLst/>
          </a:prstGeom>
        </p:spPr>
        <p:txBody>
          <a:bodyPr vert="horz" wrap="square" lIns="0" tIns="16510" rIns="0" bIns="0" rtlCol="0">
            <a:spAutoFit/>
          </a:bodyPr>
          <a:lstStyle/>
          <a:p>
            <a:pPr marL="12700">
              <a:lnSpc>
                <a:spcPct val="100000"/>
              </a:lnSpc>
              <a:spcBef>
                <a:spcPts val="130"/>
              </a:spcBef>
            </a:pPr>
            <a:r>
              <a:rPr sz="3050" spc="-50" dirty="0">
                <a:cs typeface="Times New Roman"/>
              </a:rPr>
              <a:t>No </a:t>
            </a:r>
            <a:r>
              <a:rPr sz="3050" spc="5" dirty="0">
                <a:cs typeface="Times New Roman"/>
              </a:rPr>
              <a:t>universal</a:t>
            </a:r>
            <a:r>
              <a:rPr sz="3050" spc="-170" dirty="0">
                <a:cs typeface="Times New Roman"/>
              </a:rPr>
              <a:t> </a:t>
            </a:r>
            <a:r>
              <a:rPr sz="3050" spc="35" dirty="0">
                <a:cs typeface="Times New Roman"/>
              </a:rPr>
              <a:t>protocol.</a:t>
            </a:r>
            <a:endParaRPr sz="3050" dirty="0">
              <a:cs typeface="Times New Roman"/>
            </a:endParaRPr>
          </a:p>
          <a:p>
            <a:pPr>
              <a:lnSpc>
                <a:spcPct val="100000"/>
              </a:lnSpc>
            </a:pPr>
            <a:endParaRPr sz="4500" dirty="0">
              <a:cs typeface="Times New Roman"/>
            </a:endParaRPr>
          </a:p>
          <a:p>
            <a:pPr marL="12700" marR="405130">
              <a:lnSpc>
                <a:spcPct val="101000"/>
              </a:lnSpc>
            </a:pPr>
            <a:r>
              <a:rPr sz="3050" spc="-20" dirty="0">
                <a:cs typeface="Times New Roman"/>
              </a:rPr>
              <a:t>Establish </a:t>
            </a:r>
            <a:r>
              <a:rPr sz="3050" spc="120" dirty="0">
                <a:cs typeface="Times New Roman"/>
              </a:rPr>
              <a:t>a</a:t>
            </a:r>
            <a:r>
              <a:rPr sz="3050" spc="-220" dirty="0">
                <a:cs typeface="Times New Roman"/>
              </a:rPr>
              <a:t> </a:t>
            </a:r>
            <a:r>
              <a:rPr sz="3050" spc="40" dirty="0" smtClean="0">
                <a:cs typeface="Times New Roman"/>
              </a:rPr>
              <a:t>protocol </a:t>
            </a:r>
            <a:r>
              <a:rPr sz="3050" spc="-110" dirty="0">
                <a:cs typeface="Times New Roman"/>
              </a:rPr>
              <a:t>if </a:t>
            </a:r>
            <a:r>
              <a:rPr sz="3050" spc="114" dirty="0">
                <a:cs typeface="Times New Roman"/>
              </a:rPr>
              <a:t>none </a:t>
            </a:r>
            <a:r>
              <a:rPr sz="3050" spc="-65" dirty="0">
                <a:cs typeface="Times New Roman"/>
              </a:rPr>
              <a:t>is </a:t>
            </a:r>
            <a:r>
              <a:rPr sz="3050" spc="-25" dirty="0">
                <a:cs typeface="Times New Roman"/>
              </a:rPr>
              <a:t>in</a:t>
            </a:r>
            <a:r>
              <a:rPr sz="3050" spc="-254" dirty="0">
                <a:cs typeface="Times New Roman"/>
              </a:rPr>
              <a:t> </a:t>
            </a:r>
            <a:r>
              <a:rPr sz="3050" spc="30" dirty="0">
                <a:cs typeface="Times New Roman"/>
              </a:rPr>
              <a:t>place.</a:t>
            </a:r>
            <a:endParaRPr sz="3050" dirty="0">
              <a:cs typeface="Times New Roman"/>
            </a:endParaRPr>
          </a:p>
        </p:txBody>
      </p:sp>
      <p:sp>
        <p:nvSpPr>
          <p:cNvPr id="4" name="object 4"/>
          <p:cNvSpPr txBox="1"/>
          <p:nvPr/>
        </p:nvSpPr>
        <p:spPr>
          <a:xfrm>
            <a:off x="590739" y="467300"/>
            <a:ext cx="2500956" cy="427990"/>
          </a:xfrm>
          <a:prstGeom prst="rect">
            <a:avLst/>
          </a:prstGeom>
        </p:spPr>
        <p:txBody>
          <a:bodyPr vert="horz" wrap="square" lIns="0" tIns="11430" rIns="0" bIns="0" rtlCol="0">
            <a:spAutoFit/>
          </a:bodyPr>
          <a:lstStyle/>
          <a:p>
            <a:pPr marL="12700">
              <a:lnSpc>
                <a:spcPct val="100000"/>
              </a:lnSpc>
              <a:spcBef>
                <a:spcPts val="90"/>
              </a:spcBef>
            </a:pPr>
            <a:r>
              <a:rPr sz="2650" b="1" dirty="0">
                <a:solidFill>
                  <a:srgbClr val="000099"/>
                </a:solidFill>
                <a:latin typeface="+mj-lt"/>
                <a:cs typeface="Times New Roman"/>
              </a:rPr>
              <a:t>EWS Transfusion</a:t>
            </a:r>
            <a:endParaRPr sz="2650" b="1">
              <a:latin typeface="+mj-lt"/>
              <a:cs typeface="Times New Roman"/>
            </a:endParaRPr>
          </a:p>
        </p:txBody>
      </p:sp>
      <p:sp>
        <p:nvSpPr>
          <p:cNvPr id="5" name="object 5"/>
          <p:cNvSpPr txBox="1">
            <a:spLocks noGrp="1"/>
          </p:cNvSpPr>
          <p:nvPr>
            <p:ph type="title"/>
          </p:nvPr>
        </p:nvSpPr>
        <p:spPr>
          <a:xfrm>
            <a:off x="590777" y="863560"/>
            <a:ext cx="5910606" cy="520655"/>
          </a:xfrm>
          <a:prstGeom prst="rect">
            <a:avLst/>
          </a:prstGeom>
        </p:spPr>
        <p:txBody>
          <a:bodyPr vert="horz" wrap="square" lIns="0" tIns="12700" rIns="0" bIns="0" rtlCol="0">
            <a:spAutoFit/>
          </a:bodyPr>
          <a:lstStyle/>
          <a:p>
            <a:pPr marL="12700">
              <a:lnSpc>
                <a:spcPct val="100000"/>
              </a:lnSpc>
              <a:spcBef>
                <a:spcPts val="100"/>
              </a:spcBef>
            </a:pPr>
            <a:r>
              <a:rPr b="1" dirty="0">
                <a:latin typeface="+mj-lt"/>
              </a:rPr>
              <a:t>Massive Transfusion Protocol </a:t>
            </a:r>
            <a:r>
              <a:rPr sz="2200" b="1" dirty="0">
                <a:latin typeface="+mj-lt"/>
              </a:rPr>
              <a:t>(3)</a:t>
            </a:r>
          </a:p>
        </p:txBody>
      </p:sp>
      <p:sp>
        <p:nvSpPr>
          <p:cNvPr id="6" name="object 6"/>
          <p:cNvSpPr/>
          <p:nvPr/>
        </p:nvSpPr>
        <p:spPr>
          <a:xfrm>
            <a:off x="3617976" y="2043683"/>
            <a:ext cx="2938272" cy="62179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672839" y="2110739"/>
            <a:ext cx="2060575" cy="367665"/>
          </a:xfrm>
          <a:custGeom>
            <a:avLst/>
            <a:gdLst/>
            <a:ahLst/>
            <a:cxnLst/>
            <a:rect l="l" t="t" r="r" b="b"/>
            <a:pathLst>
              <a:path w="2060575" h="367664">
                <a:moveTo>
                  <a:pt x="2052828" y="367284"/>
                </a:moveTo>
                <a:lnTo>
                  <a:pt x="7620" y="367284"/>
                </a:lnTo>
                <a:lnTo>
                  <a:pt x="0" y="359664"/>
                </a:lnTo>
                <a:lnTo>
                  <a:pt x="0" y="7620"/>
                </a:lnTo>
                <a:lnTo>
                  <a:pt x="7620" y="0"/>
                </a:lnTo>
                <a:lnTo>
                  <a:pt x="2052828" y="0"/>
                </a:lnTo>
                <a:lnTo>
                  <a:pt x="2060448" y="7620"/>
                </a:lnTo>
                <a:lnTo>
                  <a:pt x="2060448" y="15240"/>
                </a:lnTo>
                <a:lnTo>
                  <a:pt x="32004" y="15240"/>
                </a:lnTo>
                <a:lnTo>
                  <a:pt x="15240" y="32004"/>
                </a:lnTo>
                <a:lnTo>
                  <a:pt x="32004" y="32004"/>
                </a:lnTo>
                <a:lnTo>
                  <a:pt x="32004" y="335279"/>
                </a:lnTo>
                <a:lnTo>
                  <a:pt x="15240" y="335279"/>
                </a:lnTo>
                <a:lnTo>
                  <a:pt x="32004" y="350520"/>
                </a:lnTo>
                <a:lnTo>
                  <a:pt x="2060448" y="350520"/>
                </a:lnTo>
                <a:lnTo>
                  <a:pt x="2060448" y="359664"/>
                </a:lnTo>
                <a:lnTo>
                  <a:pt x="2052828" y="367284"/>
                </a:lnTo>
                <a:close/>
              </a:path>
              <a:path w="2060575" h="367664">
                <a:moveTo>
                  <a:pt x="32004" y="32004"/>
                </a:moveTo>
                <a:lnTo>
                  <a:pt x="15240" y="32004"/>
                </a:lnTo>
                <a:lnTo>
                  <a:pt x="32004" y="15240"/>
                </a:lnTo>
                <a:lnTo>
                  <a:pt x="32004" y="32004"/>
                </a:lnTo>
                <a:close/>
              </a:path>
              <a:path w="2060575" h="367664">
                <a:moveTo>
                  <a:pt x="2028444" y="32004"/>
                </a:moveTo>
                <a:lnTo>
                  <a:pt x="32004" y="32004"/>
                </a:lnTo>
                <a:lnTo>
                  <a:pt x="32004" y="15240"/>
                </a:lnTo>
                <a:lnTo>
                  <a:pt x="2028444" y="15240"/>
                </a:lnTo>
                <a:lnTo>
                  <a:pt x="2028444" y="32004"/>
                </a:lnTo>
                <a:close/>
              </a:path>
              <a:path w="2060575" h="367664">
                <a:moveTo>
                  <a:pt x="2028444" y="350520"/>
                </a:moveTo>
                <a:lnTo>
                  <a:pt x="2028444" y="15240"/>
                </a:lnTo>
                <a:lnTo>
                  <a:pt x="2045208" y="32004"/>
                </a:lnTo>
                <a:lnTo>
                  <a:pt x="2060448" y="32004"/>
                </a:lnTo>
                <a:lnTo>
                  <a:pt x="2060448" y="335279"/>
                </a:lnTo>
                <a:lnTo>
                  <a:pt x="2045208" y="335279"/>
                </a:lnTo>
                <a:lnTo>
                  <a:pt x="2028444" y="350520"/>
                </a:lnTo>
                <a:close/>
              </a:path>
              <a:path w="2060575" h="367664">
                <a:moveTo>
                  <a:pt x="2060448" y="32004"/>
                </a:moveTo>
                <a:lnTo>
                  <a:pt x="2045208" y="32004"/>
                </a:lnTo>
                <a:lnTo>
                  <a:pt x="2028444" y="15240"/>
                </a:lnTo>
                <a:lnTo>
                  <a:pt x="2060448" y="15240"/>
                </a:lnTo>
                <a:lnTo>
                  <a:pt x="2060448" y="32004"/>
                </a:lnTo>
                <a:close/>
              </a:path>
              <a:path w="2060575" h="367664">
                <a:moveTo>
                  <a:pt x="32004" y="350520"/>
                </a:moveTo>
                <a:lnTo>
                  <a:pt x="15240" y="335279"/>
                </a:lnTo>
                <a:lnTo>
                  <a:pt x="32004" y="335279"/>
                </a:lnTo>
                <a:lnTo>
                  <a:pt x="32004" y="350520"/>
                </a:lnTo>
                <a:close/>
              </a:path>
              <a:path w="2060575" h="367664">
                <a:moveTo>
                  <a:pt x="2028444" y="350520"/>
                </a:moveTo>
                <a:lnTo>
                  <a:pt x="32004" y="350520"/>
                </a:lnTo>
                <a:lnTo>
                  <a:pt x="32004" y="335279"/>
                </a:lnTo>
                <a:lnTo>
                  <a:pt x="2028444" y="335279"/>
                </a:lnTo>
                <a:lnTo>
                  <a:pt x="2028444" y="350520"/>
                </a:lnTo>
                <a:close/>
              </a:path>
              <a:path w="2060575" h="367664">
                <a:moveTo>
                  <a:pt x="2060448" y="350520"/>
                </a:moveTo>
                <a:lnTo>
                  <a:pt x="2028444" y="350520"/>
                </a:lnTo>
                <a:lnTo>
                  <a:pt x="2045208" y="335279"/>
                </a:lnTo>
                <a:lnTo>
                  <a:pt x="2060448" y="335279"/>
                </a:lnTo>
                <a:lnTo>
                  <a:pt x="2060448" y="350520"/>
                </a:lnTo>
                <a:close/>
              </a:path>
            </a:pathLst>
          </a:custGeom>
          <a:solidFill>
            <a:srgbClr val="6600CC"/>
          </a:solidFill>
        </p:spPr>
        <p:txBody>
          <a:bodyPr wrap="square" lIns="0" tIns="0" rIns="0" bIns="0" rtlCol="0"/>
          <a:lstStyle/>
          <a:p>
            <a:endParaRPr/>
          </a:p>
        </p:txBody>
      </p:sp>
      <p:sp>
        <p:nvSpPr>
          <p:cNvPr id="8" name="object 8"/>
          <p:cNvSpPr/>
          <p:nvPr/>
        </p:nvSpPr>
        <p:spPr>
          <a:xfrm>
            <a:off x="5791961" y="2110739"/>
            <a:ext cx="0" cy="367665"/>
          </a:xfrm>
          <a:custGeom>
            <a:avLst/>
            <a:gdLst/>
            <a:ahLst/>
            <a:cxnLst/>
            <a:rect l="l" t="t" r="r" b="b"/>
            <a:pathLst>
              <a:path h="367664">
                <a:moveTo>
                  <a:pt x="0" y="0"/>
                </a:moveTo>
                <a:lnTo>
                  <a:pt x="0" y="367284"/>
                </a:lnTo>
              </a:path>
            </a:pathLst>
          </a:custGeom>
          <a:ln w="32004">
            <a:solidFill>
              <a:srgbClr val="6600CC"/>
            </a:solidFill>
          </a:ln>
        </p:spPr>
        <p:txBody>
          <a:bodyPr wrap="square" lIns="0" tIns="0" rIns="0" bIns="0" rtlCol="0"/>
          <a:lstStyle/>
          <a:p>
            <a:endParaRPr/>
          </a:p>
        </p:txBody>
      </p:sp>
      <p:sp>
        <p:nvSpPr>
          <p:cNvPr id="9" name="object 9"/>
          <p:cNvSpPr/>
          <p:nvPr/>
        </p:nvSpPr>
        <p:spPr>
          <a:xfrm>
            <a:off x="5785103" y="2183892"/>
            <a:ext cx="716280" cy="334010"/>
          </a:xfrm>
          <a:custGeom>
            <a:avLst/>
            <a:gdLst/>
            <a:ahLst/>
            <a:cxnLst/>
            <a:rect l="l" t="t" r="r" b="b"/>
            <a:pathLst>
              <a:path w="716279" h="334010">
                <a:moveTo>
                  <a:pt x="704088" y="333756"/>
                </a:moveTo>
                <a:lnTo>
                  <a:pt x="0" y="28956"/>
                </a:lnTo>
                <a:lnTo>
                  <a:pt x="12192" y="0"/>
                </a:lnTo>
                <a:lnTo>
                  <a:pt x="716280" y="306324"/>
                </a:lnTo>
                <a:lnTo>
                  <a:pt x="704088" y="333756"/>
                </a:lnTo>
                <a:close/>
              </a:path>
            </a:pathLst>
          </a:custGeom>
          <a:solidFill>
            <a:srgbClr val="6600CC"/>
          </a:solidFill>
        </p:spPr>
        <p:txBody>
          <a:bodyPr wrap="square" lIns="0" tIns="0" rIns="0" bIns="0" rtlCol="0"/>
          <a:lstStyle/>
          <a:p>
            <a:endParaRPr/>
          </a:p>
        </p:txBody>
      </p:sp>
      <p:sp>
        <p:nvSpPr>
          <p:cNvPr id="10" name="object 10"/>
          <p:cNvSpPr txBox="1"/>
          <p:nvPr/>
        </p:nvSpPr>
        <p:spPr>
          <a:xfrm>
            <a:off x="3801909" y="2114753"/>
            <a:ext cx="1800860" cy="327660"/>
          </a:xfrm>
          <a:prstGeom prst="rect">
            <a:avLst/>
          </a:prstGeom>
        </p:spPr>
        <p:txBody>
          <a:bodyPr vert="horz" wrap="square" lIns="0" tIns="16510" rIns="0" bIns="0" rtlCol="0">
            <a:spAutoFit/>
          </a:bodyPr>
          <a:lstStyle/>
          <a:p>
            <a:pPr marL="12700">
              <a:lnSpc>
                <a:spcPct val="100000"/>
              </a:lnSpc>
              <a:spcBef>
                <a:spcPts val="130"/>
              </a:spcBef>
            </a:pPr>
            <a:r>
              <a:rPr sz="1950" spc="-25" dirty="0">
                <a:cs typeface="Times New Roman"/>
              </a:rPr>
              <a:t>Example</a:t>
            </a:r>
            <a:r>
              <a:rPr sz="1950" spc="-85" dirty="0">
                <a:cs typeface="Times New Roman"/>
              </a:rPr>
              <a:t> </a:t>
            </a:r>
            <a:r>
              <a:rPr sz="1950" spc="10" dirty="0">
                <a:cs typeface="Times New Roman"/>
              </a:rPr>
              <a:t>Protocol</a:t>
            </a:r>
            <a:endParaRPr sz="1950" dirty="0">
              <a:cs typeface="Times New Roman"/>
            </a:endParaRPr>
          </a:p>
        </p:txBody>
      </p:sp>
      <p:sp>
        <p:nvSpPr>
          <p:cNvPr id="11" name="object 11"/>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65179" y="7203368"/>
            <a:ext cx="274320" cy="274320"/>
          </a:xfrm>
          <a:prstGeom prst="rect">
            <a:avLst/>
          </a:prstGeom>
        </p:spPr>
      </p:pic>
      <p:sp>
        <p:nvSpPr>
          <p:cNvPr id="14" name="Slide Number Placeholder 13"/>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12</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4558" y="2054792"/>
            <a:ext cx="9383841" cy="4175502"/>
          </a:xfrm>
          <a:prstGeom prst="rect">
            <a:avLst/>
          </a:prstGeom>
        </p:spPr>
        <p:txBody>
          <a:bodyPr vert="horz" wrap="square" lIns="0" tIns="91440" rIns="0" bIns="0" rtlCol="0">
            <a:spAutoFit/>
          </a:bodyPr>
          <a:lstStyle/>
          <a:p>
            <a:pPr marL="12700">
              <a:lnSpc>
                <a:spcPct val="100000"/>
              </a:lnSpc>
              <a:spcBef>
                <a:spcPts val="1450"/>
              </a:spcBef>
            </a:pPr>
            <a:r>
              <a:rPr sz="2650" b="1" dirty="0">
                <a:cs typeface="Times New Roman"/>
              </a:rPr>
              <a:t>End points</a:t>
            </a:r>
          </a:p>
          <a:p>
            <a:pPr marL="12700">
              <a:lnSpc>
                <a:spcPct val="100000"/>
              </a:lnSpc>
              <a:spcBef>
                <a:spcPts val="1270"/>
              </a:spcBef>
              <a:tabLst>
                <a:tab pos="390525" algn="l"/>
              </a:tabLst>
            </a:pPr>
            <a:r>
              <a:rPr sz="2150" dirty="0">
                <a:cs typeface="Cambria"/>
              </a:rPr>
              <a:t>∎	</a:t>
            </a:r>
            <a:r>
              <a:rPr sz="2400" dirty="0">
                <a:cs typeface="Times New Roman"/>
              </a:rPr>
              <a:t>Bleeding is CONTROLLED</a:t>
            </a:r>
          </a:p>
          <a:p>
            <a:pPr marL="12700">
              <a:lnSpc>
                <a:spcPct val="100000"/>
              </a:lnSpc>
              <a:spcBef>
                <a:spcPts val="800"/>
              </a:spcBef>
              <a:tabLst>
                <a:tab pos="390525" algn="l"/>
              </a:tabLst>
            </a:pPr>
            <a:r>
              <a:rPr sz="2150" dirty="0">
                <a:cs typeface="Cambria"/>
              </a:rPr>
              <a:t>∎	</a:t>
            </a:r>
            <a:r>
              <a:rPr sz="2400" dirty="0">
                <a:cs typeface="Times New Roman"/>
              </a:rPr>
              <a:t>Lactate falling</a:t>
            </a:r>
          </a:p>
          <a:p>
            <a:pPr marL="12700">
              <a:lnSpc>
                <a:spcPct val="100000"/>
              </a:lnSpc>
              <a:spcBef>
                <a:spcPts val="800"/>
              </a:spcBef>
              <a:tabLst>
                <a:tab pos="390525" algn="l"/>
              </a:tabLst>
            </a:pPr>
            <a:r>
              <a:rPr sz="2150" dirty="0">
                <a:cs typeface="Cambria"/>
              </a:rPr>
              <a:t>∎	</a:t>
            </a:r>
            <a:r>
              <a:rPr sz="2400" dirty="0">
                <a:cs typeface="Times New Roman"/>
              </a:rPr>
              <a:t>Base deficit correcting</a:t>
            </a:r>
          </a:p>
          <a:p>
            <a:pPr marL="12700">
              <a:lnSpc>
                <a:spcPct val="100000"/>
              </a:lnSpc>
              <a:spcBef>
                <a:spcPts val="800"/>
              </a:spcBef>
              <a:tabLst>
                <a:tab pos="390525" algn="l"/>
              </a:tabLst>
            </a:pPr>
            <a:r>
              <a:rPr sz="2150" dirty="0">
                <a:cs typeface="Cambria"/>
              </a:rPr>
              <a:t>∎	</a:t>
            </a:r>
            <a:r>
              <a:rPr sz="2400" dirty="0">
                <a:cs typeface="Times New Roman"/>
              </a:rPr>
              <a:t>Blood pressure rising</a:t>
            </a:r>
          </a:p>
          <a:p>
            <a:pPr marL="12700">
              <a:lnSpc>
                <a:spcPct val="100000"/>
              </a:lnSpc>
              <a:spcBef>
                <a:spcPts val="800"/>
              </a:spcBef>
              <a:tabLst>
                <a:tab pos="390525" algn="l"/>
              </a:tabLst>
            </a:pPr>
            <a:r>
              <a:rPr sz="2150" dirty="0">
                <a:cs typeface="Cambria"/>
              </a:rPr>
              <a:t>∎	</a:t>
            </a:r>
            <a:r>
              <a:rPr sz="2400" dirty="0">
                <a:cs typeface="Times New Roman"/>
              </a:rPr>
              <a:t>Heart rate normalizing</a:t>
            </a:r>
          </a:p>
          <a:p>
            <a:pPr marL="12700">
              <a:lnSpc>
                <a:spcPct val="100000"/>
              </a:lnSpc>
              <a:spcBef>
                <a:spcPts val="800"/>
              </a:spcBef>
              <a:tabLst>
                <a:tab pos="390525" algn="l"/>
              </a:tabLst>
            </a:pPr>
            <a:r>
              <a:rPr sz="2150" dirty="0">
                <a:cs typeface="Cambria"/>
              </a:rPr>
              <a:t>∎	</a:t>
            </a:r>
            <a:r>
              <a:rPr sz="2400" dirty="0">
                <a:cs typeface="Times New Roman"/>
              </a:rPr>
              <a:t>Creatinine falling</a:t>
            </a:r>
          </a:p>
          <a:p>
            <a:pPr marL="12700" marR="5080">
              <a:lnSpc>
                <a:spcPct val="100000"/>
              </a:lnSpc>
              <a:spcBef>
                <a:spcPts val="800"/>
              </a:spcBef>
            </a:pPr>
            <a:r>
              <a:rPr sz="2200" dirty="0">
                <a:cs typeface="Times New Roman"/>
              </a:rPr>
              <a:t>DO NOT use </a:t>
            </a:r>
            <a:r>
              <a:rPr lang="en-US" sz="2200" dirty="0" smtClean="0">
                <a:cs typeface="Times New Roman"/>
              </a:rPr>
              <a:t>l</a:t>
            </a:r>
            <a:r>
              <a:rPr sz="2200" dirty="0" smtClean="0">
                <a:cs typeface="Times New Roman"/>
              </a:rPr>
              <a:t>aboratory </a:t>
            </a:r>
            <a:r>
              <a:rPr sz="2200" dirty="0">
                <a:cs typeface="Times New Roman"/>
              </a:rPr>
              <a:t>directed transfusion thresholds </a:t>
            </a:r>
            <a:r>
              <a:rPr sz="2200" dirty="0" smtClean="0">
                <a:cs typeface="Times New Roman"/>
              </a:rPr>
              <a:t>until hemorrhage</a:t>
            </a:r>
            <a:r>
              <a:rPr lang="en-US" sz="2200" dirty="0" smtClean="0">
                <a:cs typeface="Times New Roman"/>
              </a:rPr>
              <a:t> is corrected.</a:t>
            </a:r>
            <a:endParaRPr sz="2200" dirty="0">
              <a:cs typeface="Times New Roman"/>
            </a:endParaRP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67300"/>
            <a:ext cx="57338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a:latin typeface="+mj-lt"/>
            </a:endParaRPr>
          </a:p>
          <a:p>
            <a:pPr marL="12700">
              <a:lnSpc>
                <a:spcPts val="3935"/>
              </a:lnSpc>
            </a:pPr>
            <a:r>
              <a:rPr b="1" dirty="0">
                <a:latin typeface="+mj-lt"/>
              </a:rPr>
              <a:t>Massive Transfusion Protocol </a:t>
            </a:r>
            <a:r>
              <a:rPr sz="2200" b="1" dirty="0">
                <a:latin typeface="+mj-lt"/>
              </a:rPr>
              <a:t>(4)</a:t>
            </a:r>
            <a:endParaRPr sz="2200" b="1">
              <a:latin typeface="+mj-l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13</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138597"/>
            <a:ext cx="5733860" cy="3810017"/>
          </a:xfrm>
          <a:prstGeom prst="rect">
            <a:avLst/>
          </a:prstGeom>
        </p:spPr>
        <p:txBody>
          <a:bodyPr vert="horz" wrap="square" lIns="0" tIns="184150" rIns="0" bIns="0" rtlCol="0">
            <a:spAutoFit/>
          </a:bodyPr>
          <a:lstStyle/>
          <a:p>
            <a:pPr marL="12700">
              <a:lnSpc>
                <a:spcPct val="100000"/>
              </a:lnSpc>
              <a:spcBef>
                <a:spcPts val="1450"/>
              </a:spcBef>
            </a:pPr>
            <a:r>
              <a:rPr sz="2650" b="1" dirty="0">
                <a:cs typeface="Times New Roman"/>
              </a:rPr>
              <a:t>Adverse </a:t>
            </a:r>
            <a:r>
              <a:rPr sz="2650" b="1" spc="70" dirty="0">
                <a:cs typeface="Times New Roman"/>
              </a:rPr>
              <a:t>outcomes </a:t>
            </a:r>
            <a:r>
              <a:rPr sz="2650" b="1" spc="20" dirty="0">
                <a:cs typeface="Times New Roman"/>
              </a:rPr>
              <a:t>of </a:t>
            </a:r>
            <a:r>
              <a:rPr sz="2650" b="1" spc="45" dirty="0">
                <a:cs typeface="Times New Roman"/>
              </a:rPr>
              <a:t>over</a:t>
            </a:r>
            <a:r>
              <a:rPr sz="2650" b="1" spc="-395" dirty="0">
                <a:cs typeface="Times New Roman"/>
              </a:rPr>
              <a:t> </a:t>
            </a:r>
            <a:r>
              <a:rPr sz="2650" b="1" spc="50" dirty="0">
                <a:cs typeface="Times New Roman"/>
              </a:rPr>
              <a:t>resuscitation</a:t>
            </a:r>
            <a:endParaRPr sz="2650" b="1" dirty="0">
              <a:cs typeface="Times New Roman"/>
            </a:endParaRPr>
          </a:p>
          <a:p>
            <a:pPr marL="12700">
              <a:lnSpc>
                <a:spcPct val="100000"/>
              </a:lnSpc>
              <a:spcBef>
                <a:spcPts val="1270"/>
              </a:spcBef>
              <a:tabLst>
                <a:tab pos="393700" algn="l"/>
              </a:tabLst>
            </a:pPr>
            <a:r>
              <a:rPr sz="2150" spc="50" dirty="0">
                <a:cs typeface="Cambria"/>
              </a:rPr>
              <a:t>∎	</a:t>
            </a:r>
            <a:r>
              <a:rPr sz="2400" spc="-15" dirty="0">
                <a:cs typeface="Times New Roman"/>
              </a:rPr>
              <a:t>Abdominal </a:t>
            </a:r>
            <a:r>
              <a:rPr sz="2400" spc="70" dirty="0">
                <a:cs typeface="Times New Roman"/>
              </a:rPr>
              <a:t>compartment</a:t>
            </a:r>
            <a:r>
              <a:rPr sz="2400" spc="-155" dirty="0">
                <a:cs typeface="Times New Roman"/>
              </a:rPr>
              <a:t> </a:t>
            </a:r>
            <a:r>
              <a:rPr sz="2400" spc="30" dirty="0">
                <a:cs typeface="Times New Roman"/>
              </a:rPr>
              <a:t>syndrome</a:t>
            </a:r>
            <a:endParaRPr sz="2400" dirty="0">
              <a:cs typeface="Times New Roman"/>
            </a:endParaRPr>
          </a:p>
          <a:p>
            <a:pPr marL="12700">
              <a:lnSpc>
                <a:spcPct val="100000"/>
              </a:lnSpc>
              <a:spcBef>
                <a:spcPts val="1270"/>
              </a:spcBef>
              <a:tabLst>
                <a:tab pos="393700" algn="l"/>
              </a:tabLst>
            </a:pPr>
            <a:r>
              <a:rPr sz="2150" spc="50" dirty="0">
                <a:cs typeface="Cambria"/>
              </a:rPr>
              <a:t>∎	</a:t>
            </a:r>
            <a:r>
              <a:rPr sz="2400" spc="10" dirty="0">
                <a:cs typeface="Times New Roman"/>
              </a:rPr>
              <a:t>Pulmonary</a:t>
            </a:r>
            <a:r>
              <a:rPr sz="2400" spc="-80" dirty="0">
                <a:cs typeface="Times New Roman"/>
              </a:rPr>
              <a:t> </a:t>
            </a:r>
            <a:r>
              <a:rPr sz="2400" spc="105" dirty="0">
                <a:cs typeface="Times New Roman"/>
              </a:rPr>
              <a:t>edema</a:t>
            </a:r>
            <a:endParaRPr sz="2400" dirty="0">
              <a:cs typeface="Times New Roman"/>
            </a:endParaRPr>
          </a:p>
          <a:p>
            <a:pPr marL="12700">
              <a:lnSpc>
                <a:spcPct val="100000"/>
              </a:lnSpc>
              <a:spcBef>
                <a:spcPts val="1260"/>
              </a:spcBef>
              <a:tabLst>
                <a:tab pos="393700" algn="l"/>
              </a:tabLst>
            </a:pPr>
            <a:r>
              <a:rPr sz="2150" spc="50" dirty="0">
                <a:cs typeface="Cambria"/>
              </a:rPr>
              <a:t>∎	</a:t>
            </a:r>
            <a:r>
              <a:rPr sz="2400" spc="-10" dirty="0">
                <a:cs typeface="Times New Roman"/>
              </a:rPr>
              <a:t>Acute </a:t>
            </a:r>
            <a:r>
              <a:rPr sz="2400" spc="-5" dirty="0">
                <a:cs typeface="Times New Roman"/>
              </a:rPr>
              <a:t>Respiratory </a:t>
            </a:r>
            <a:r>
              <a:rPr sz="2400" spc="-10" dirty="0">
                <a:cs typeface="Times New Roman"/>
              </a:rPr>
              <a:t>Distress</a:t>
            </a:r>
            <a:r>
              <a:rPr sz="2400" spc="-170" dirty="0">
                <a:cs typeface="Times New Roman"/>
              </a:rPr>
              <a:t> </a:t>
            </a:r>
            <a:r>
              <a:rPr sz="2400" spc="5" dirty="0">
                <a:cs typeface="Times New Roman"/>
              </a:rPr>
              <a:t>Syndrome</a:t>
            </a:r>
            <a:endParaRPr sz="2400" dirty="0">
              <a:cs typeface="Times New Roman"/>
            </a:endParaRPr>
          </a:p>
          <a:p>
            <a:pPr marL="12700">
              <a:lnSpc>
                <a:spcPct val="100000"/>
              </a:lnSpc>
              <a:spcBef>
                <a:spcPts val="1260"/>
              </a:spcBef>
              <a:tabLst>
                <a:tab pos="393700" algn="l"/>
              </a:tabLst>
            </a:pPr>
            <a:r>
              <a:rPr sz="2150" spc="50" dirty="0">
                <a:cs typeface="Cambria"/>
              </a:rPr>
              <a:t>∎	</a:t>
            </a:r>
            <a:r>
              <a:rPr sz="2400" spc="-30" dirty="0">
                <a:cs typeface="Times New Roman"/>
              </a:rPr>
              <a:t>Cardiac</a:t>
            </a:r>
            <a:r>
              <a:rPr sz="2400" spc="-105" dirty="0">
                <a:cs typeface="Times New Roman"/>
              </a:rPr>
              <a:t> </a:t>
            </a:r>
            <a:r>
              <a:rPr sz="2400" spc="30" dirty="0">
                <a:cs typeface="Times New Roman"/>
              </a:rPr>
              <a:t>overload</a:t>
            </a:r>
            <a:endParaRPr sz="2400" dirty="0">
              <a:cs typeface="Times New Roman"/>
            </a:endParaRPr>
          </a:p>
          <a:p>
            <a:pPr marL="12700">
              <a:lnSpc>
                <a:spcPct val="100000"/>
              </a:lnSpc>
              <a:spcBef>
                <a:spcPts val="1275"/>
              </a:spcBef>
              <a:tabLst>
                <a:tab pos="393700" algn="l"/>
              </a:tabLst>
            </a:pPr>
            <a:r>
              <a:rPr sz="2150" spc="50" dirty="0">
                <a:cs typeface="Cambria"/>
              </a:rPr>
              <a:t>∎	</a:t>
            </a:r>
            <a:r>
              <a:rPr sz="2400" spc="-20" dirty="0">
                <a:cs typeface="Times New Roman"/>
              </a:rPr>
              <a:t>Extremity </a:t>
            </a:r>
            <a:r>
              <a:rPr sz="2400" spc="70" dirty="0">
                <a:cs typeface="Times New Roman"/>
              </a:rPr>
              <a:t>compartment</a:t>
            </a:r>
            <a:r>
              <a:rPr sz="2400" spc="-135" dirty="0">
                <a:cs typeface="Times New Roman"/>
              </a:rPr>
              <a:t> </a:t>
            </a:r>
            <a:r>
              <a:rPr sz="2400" spc="30" dirty="0">
                <a:cs typeface="Times New Roman"/>
              </a:rPr>
              <a:t>syndrome</a:t>
            </a:r>
            <a:endParaRPr sz="2400" dirty="0">
              <a:cs typeface="Times New Roman"/>
            </a:endParaRPr>
          </a:p>
          <a:p>
            <a:pPr marL="12700">
              <a:lnSpc>
                <a:spcPct val="100000"/>
              </a:lnSpc>
              <a:spcBef>
                <a:spcPts val="1260"/>
              </a:spcBef>
              <a:tabLst>
                <a:tab pos="393700" algn="l"/>
              </a:tabLst>
            </a:pPr>
            <a:r>
              <a:rPr sz="2150" spc="50" dirty="0">
                <a:cs typeface="Cambria"/>
              </a:rPr>
              <a:t>∎	</a:t>
            </a:r>
            <a:r>
              <a:rPr sz="2400" dirty="0">
                <a:cs typeface="Times New Roman"/>
              </a:rPr>
              <a:t>Cerebral</a:t>
            </a:r>
            <a:r>
              <a:rPr sz="2400" spc="-95" dirty="0">
                <a:cs typeface="Times New Roman"/>
              </a:rPr>
              <a:t> </a:t>
            </a:r>
            <a:r>
              <a:rPr sz="2400" spc="45" dirty="0">
                <a:cs typeface="Times New Roman"/>
              </a:rPr>
              <a:t>herniation</a:t>
            </a:r>
            <a:endParaRPr sz="2400" dirty="0">
              <a:cs typeface="Times New Roman"/>
            </a:endParaRPr>
          </a:p>
        </p:txBody>
      </p:sp>
      <p:sp>
        <p:nvSpPr>
          <p:cNvPr id="3" name="object 3"/>
          <p:cNvSpPr txBox="1">
            <a:spLocks noGrp="1"/>
          </p:cNvSpPr>
          <p:nvPr>
            <p:ph type="title"/>
          </p:nvPr>
        </p:nvSpPr>
        <p:spPr>
          <a:xfrm>
            <a:off x="590738" y="467300"/>
            <a:ext cx="57338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Massive Transfusion Protocol </a:t>
            </a:r>
            <a:r>
              <a:rPr sz="2200" b="1" dirty="0">
                <a:latin typeface="+mj-lt"/>
              </a:rPr>
              <a:t>(5)</a:t>
            </a:r>
          </a:p>
        </p:txBody>
      </p:sp>
      <p:sp>
        <p:nvSpPr>
          <p:cNvPr id="4" name="object 4"/>
          <p:cNvSpPr/>
          <p:nvPr/>
        </p:nvSpPr>
        <p:spPr>
          <a:xfrm>
            <a:off x="6623304" y="2327138"/>
            <a:ext cx="3255264" cy="3785661"/>
          </a:xfrm>
          <a:prstGeom prst="rect">
            <a:avLst/>
          </a:prstGeom>
          <a:blipFill>
            <a:blip r:embed="rId5" cstate="print"/>
            <a:stretch>
              <a:fillRect/>
            </a:stretch>
          </a:blipFill>
        </p:spPr>
        <p:txBody>
          <a:bodyPr wrap="square" lIns="0" tIns="0" rIns="0" bIns="0" rtlCol="0"/>
          <a:lstStyle/>
          <a:p>
            <a:endParaRPr/>
          </a:p>
        </p:txBody>
      </p:sp>
      <p:sp>
        <p:nvSpPr>
          <p:cNvPr id="5" name="object 5" descr="patient with Abdominal compartment syndrome&#10;&#10;" title="Abdominal compartment syndrome"/>
          <p:cNvSpPr/>
          <p:nvPr/>
        </p:nvSpPr>
        <p:spPr>
          <a:xfrm>
            <a:off x="6789419" y="2545080"/>
            <a:ext cx="2682240" cy="3168396"/>
          </a:xfrm>
          <a:prstGeom prst="rect">
            <a:avLst/>
          </a:prstGeom>
          <a:blipFill>
            <a:blip r:embed="rId6" cstate="print"/>
            <a:stretch>
              <a:fillRect/>
            </a:stretch>
          </a:blipFill>
          <a:ln w="19050">
            <a:solidFill>
              <a:schemeClr val="tx1"/>
            </a:solidFill>
          </a:ln>
        </p:spPr>
        <p:txBody>
          <a:bodyPr wrap="square" lIns="0" tIns="0" rIns="0" bIns="0" rtlCol="0"/>
          <a:lstStyle/>
          <a:p>
            <a:endParaRPr/>
          </a:p>
        </p:txBody>
      </p:sp>
      <p:sp>
        <p:nvSpPr>
          <p:cNvPr id="6" name="object 6"/>
          <p:cNvSpPr/>
          <p:nvPr/>
        </p:nvSpPr>
        <p:spPr>
          <a:xfrm>
            <a:off x="6775703" y="2531363"/>
            <a:ext cx="2711450" cy="3195955"/>
          </a:xfrm>
          <a:custGeom>
            <a:avLst/>
            <a:gdLst/>
            <a:ahLst/>
            <a:cxnLst/>
            <a:rect l="l" t="t" r="r" b="b"/>
            <a:pathLst>
              <a:path w="2711450" h="3195954">
                <a:moveTo>
                  <a:pt x="2708148" y="3195828"/>
                </a:moveTo>
                <a:lnTo>
                  <a:pt x="3048" y="3195828"/>
                </a:lnTo>
                <a:lnTo>
                  <a:pt x="0" y="3192780"/>
                </a:lnTo>
                <a:lnTo>
                  <a:pt x="0" y="3048"/>
                </a:lnTo>
                <a:lnTo>
                  <a:pt x="3048" y="0"/>
                </a:lnTo>
                <a:lnTo>
                  <a:pt x="2708148" y="0"/>
                </a:lnTo>
                <a:lnTo>
                  <a:pt x="2711196" y="3048"/>
                </a:lnTo>
                <a:lnTo>
                  <a:pt x="2711196" y="7620"/>
                </a:lnTo>
                <a:lnTo>
                  <a:pt x="13716" y="7620"/>
                </a:lnTo>
                <a:lnTo>
                  <a:pt x="7620" y="13716"/>
                </a:lnTo>
                <a:lnTo>
                  <a:pt x="13716" y="13716"/>
                </a:lnTo>
                <a:lnTo>
                  <a:pt x="13716" y="3182112"/>
                </a:lnTo>
                <a:lnTo>
                  <a:pt x="7620" y="3182112"/>
                </a:lnTo>
                <a:lnTo>
                  <a:pt x="13716" y="3188208"/>
                </a:lnTo>
                <a:lnTo>
                  <a:pt x="2711196" y="3188208"/>
                </a:lnTo>
                <a:lnTo>
                  <a:pt x="2711196" y="3192780"/>
                </a:lnTo>
                <a:lnTo>
                  <a:pt x="2708148" y="3195828"/>
                </a:lnTo>
                <a:close/>
              </a:path>
              <a:path w="2711450" h="3195954">
                <a:moveTo>
                  <a:pt x="13716" y="13716"/>
                </a:moveTo>
                <a:lnTo>
                  <a:pt x="7620" y="13716"/>
                </a:lnTo>
                <a:lnTo>
                  <a:pt x="13716" y="7620"/>
                </a:lnTo>
                <a:lnTo>
                  <a:pt x="13716" y="13716"/>
                </a:lnTo>
                <a:close/>
              </a:path>
              <a:path w="2711450" h="3195954">
                <a:moveTo>
                  <a:pt x="2695956" y="13716"/>
                </a:moveTo>
                <a:lnTo>
                  <a:pt x="13716" y="13716"/>
                </a:lnTo>
                <a:lnTo>
                  <a:pt x="13716" y="7620"/>
                </a:lnTo>
                <a:lnTo>
                  <a:pt x="2695956" y="7620"/>
                </a:lnTo>
                <a:lnTo>
                  <a:pt x="2695956" y="13716"/>
                </a:lnTo>
                <a:close/>
              </a:path>
              <a:path w="2711450" h="3195954">
                <a:moveTo>
                  <a:pt x="2695956" y="3188208"/>
                </a:moveTo>
                <a:lnTo>
                  <a:pt x="2695956" y="7620"/>
                </a:lnTo>
                <a:lnTo>
                  <a:pt x="2703576" y="13716"/>
                </a:lnTo>
                <a:lnTo>
                  <a:pt x="2711196" y="13716"/>
                </a:lnTo>
                <a:lnTo>
                  <a:pt x="2711196" y="3182112"/>
                </a:lnTo>
                <a:lnTo>
                  <a:pt x="2703576" y="3182112"/>
                </a:lnTo>
                <a:lnTo>
                  <a:pt x="2695956" y="3188208"/>
                </a:lnTo>
                <a:close/>
              </a:path>
              <a:path w="2711450" h="3195954">
                <a:moveTo>
                  <a:pt x="2711196" y="13716"/>
                </a:moveTo>
                <a:lnTo>
                  <a:pt x="2703576" y="13716"/>
                </a:lnTo>
                <a:lnTo>
                  <a:pt x="2695956" y="7620"/>
                </a:lnTo>
                <a:lnTo>
                  <a:pt x="2711196" y="7620"/>
                </a:lnTo>
                <a:lnTo>
                  <a:pt x="2711196" y="13716"/>
                </a:lnTo>
                <a:close/>
              </a:path>
              <a:path w="2711450" h="3195954">
                <a:moveTo>
                  <a:pt x="13716" y="3188208"/>
                </a:moveTo>
                <a:lnTo>
                  <a:pt x="7620" y="3182112"/>
                </a:lnTo>
                <a:lnTo>
                  <a:pt x="13716" y="3182112"/>
                </a:lnTo>
                <a:lnTo>
                  <a:pt x="13716" y="3188208"/>
                </a:lnTo>
                <a:close/>
              </a:path>
              <a:path w="2711450" h="3195954">
                <a:moveTo>
                  <a:pt x="2695956" y="3188208"/>
                </a:moveTo>
                <a:lnTo>
                  <a:pt x="13716" y="3188208"/>
                </a:lnTo>
                <a:lnTo>
                  <a:pt x="13716" y="3182112"/>
                </a:lnTo>
                <a:lnTo>
                  <a:pt x="2695956" y="3182112"/>
                </a:lnTo>
                <a:lnTo>
                  <a:pt x="2695956" y="3188208"/>
                </a:lnTo>
                <a:close/>
              </a:path>
              <a:path w="2711450" h="3195954">
                <a:moveTo>
                  <a:pt x="2711196" y="3188208"/>
                </a:moveTo>
                <a:lnTo>
                  <a:pt x="2695956" y="3188208"/>
                </a:lnTo>
                <a:lnTo>
                  <a:pt x="2703576" y="3182112"/>
                </a:lnTo>
                <a:lnTo>
                  <a:pt x="2711196" y="3182112"/>
                </a:lnTo>
                <a:lnTo>
                  <a:pt x="2711196" y="3188208"/>
                </a:lnTo>
                <a:close/>
              </a:path>
            </a:pathLst>
          </a:custGeom>
          <a:solidFill>
            <a:srgbClr val="000000"/>
          </a:solidFill>
        </p:spPr>
        <p:txBody>
          <a:bodyPr wrap="square" lIns="0" tIns="0" rIns="0" bIns="0" rtlCol="0"/>
          <a:lstStyle/>
          <a:p>
            <a:endParaRPr/>
          </a:p>
        </p:txBody>
      </p:sp>
      <p:sp>
        <p:nvSpPr>
          <p:cNvPr id="7" name="object 7"/>
          <p:cNvSpPr/>
          <p:nvPr/>
        </p:nvSpPr>
        <p:spPr>
          <a:xfrm>
            <a:off x="6483095" y="2363724"/>
            <a:ext cx="103632" cy="369417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530340" y="2377440"/>
            <a:ext cx="0" cy="3621404"/>
          </a:xfrm>
          <a:custGeom>
            <a:avLst/>
            <a:gdLst/>
            <a:ahLst/>
            <a:cxnLst/>
            <a:rect l="l" t="t" r="r" b="b"/>
            <a:pathLst>
              <a:path h="3621404">
                <a:moveTo>
                  <a:pt x="0" y="0"/>
                </a:moveTo>
                <a:lnTo>
                  <a:pt x="0" y="3621024"/>
                </a:lnTo>
              </a:path>
            </a:pathLst>
          </a:custGeom>
          <a:ln w="21335">
            <a:solidFill>
              <a:srgbClr val="000000"/>
            </a:solidFill>
          </a:ln>
        </p:spPr>
        <p:txBody>
          <a:bodyPr wrap="square" lIns="0" tIns="0" rIns="0" bIns="0" rtlCol="0"/>
          <a:lstStyle/>
          <a:p>
            <a:endParaRPr/>
          </a:p>
        </p:txBody>
      </p:sp>
      <p:sp>
        <p:nvSpPr>
          <p:cNvPr id="9" name="object 9"/>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54785" y="7203368"/>
            <a:ext cx="274320" cy="283355"/>
          </a:xfrm>
          <a:prstGeom prst="rect">
            <a:avLst/>
          </a:prstGeom>
        </p:spPr>
      </p:pic>
      <p:sp>
        <p:nvSpPr>
          <p:cNvPr id="12" name="Slide Number Placeholder 11"/>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14</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8" y="2395163"/>
            <a:ext cx="8934261" cy="3902350"/>
          </a:xfrm>
          <a:prstGeom prst="rect">
            <a:avLst/>
          </a:prstGeom>
        </p:spPr>
        <p:txBody>
          <a:bodyPr vert="horz" wrap="square" lIns="0" tIns="11430" rIns="0" bIns="0" rtlCol="0">
            <a:spAutoFit/>
          </a:bodyPr>
          <a:lstStyle/>
          <a:p>
            <a:pPr marL="12700">
              <a:lnSpc>
                <a:spcPct val="100000"/>
              </a:lnSpc>
              <a:spcBef>
                <a:spcPts val="90"/>
              </a:spcBef>
            </a:pPr>
            <a:r>
              <a:rPr sz="2650" b="1" dirty="0">
                <a:cs typeface="Times New Roman"/>
              </a:rPr>
              <a:t>Tranexamic Acid</a:t>
            </a:r>
          </a:p>
          <a:p>
            <a:pPr marL="12700">
              <a:spcBef>
                <a:spcPts val="2015"/>
              </a:spcBef>
              <a:tabLst>
                <a:tab pos="390525" algn="l"/>
              </a:tabLst>
            </a:pPr>
            <a:r>
              <a:rPr sz="2150" dirty="0">
                <a:cs typeface="Cambria"/>
              </a:rPr>
              <a:t>∎	</a:t>
            </a:r>
            <a:r>
              <a:rPr sz="2400" dirty="0">
                <a:cs typeface="Times New Roman"/>
              </a:rPr>
              <a:t>Promotes clot stability</a:t>
            </a:r>
          </a:p>
          <a:p>
            <a:pPr marL="390525" marR="5080" indent="-378460">
              <a:spcBef>
                <a:spcPts val="1000"/>
              </a:spcBef>
              <a:tabLst>
                <a:tab pos="390525" algn="l"/>
              </a:tabLst>
            </a:pPr>
            <a:r>
              <a:rPr sz="2150" dirty="0">
                <a:cs typeface="Cambria"/>
              </a:rPr>
              <a:t>∎	</a:t>
            </a:r>
            <a:r>
              <a:rPr sz="2400" dirty="0">
                <a:cs typeface="Times New Roman"/>
              </a:rPr>
              <a:t>Prevents fibrinolysis by binding to plasminogen </a:t>
            </a:r>
            <a:r>
              <a:rPr lang="en-US" sz="2400" dirty="0" smtClean="0">
                <a:cs typeface="Times New Roman"/>
              </a:rPr>
              <a:t/>
            </a:r>
            <a:br>
              <a:rPr lang="en-US" sz="2400" dirty="0" smtClean="0">
                <a:cs typeface="Times New Roman"/>
              </a:rPr>
            </a:br>
            <a:r>
              <a:rPr sz="2400" dirty="0" smtClean="0">
                <a:cs typeface="Times New Roman"/>
              </a:rPr>
              <a:t>and </a:t>
            </a:r>
            <a:r>
              <a:rPr sz="2400" dirty="0">
                <a:cs typeface="Times New Roman"/>
              </a:rPr>
              <a:t>preventing conversion to plasmin</a:t>
            </a:r>
          </a:p>
          <a:p>
            <a:pPr marL="12700">
              <a:spcBef>
                <a:spcPts val="1000"/>
              </a:spcBef>
              <a:tabLst>
                <a:tab pos="390525" algn="l"/>
              </a:tabLst>
            </a:pPr>
            <a:r>
              <a:rPr sz="2150" dirty="0">
                <a:cs typeface="Cambria"/>
              </a:rPr>
              <a:t>∎	</a:t>
            </a:r>
            <a:r>
              <a:rPr sz="2400" dirty="0">
                <a:cs typeface="Times New Roman"/>
              </a:rPr>
              <a:t>1 gm in 100 mL NS over 10 min</a:t>
            </a:r>
          </a:p>
          <a:p>
            <a:pPr marL="12700">
              <a:spcBef>
                <a:spcPts val="1000"/>
              </a:spcBef>
              <a:tabLst>
                <a:tab pos="390525" algn="l"/>
              </a:tabLst>
            </a:pPr>
            <a:r>
              <a:rPr sz="2150" dirty="0">
                <a:cs typeface="Cambria"/>
              </a:rPr>
              <a:t>∎	</a:t>
            </a:r>
            <a:r>
              <a:rPr sz="2400" dirty="0">
                <a:cs typeface="Times New Roman"/>
              </a:rPr>
              <a:t>Efficacious if given within 3 hours of injury</a:t>
            </a:r>
          </a:p>
          <a:p>
            <a:pPr marL="12700">
              <a:spcBef>
                <a:spcPts val="1000"/>
              </a:spcBef>
              <a:tabLst>
                <a:tab pos="390525" algn="l"/>
              </a:tabLst>
            </a:pPr>
            <a:r>
              <a:rPr sz="2150" dirty="0">
                <a:cs typeface="Cambria"/>
              </a:rPr>
              <a:t>∎	</a:t>
            </a:r>
            <a:r>
              <a:rPr sz="2400" dirty="0">
                <a:cs typeface="Times New Roman"/>
              </a:rPr>
              <a:t>May give another 1 gm over 8 hours</a:t>
            </a:r>
          </a:p>
          <a:p>
            <a:pPr marL="12700">
              <a:spcBef>
                <a:spcPts val="1000"/>
              </a:spcBef>
              <a:tabLst>
                <a:tab pos="390525" algn="l"/>
              </a:tabLst>
            </a:pPr>
            <a:r>
              <a:rPr sz="2150" dirty="0">
                <a:cs typeface="Cambria"/>
              </a:rPr>
              <a:t>∎	</a:t>
            </a:r>
            <a:r>
              <a:rPr sz="2400" dirty="0">
                <a:cs typeface="Times New Roman"/>
              </a:rPr>
              <a:t>Do not give if patient arrives &gt; 3 hours of injury</a:t>
            </a:r>
          </a:p>
        </p:txBody>
      </p:sp>
      <p:sp>
        <p:nvSpPr>
          <p:cNvPr id="3" name="object 3"/>
          <p:cNvSpPr txBox="1">
            <a:spLocks noGrp="1"/>
          </p:cNvSpPr>
          <p:nvPr>
            <p:ph type="title"/>
          </p:nvPr>
        </p:nvSpPr>
        <p:spPr>
          <a:xfrm>
            <a:off x="590738" y="467300"/>
            <a:ext cx="45908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Hemostatic Adjuncts </a:t>
            </a:r>
            <a:r>
              <a:rPr sz="2200" b="1" dirty="0">
                <a:latin typeface="+mj-lt"/>
              </a:rPr>
              <a:t>(1)</a:t>
            </a:r>
          </a:p>
        </p:txBody>
      </p:sp>
      <p:sp>
        <p:nvSpPr>
          <p:cNvPr id="4" name="object 4"/>
          <p:cNvSpPr/>
          <p:nvPr/>
        </p:nvSpPr>
        <p:spPr>
          <a:xfrm>
            <a:off x="5739383" y="2113788"/>
            <a:ext cx="3340608" cy="1307591"/>
          </a:xfrm>
          <a:prstGeom prst="rect">
            <a:avLst/>
          </a:prstGeom>
          <a:blipFill>
            <a:blip r:embed="rId5" cstate="print"/>
            <a:stretch>
              <a:fillRect/>
            </a:stretch>
          </a:blipFill>
        </p:spPr>
        <p:txBody>
          <a:bodyPr wrap="square" lIns="0" tIns="0" rIns="0" bIns="0" rtlCol="0"/>
          <a:lstStyle/>
          <a:p>
            <a:endParaRPr/>
          </a:p>
        </p:txBody>
      </p:sp>
      <p:sp>
        <p:nvSpPr>
          <p:cNvPr id="5" name="object 5" descr="common antifibrinolytic agent " title="Tranexamic Acid"/>
          <p:cNvSpPr/>
          <p:nvPr/>
        </p:nvSpPr>
        <p:spPr>
          <a:xfrm>
            <a:off x="5910071" y="2330196"/>
            <a:ext cx="2766059" cy="685800"/>
          </a:xfrm>
          <a:prstGeom prst="rect">
            <a:avLst/>
          </a:prstGeom>
          <a:blipFill>
            <a:blip r:embed="rId6" cstate="print"/>
            <a:stretch>
              <a:fillRect/>
            </a:stretch>
          </a:blipFill>
          <a:ln w="19050">
            <a:solidFill>
              <a:schemeClr val="tx1"/>
            </a:solidFill>
          </a:ln>
        </p:spPr>
        <p:txBody>
          <a:bodyPr wrap="square" lIns="0" tIns="0" rIns="0" bIns="0" rtlCol="0"/>
          <a:lstStyle/>
          <a:p>
            <a:endParaRPr/>
          </a:p>
        </p:txBody>
      </p:sp>
      <p:sp>
        <p:nvSpPr>
          <p:cNvPr id="6" name="object 6"/>
          <p:cNvSpPr/>
          <p:nvPr/>
        </p:nvSpPr>
        <p:spPr>
          <a:xfrm>
            <a:off x="5896355" y="2316479"/>
            <a:ext cx="2794000" cy="713740"/>
          </a:xfrm>
          <a:custGeom>
            <a:avLst/>
            <a:gdLst/>
            <a:ahLst/>
            <a:cxnLst/>
            <a:rect l="l" t="t" r="r" b="b"/>
            <a:pathLst>
              <a:path w="2794000" h="713739">
                <a:moveTo>
                  <a:pt x="2790443" y="713232"/>
                </a:moveTo>
                <a:lnTo>
                  <a:pt x="3048" y="713232"/>
                </a:lnTo>
                <a:lnTo>
                  <a:pt x="0" y="710184"/>
                </a:lnTo>
                <a:lnTo>
                  <a:pt x="0" y="3048"/>
                </a:lnTo>
                <a:lnTo>
                  <a:pt x="3048" y="0"/>
                </a:lnTo>
                <a:lnTo>
                  <a:pt x="2790443" y="0"/>
                </a:lnTo>
                <a:lnTo>
                  <a:pt x="2793492" y="3048"/>
                </a:lnTo>
                <a:lnTo>
                  <a:pt x="2793492" y="6096"/>
                </a:lnTo>
                <a:lnTo>
                  <a:pt x="13716" y="6096"/>
                </a:lnTo>
                <a:lnTo>
                  <a:pt x="6096" y="13716"/>
                </a:lnTo>
                <a:lnTo>
                  <a:pt x="13716" y="13716"/>
                </a:lnTo>
                <a:lnTo>
                  <a:pt x="13716" y="699516"/>
                </a:lnTo>
                <a:lnTo>
                  <a:pt x="6096" y="699516"/>
                </a:lnTo>
                <a:lnTo>
                  <a:pt x="13716" y="707136"/>
                </a:lnTo>
                <a:lnTo>
                  <a:pt x="2793492" y="707136"/>
                </a:lnTo>
                <a:lnTo>
                  <a:pt x="2793492" y="710184"/>
                </a:lnTo>
                <a:lnTo>
                  <a:pt x="2790443" y="713232"/>
                </a:lnTo>
                <a:close/>
              </a:path>
              <a:path w="2794000" h="713739">
                <a:moveTo>
                  <a:pt x="13716" y="13716"/>
                </a:moveTo>
                <a:lnTo>
                  <a:pt x="6096" y="13716"/>
                </a:lnTo>
                <a:lnTo>
                  <a:pt x="13716" y="6096"/>
                </a:lnTo>
                <a:lnTo>
                  <a:pt x="13716" y="13716"/>
                </a:lnTo>
                <a:close/>
              </a:path>
              <a:path w="2794000" h="713739">
                <a:moveTo>
                  <a:pt x="2779776" y="13716"/>
                </a:moveTo>
                <a:lnTo>
                  <a:pt x="13716" y="13716"/>
                </a:lnTo>
                <a:lnTo>
                  <a:pt x="13716" y="6096"/>
                </a:lnTo>
                <a:lnTo>
                  <a:pt x="2779776" y="6096"/>
                </a:lnTo>
                <a:lnTo>
                  <a:pt x="2779776" y="13716"/>
                </a:lnTo>
                <a:close/>
              </a:path>
              <a:path w="2794000" h="713739">
                <a:moveTo>
                  <a:pt x="2779776" y="707136"/>
                </a:moveTo>
                <a:lnTo>
                  <a:pt x="2779776" y="6096"/>
                </a:lnTo>
                <a:lnTo>
                  <a:pt x="2787396" y="13716"/>
                </a:lnTo>
                <a:lnTo>
                  <a:pt x="2793492" y="13716"/>
                </a:lnTo>
                <a:lnTo>
                  <a:pt x="2793492" y="699516"/>
                </a:lnTo>
                <a:lnTo>
                  <a:pt x="2787396" y="699516"/>
                </a:lnTo>
                <a:lnTo>
                  <a:pt x="2779776" y="707136"/>
                </a:lnTo>
                <a:close/>
              </a:path>
              <a:path w="2794000" h="713739">
                <a:moveTo>
                  <a:pt x="2793492" y="13716"/>
                </a:moveTo>
                <a:lnTo>
                  <a:pt x="2787396" y="13716"/>
                </a:lnTo>
                <a:lnTo>
                  <a:pt x="2779776" y="6096"/>
                </a:lnTo>
                <a:lnTo>
                  <a:pt x="2793492" y="6096"/>
                </a:lnTo>
                <a:lnTo>
                  <a:pt x="2793492" y="13716"/>
                </a:lnTo>
                <a:close/>
              </a:path>
              <a:path w="2794000" h="713739">
                <a:moveTo>
                  <a:pt x="13716" y="707136"/>
                </a:moveTo>
                <a:lnTo>
                  <a:pt x="6096" y="699516"/>
                </a:lnTo>
                <a:lnTo>
                  <a:pt x="13716" y="699516"/>
                </a:lnTo>
                <a:lnTo>
                  <a:pt x="13716" y="707136"/>
                </a:lnTo>
                <a:close/>
              </a:path>
              <a:path w="2794000" h="713739">
                <a:moveTo>
                  <a:pt x="2779776" y="707136"/>
                </a:moveTo>
                <a:lnTo>
                  <a:pt x="13716" y="707136"/>
                </a:lnTo>
                <a:lnTo>
                  <a:pt x="13716" y="699516"/>
                </a:lnTo>
                <a:lnTo>
                  <a:pt x="2779776" y="699516"/>
                </a:lnTo>
                <a:lnTo>
                  <a:pt x="2779776" y="707136"/>
                </a:lnTo>
                <a:close/>
              </a:path>
              <a:path w="2794000" h="713739">
                <a:moveTo>
                  <a:pt x="2793492" y="707136"/>
                </a:moveTo>
                <a:lnTo>
                  <a:pt x="2779776" y="707136"/>
                </a:lnTo>
                <a:lnTo>
                  <a:pt x="2787396" y="699516"/>
                </a:lnTo>
                <a:lnTo>
                  <a:pt x="2793492" y="699516"/>
                </a:lnTo>
                <a:lnTo>
                  <a:pt x="2793492" y="707136"/>
                </a:lnTo>
                <a:close/>
              </a:path>
            </a:pathLst>
          </a:custGeom>
          <a:solidFill>
            <a:srgbClr val="000000"/>
          </a:solidFill>
        </p:spPr>
        <p:txBody>
          <a:bodyPr wrap="square" lIns="0" tIns="0" rIns="0" bIns="0" rtlCol="0"/>
          <a:lstStyle/>
          <a:p>
            <a:endParaRPr/>
          </a:p>
        </p:txBody>
      </p:sp>
      <p:sp>
        <p:nvSpPr>
          <p:cNvPr id="7" name="object 7"/>
          <p:cNvSpPr/>
          <p:nvPr/>
        </p:nvSpPr>
        <p:spPr>
          <a:xfrm>
            <a:off x="3054096" y="2467356"/>
            <a:ext cx="2749296" cy="3749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101339" y="2564892"/>
            <a:ext cx="2514600" cy="139065"/>
          </a:xfrm>
          <a:custGeom>
            <a:avLst/>
            <a:gdLst/>
            <a:ahLst/>
            <a:cxnLst/>
            <a:rect l="l" t="t" r="r" b="b"/>
            <a:pathLst>
              <a:path w="2514600" h="139064">
                <a:moveTo>
                  <a:pt x="2430780" y="70104"/>
                </a:moveTo>
                <a:lnTo>
                  <a:pt x="2375916" y="0"/>
                </a:lnTo>
                <a:lnTo>
                  <a:pt x="2484451" y="54864"/>
                </a:lnTo>
                <a:lnTo>
                  <a:pt x="2430780" y="54864"/>
                </a:lnTo>
                <a:lnTo>
                  <a:pt x="2430780" y="70104"/>
                </a:lnTo>
                <a:close/>
              </a:path>
              <a:path w="2514600" h="139064">
                <a:moveTo>
                  <a:pt x="2419807" y="83820"/>
                </a:moveTo>
                <a:lnTo>
                  <a:pt x="0" y="83820"/>
                </a:lnTo>
                <a:lnTo>
                  <a:pt x="0" y="54864"/>
                </a:lnTo>
                <a:lnTo>
                  <a:pt x="2418853" y="54864"/>
                </a:lnTo>
                <a:lnTo>
                  <a:pt x="2430780" y="70104"/>
                </a:lnTo>
                <a:lnTo>
                  <a:pt x="2419807" y="83820"/>
                </a:lnTo>
                <a:close/>
              </a:path>
              <a:path w="2514600" h="139064">
                <a:moveTo>
                  <a:pt x="2486863" y="83820"/>
                </a:moveTo>
                <a:lnTo>
                  <a:pt x="2430780" y="83820"/>
                </a:lnTo>
                <a:lnTo>
                  <a:pt x="2430780" y="54864"/>
                </a:lnTo>
                <a:lnTo>
                  <a:pt x="2484451" y="54864"/>
                </a:lnTo>
                <a:lnTo>
                  <a:pt x="2514600" y="70104"/>
                </a:lnTo>
                <a:lnTo>
                  <a:pt x="2486863" y="83820"/>
                </a:lnTo>
                <a:close/>
              </a:path>
              <a:path w="2514600" h="139064">
                <a:moveTo>
                  <a:pt x="2375916" y="138684"/>
                </a:moveTo>
                <a:lnTo>
                  <a:pt x="2430780" y="70104"/>
                </a:lnTo>
                <a:lnTo>
                  <a:pt x="2430780" y="83820"/>
                </a:lnTo>
                <a:lnTo>
                  <a:pt x="2486863" y="83820"/>
                </a:lnTo>
                <a:lnTo>
                  <a:pt x="2375916" y="138684"/>
                </a:lnTo>
                <a:close/>
              </a:path>
            </a:pathLst>
          </a:custGeom>
          <a:solidFill>
            <a:srgbClr val="990000"/>
          </a:solidFill>
        </p:spPr>
        <p:txBody>
          <a:bodyPr wrap="square" lIns="0" tIns="0" rIns="0" bIns="0" rtlCol="0"/>
          <a:lstStyle/>
          <a:p>
            <a:endParaRPr/>
          </a:p>
        </p:txBody>
      </p:sp>
      <p:sp>
        <p:nvSpPr>
          <p:cNvPr id="9" name="object 9"/>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54890" y="7203368"/>
            <a:ext cx="274320" cy="274320"/>
          </a:xfrm>
          <a:prstGeom prst="rect">
            <a:avLst/>
          </a:prstGeom>
        </p:spPr>
      </p:pic>
      <p:sp>
        <p:nvSpPr>
          <p:cNvPr id="12" name="Slide Number Placeholder 11"/>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15</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211" y="2072212"/>
            <a:ext cx="8671601" cy="4665345"/>
          </a:xfrm>
          <a:prstGeom prst="rect">
            <a:avLst/>
          </a:prstGeom>
        </p:spPr>
        <p:txBody>
          <a:bodyPr vert="horz" wrap="square" lIns="0" tIns="82550" rIns="0" bIns="0" rtlCol="0">
            <a:spAutoFit/>
          </a:bodyPr>
          <a:lstStyle/>
          <a:p>
            <a:pPr marL="12700">
              <a:lnSpc>
                <a:spcPct val="100000"/>
              </a:lnSpc>
              <a:spcBef>
                <a:spcPts val="650"/>
              </a:spcBef>
            </a:pPr>
            <a:r>
              <a:rPr sz="2650" b="1" dirty="0">
                <a:cs typeface="Times New Roman"/>
              </a:rPr>
              <a:t>Calcium</a:t>
            </a:r>
          </a:p>
          <a:p>
            <a:pPr marL="355600" indent="-342900">
              <a:lnSpc>
                <a:spcPct val="100000"/>
              </a:lnSpc>
              <a:spcBef>
                <a:spcPts val="540"/>
              </a:spcBef>
              <a:buFont typeface="Wingdings" panose="05000000000000000000" pitchFamily="2" charset="2"/>
              <a:buChar char="n"/>
              <a:tabLst>
                <a:tab pos="390525" algn="l"/>
              </a:tabLst>
            </a:pPr>
            <a:r>
              <a:rPr sz="2400" dirty="0" smtClean="0">
                <a:cs typeface="Times New Roman"/>
              </a:rPr>
              <a:t>Either </a:t>
            </a:r>
            <a:r>
              <a:rPr sz="2400" dirty="0">
                <a:cs typeface="Times New Roman"/>
              </a:rPr>
              <a:t>calcium gluconate or calcium citrate</a:t>
            </a:r>
          </a:p>
          <a:p>
            <a:pPr marL="355600" indent="-342900">
              <a:lnSpc>
                <a:spcPct val="100000"/>
              </a:lnSpc>
              <a:spcBef>
                <a:spcPts val="530"/>
              </a:spcBef>
              <a:buFont typeface="Wingdings" panose="05000000000000000000" pitchFamily="2" charset="2"/>
              <a:buChar char="n"/>
              <a:tabLst>
                <a:tab pos="390525" algn="l"/>
              </a:tabLst>
            </a:pPr>
            <a:r>
              <a:rPr sz="2400" dirty="0" smtClean="0">
                <a:cs typeface="Times New Roman"/>
              </a:rPr>
              <a:t>Factor </a:t>
            </a:r>
            <a:r>
              <a:rPr sz="2400" dirty="0">
                <a:cs typeface="Times New Roman"/>
              </a:rPr>
              <a:t>IV in coagulation cascade</a:t>
            </a:r>
          </a:p>
          <a:p>
            <a:pPr marL="390525" marR="725170" indent="-378460">
              <a:lnSpc>
                <a:spcPts val="2750"/>
              </a:lnSpc>
              <a:spcBef>
                <a:spcPts val="730"/>
              </a:spcBef>
              <a:buFont typeface="Wingdings" panose="05000000000000000000" pitchFamily="2" charset="2"/>
              <a:buChar char="n"/>
              <a:tabLst>
                <a:tab pos="390525" algn="l"/>
              </a:tabLst>
            </a:pPr>
            <a:r>
              <a:rPr sz="2400" dirty="0" smtClean="0">
                <a:cs typeface="Times New Roman"/>
              </a:rPr>
              <a:t>Citrate</a:t>
            </a:r>
            <a:r>
              <a:rPr sz="2400" dirty="0">
                <a:cs typeface="Times New Roman"/>
              </a:rPr>
              <a:t>, used to prevent PRBCs and WB from clotting, works  by binding calcium.</a:t>
            </a:r>
          </a:p>
          <a:p>
            <a:pPr marL="355600" indent="-342900">
              <a:lnSpc>
                <a:spcPct val="100000"/>
              </a:lnSpc>
              <a:spcBef>
                <a:spcPts val="470"/>
              </a:spcBef>
              <a:buFont typeface="Wingdings" panose="05000000000000000000" pitchFamily="2" charset="2"/>
              <a:buChar char="n"/>
              <a:tabLst>
                <a:tab pos="390525" algn="l"/>
              </a:tabLst>
            </a:pPr>
            <a:r>
              <a:rPr sz="2400" dirty="0" smtClean="0">
                <a:cs typeface="Times New Roman"/>
              </a:rPr>
              <a:t>Massive </a:t>
            </a:r>
            <a:r>
              <a:rPr sz="2400" dirty="0">
                <a:cs typeface="Times New Roman"/>
              </a:rPr>
              <a:t>transfusion can lead to profound hypocalcemia</a:t>
            </a:r>
          </a:p>
          <a:p>
            <a:pPr marL="355600" indent="-342900">
              <a:lnSpc>
                <a:spcPct val="100000"/>
              </a:lnSpc>
              <a:spcBef>
                <a:spcPts val="525"/>
              </a:spcBef>
              <a:buFont typeface="Wingdings" panose="05000000000000000000" pitchFamily="2" charset="2"/>
              <a:buChar char="n"/>
              <a:tabLst>
                <a:tab pos="390525" algn="l"/>
              </a:tabLst>
            </a:pPr>
            <a:r>
              <a:rPr sz="2400" dirty="0" smtClean="0">
                <a:cs typeface="Times New Roman"/>
              </a:rPr>
              <a:t>Extreme </a:t>
            </a:r>
            <a:r>
              <a:rPr sz="2400" dirty="0">
                <a:cs typeface="Times New Roman"/>
              </a:rPr>
              <a:t>hypocalcemia may result in seizures or cardiac arrest</a:t>
            </a:r>
          </a:p>
          <a:p>
            <a:pPr marL="355600" indent="-342900">
              <a:lnSpc>
                <a:spcPct val="100000"/>
              </a:lnSpc>
              <a:spcBef>
                <a:spcPts val="530"/>
              </a:spcBef>
              <a:buFont typeface="Wingdings" panose="05000000000000000000" pitchFamily="2" charset="2"/>
              <a:buChar char="n"/>
              <a:tabLst>
                <a:tab pos="390525" algn="l"/>
              </a:tabLst>
            </a:pPr>
            <a:r>
              <a:rPr sz="2400" dirty="0" smtClean="0">
                <a:cs typeface="Times New Roman"/>
              </a:rPr>
              <a:t>Calcium </a:t>
            </a:r>
            <a:r>
              <a:rPr sz="2400" dirty="0">
                <a:cs typeface="Times New Roman"/>
              </a:rPr>
              <a:t>gluconate – may be given peripherally</a:t>
            </a:r>
          </a:p>
          <a:p>
            <a:pPr marL="390525" marR="5080" indent="-378460">
              <a:lnSpc>
                <a:spcPts val="2750"/>
              </a:lnSpc>
              <a:spcBef>
                <a:spcPts val="730"/>
              </a:spcBef>
              <a:buFont typeface="Wingdings" panose="05000000000000000000" pitchFamily="2" charset="2"/>
              <a:buChar char="n"/>
              <a:tabLst>
                <a:tab pos="390525" algn="l"/>
              </a:tabLst>
            </a:pPr>
            <a:r>
              <a:rPr sz="2400" dirty="0" smtClean="0">
                <a:cs typeface="Times New Roman"/>
              </a:rPr>
              <a:t>Calcium </a:t>
            </a:r>
            <a:r>
              <a:rPr sz="2400" dirty="0">
                <a:cs typeface="Times New Roman"/>
              </a:rPr>
              <a:t>chloride – give via central line – can cause tissue necrosis  if given peripherally</a:t>
            </a:r>
          </a:p>
          <a:p>
            <a:pPr marL="355600" indent="-342900">
              <a:lnSpc>
                <a:spcPct val="100000"/>
              </a:lnSpc>
              <a:spcBef>
                <a:spcPts val="459"/>
              </a:spcBef>
              <a:buFont typeface="Wingdings" panose="05000000000000000000" pitchFamily="2" charset="2"/>
              <a:buChar char="n"/>
              <a:tabLst>
                <a:tab pos="390525" algn="l"/>
              </a:tabLst>
            </a:pPr>
            <a:r>
              <a:rPr sz="2400" dirty="0" smtClean="0">
                <a:cs typeface="Times New Roman"/>
              </a:rPr>
              <a:t>Goal </a:t>
            </a:r>
            <a:r>
              <a:rPr sz="2400" dirty="0">
                <a:cs typeface="Times New Roman"/>
              </a:rPr>
              <a:t>ionized Calcium (iCa+2) &gt; 1.0</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67161"/>
            <a:ext cx="47432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Hemostatic Adjuncts </a:t>
            </a:r>
            <a:r>
              <a:rPr sz="2200" b="1" dirty="0">
                <a:latin typeface="+mj-lt"/>
              </a:rPr>
              <a:t>(2)</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16</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210898"/>
            <a:ext cx="7239000" cy="3832860"/>
          </a:xfrm>
          <a:prstGeom prst="rect">
            <a:avLst/>
          </a:prstGeom>
        </p:spPr>
        <p:txBody>
          <a:bodyPr vert="horz" wrap="square" lIns="0" tIns="195580" rIns="0" bIns="0" rtlCol="0">
            <a:spAutoFit/>
          </a:bodyPr>
          <a:lstStyle/>
          <a:p>
            <a:pPr marL="12700">
              <a:lnSpc>
                <a:spcPct val="100000"/>
              </a:lnSpc>
              <a:spcBef>
                <a:spcPts val="1540"/>
              </a:spcBef>
            </a:pPr>
            <a:r>
              <a:rPr sz="2650" b="1" dirty="0">
                <a:cs typeface="Times New Roman"/>
              </a:rPr>
              <a:t>Agents not currently available for austere use</a:t>
            </a:r>
          </a:p>
          <a:p>
            <a:pPr marL="12700">
              <a:lnSpc>
                <a:spcPct val="100000"/>
              </a:lnSpc>
              <a:spcBef>
                <a:spcPts val="1355"/>
              </a:spcBef>
              <a:tabLst>
                <a:tab pos="390525" algn="l"/>
              </a:tabLst>
            </a:pPr>
            <a:r>
              <a:rPr sz="2150" dirty="0">
                <a:cs typeface="Cambria"/>
              </a:rPr>
              <a:t>∎	</a:t>
            </a:r>
            <a:r>
              <a:rPr sz="2400" dirty="0">
                <a:cs typeface="Times New Roman"/>
              </a:rPr>
              <a:t>Vitamin K (phytonadione – 2.5 mg-10mg sq/IV/po)</a:t>
            </a:r>
          </a:p>
          <a:p>
            <a:pPr marL="12700">
              <a:lnSpc>
                <a:spcPct val="100000"/>
              </a:lnSpc>
              <a:spcBef>
                <a:spcPts val="1345"/>
              </a:spcBef>
              <a:tabLst>
                <a:tab pos="390525" algn="l"/>
                <a:tab pos="5651500" algn="l"/>
              </a:tabLst>
            </a:pPr>
            <a:r>
              <a:rPr sz="2150" dirty="0">
                <a:cs typeface="Cambria"/>
              </a:rPr>
              <a:t>∎	</a:t>
            </a:r>
            <a:r>
              <a:rPr sz="2400" dirty="0">
                <a:cs typeface="Times New Roman"/>
              </a:rPr>
              <a:t>Prothrombin Concentrate Complex – PCC	(25-50 U/kg)</a:t>
            </a:r>
          </a:p>
          <a:p>
            <a:pPr marL="12700">
              <a:lnSpc>
                <a:spcPct val="100000"/>
              </a:lnSpc>
              <a:spcBef>
                <a:spcPts val="1340"/>
              </a:spcBef>
              <a:tabLst>
                <a:tab pos="390525" algn="l"/>
              </a:tabLst>
            </a:pPr>
            <a:r>
              <a:rPr sz="2150" dirty="0">
                <a:cs typeface="Cambria"/>
              </a:rPr>
              <a:t>∎	</a:t>
            </a:r>
            <a:r>
              <a:rPr sz="2400" dirty="0">
                <a:cs typeface="Times New Roman"/>
              </a:rPr>
              <a:t>Direct Xa inhibitor reversal</a:t>
            </a:r>
          </a:p>
          <a:p>
            <a:pPr marL="12700">
              <a:lnSpc>
                <a:spcPct val="100000"/>
              </a:lnSpc>
              <a:spcBef>
                <a:spcPts val="1345"/>
              </a:spcBef>
              <a:tabLst>
                <a:tab pos="390525" algn="l"/>
              </a:tabLst>
            </a:pPr>
            <a:r>
              <a:rPr sz="2150" dirty="0">
                <a:cs typeface="Cambria"/>
              </a:rPr>
              <a:t>∎	</a:t>
            </a:r>
            <a:r>
              <a:rPr sz="2400" dirty="0">
                <a:cs typeface="Times New Roman"/>
              </a:rPr>
              <a:t>Direct thrombin inhibitor reversal</a:t>
            </a:r>
          </a:p>
          <a:p>
            <a:pPr marL="12700">
              <a:lnSpc>
                <a:spcPct val="100000"/>
              </a:lnSpc>
              <a:spcBef>
                <a:spcPts val="1345"/>
              </a:spcBef>
              <a:tabLst>
                <a:tab pos="390525" algn="l"/>
              </a:tabLst>
            </a:pPr>
            <a:r>
              <a:rPr sz="2150" dirty="0">
                <a:cs typeface="Cambria"/>
              </a:rPr>
              <a:t>∎	</a:t>
            </a:r>
            <a:r>
              <a:rPr sz="2400" dirty="0">
                <a:cs typeface="Times New Roman"/>
              </a:rPr>
              <a:t>Recombinant Factor VII</a:t>
            </a:r>
          </a:p>
          <a:p>
            <a:pPr marL="12700">
              <a:lnSpc>
                <a:spcPct val="100000"/>
              </a:lnSpc>
              <a:spcBef>
                <a:spcPts val="1345"/>
              </a:spcBef>
              <a:tabLst>
                <a:tab pos="390525" algn="l"/>
              </a:tabLst>
            </a:pPr>
            <a:r>
              <a:rPr sz="2150" dirty="0">
                <a:cs typeface="Cambria"/>
              </a:rPr>
              <a:t>∎	</a:t>
            </a:r>
            <a:r>
              <a:rPr sz="2400" dirty="0">
                <a:cs typeface="Times New Roman"/>
              </a:rPr>
              <a:t>Fibrinogen Concentrate</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67300"/>
            <a:ext cx="46670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Hemostatic Adjuncts </a:t>
            </a:r>
            <a:r>
              <a:rPr sz="2200" b="1" dirty="0">
                <a:latin typeface="+mj-lt"/>
              </a:rPr>
              <a:t>(3)</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6356"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17</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738" y="467161"/>
            <a:ext cx="42860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a:latin typeface="+mj-lt"/>
            </a:endParaRPr>
          </a:p>
          <a:p>
            <a:pPr marL="12700">
              <a:lnSpc>
                <a:spcPts val="3935"/>
              </a:lnSpc>
            </a:pPr>
            <a:r>
              <a:rPr b="1" dirty="0">
                <a:latin typeface="+mj-lt"/>
              </a:rPr>
              <a:t>Hemostatic Adjuncts </a:t>
            </a:r>
            <a:r>
              <a:rPr sz="2200" b="1" dirty="0">
                <a:latin typeface="+mj-lt"/>
              </a:rPr>
              <a:t>(4)</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p:nvPr/>
        </p:nvSpPr>
        <p:spPr>
          <a:xfrm>
            <a:off x="587211" y="2362200"/>
            <a:ext cx="8921750" cy="3711272"/>
          </a:xfrm>
          <a:prstGeom prst="rect">
            <a:avLst/>
          </a:prstGeom>
        </p:spPr>
        <p:txBody>
          <a:bodyPr vert="horz" wrap="square" lIns="0" tIns="78740" rIns="0" bIns="0" rtlCol="0">
            <a:spAutoFit/>
          </a:bodyPr>
          <a:lstStyle/>
          <a:p>
            <a:pPr marL="12700">
              <a:lnSpc>
                <a:spcPct val="100000"/>
              </a:lnSpc>
              <a:spcAft>
                <a:spcPts val="1200"/>
              </a:spcAft>
              <a:tabLst>
                <a:tab pos="390525" algn="l"/>
              </a:tabLst>
            </a:pPr>
            <a:r>
              <a:rPr sz="2400" b="1" dirty="0" err="1" smtClean="0">
                <a:cs typeface="Times New Roman"/>
              </a:rPr>
              <a:t>Thromboelastography</a:t>
            </a:r>
            <a:r>
              <a:rPr sz="2400" b="1" dirty="0" smtClean="0">
                <a:cs typeface="Times New Roman"/>
              </a:rPr>
              <a:t> </a:t>
            </a:r>
            <a:r>
              <a:rPr sz="2400" b="1" dirty="0">
                <a:cs typeface="Times New Roman"/>
              </a:rPr>
              <a:t>(or Viscoelastic Testing of Clot Function)</a:t>
            </a:r>
          </a:p>
          <a:p>
            <a:pPr marL="772795" indent="-381000">
              <a:lnSpc>
                <a:spcPct val="100000"/>
              </a:lnSpc>
              <a:spcAft>
                <a:spcPts val="1200"/>
              </a:spcAft>
              <a:buSzPct val="100000"/>
              <a:buFont typeface="Wingdings" panose="05000000000000000000" pitchFamily="2" charset="2"/>
              <a:buChar char="n"/>
              <a:tabLst>
                <a:tab pos="772795" algn="l"/>
                <a:tab pos="773430" algn="l"/>
              </a:tabLst>
            </a:pPr>
            <a:r>
              <a:rPr sz="2400" dirty="0">
                <a:cs typeface="Times New Roman"/>
              </a:rPr>
              <a:t>Real-time test of coagulation</a:t>
            </a:r>
          </a:p>
          <a:p>
            <a:pPr marL="772795" marR="231775" indent="-381000">
              <a:lnSpc>
                <a:spcPts val="2420"/>
              </a:lnSpc>
              <a:spcAft>
                <a:spcPts val="1200"/>
              </a:spcAft>
              <a:buSzPct val="100000"/>
              <a:buFont typeface="Wingdings" panose="05000000000000000000" pitchFamily="2" charset="2"/>
              <a:buChar char="n"/>
              <a:tabLst>
                <a:tab pos="772795" algn="l"/>
                <a:tab pos="773430" algn="l"/>
              </a:tabLst>
            </a:pPr>
            <a:r>
              <a:rPr sz="2400" dirty="0">
                <a:cs typeface="Times New Roman"/>
              </a:rPr>
              <a:t>Provides global assessment of hemostatic function from clot initiation  through clot lysis.</a:t>
            </a:r>
          </a:p>
          <a:p>
            <a:pPr marL="772795" marR="532765" indent="-381000">
              <a:lnSpc>
                <a:spcPts val="2420"/>
              </a:lnSpc>
              <a:spcAft>
                <a:spcPts val="1200"/>
              </a:spcAft>
              <a:buSzPct val="100000"/>
              <a:buFont typeface="Wingdings" panose="05000000000000000000" pitchFamily="2" charset="2"/>
              <a:buChar char="n"/>
              <a:tabLst>
                <a:tab pos="772795" algn="l"/>
                <a:tab pos="773430" algn="l"/>
              </a:tabLst>
            </a:pPr>
            <a:r>
              <a:rPr sz="2400" dirty="0">
                <a:cs typeface="Times New Roman"/>
              </a:rPr>
              <a:t>More accurate assessment of clotting function and platelet activity  than PT, PTT, INR, fibrinogen levels, and platelet counts.</a:t>
            </a:r>
          </a:p>
          <a:p>
            <a:pPr marL="772795" indent="-381000">
              <a:lnSpc>
                <a:spcPct val="100000"/>
              </a:lnSpc>
              <a:spcAft>
                <a:spcPts val="1200"/>
              </a:spcAft>
              <a:buSzPct val="100000"/>
              <a:buFont typeface="Wingdings" panose="05000000000000000000" pitchFamily="2" charset="2"/>
              <a:buChar char="n"/>
              <a:tabLst>
                <a:tab pos="772795" algn="l"/>
                <a:tab pos="773430" algn="l"/>
              </a:tabLst>
            </a:pPr>
            <a:r>
              <a:rPr sz="2400" dirty="0">
                <a:cs typeface="Times New Roman"/>
              </a:rPr>
              <a:t>Allows more judicious and patient specific delivery of blood products.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18</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738" y="467161"/>
            <a:ext cx="42860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Hemostatic Adjuncts </a:t>
            </a:r>
            <a:r>
              <a:rPr sz="2200" b="1" dirty="0" smtClean="0">
                <a:latin typeface="+mj-lt"/>
              </a:rPr>
              <a:t>(</a:t>
            </a:r>
            <a:r>
              <a:rPr lang="en-US" sz="2200" b="1" dirty="0" smtClean="0">
                <a:latin typeface="+mj-lt"/>
              </a:rPr>
              <a:t>5</a:t>
            </a:r>
            <a:r>
              <a:rPr sz="2200" b="1" dirty="0" smtClean="0">
                <a:latin typeface="+mj-lt"/>
              </a:rPr>
              <a:t>)</a:t>
            </a:r>
            <a:endParaRPr sz="2200" b="1" dirty="0">
              <a:latin typeface="+mj-lt"/>
            </a:endParaRP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p:nvPr/>
        </p:nvSpPr>
        <p:spPr>
          <a:xfrm>
            <a:off x="587211" y="2362200"/>
            <a:ext cx="8920680" cy="2660793"/>
          </a:xfrm>
          <a:prstGeom prst="rect">
            <a:avLst/>
          </a:prstGeom>
        </p:spPr>
        <p:txBody>
          <a:bodyPr vert="horz" wrap="square" lIns="0" tIns="78740" rIns="0" bIns="0" rtlCol="0">
            <a:spAutoFit/>
          </a:bodyPr>
          <a:lstStyle/>
          <a:p>
            <a:pPr marL="12700">
              <a:lnSpc>
                <a:spcPct val="100000"/>
              </a:lnSpc>
              <a:spcBef>
                <a:spcPts val="620"/>
              </a:spcBef>
              <a:tabLst>
                <a:tab pos="390525" algn="l"/>
              </a:tabLst>
            </a:pPr>
            <a:r>
              <a:rPr sz="2800" b="1" dirty="0" smtClean="0">
                <a:cs typeface="Times New Roman"/>
              </a:rPr>
              <a:t>2 </a:t>
            </a:r>
            <a:r>
              <a:rPr sz="2800" b="1" dirty="0">
                <a:cs typeface="Times New Roman"/>
              </a:rPr>
              <a:t>products exist:</a:t>
            </a:r>
          </a:p>
          <a:p>
            <a:pPr marL="645160" indent="-259079">
              <a:lnSpc>
                <a:spcPct val="100000"/>
              </a:lnSpc>
              <a:spcBef>
                <a:spcPts val="1200"/>
              </a:spcBef>
              <a:buAutoNum type="arabicPeriod"/>
              <a:tabLst>
                <a:tab pos="645795" algn="l"/>
              </a:tabLst>
            </a:pPr>
            <a:r>
              <a:rPr sz="2400" dirty="0">
                <a:cs typeface="Times New Roman"/>
              </a:rPr>
              <a:t>TEG®- Formerly known as ROTEG®</a:t>
            </a:r>
          </a:p>
          <a:p>
            <a:pPr marL="644525" marR="5080" indent="-258445">
              <a:lnSpc>
                <a:spcPct val="91600"/>
              </a:lnSpc>
              <a:spcBef>
                <a:spcPts val="1200"/>
              </a:spcBef>
              <a:buAutoNum type="arabicPeriod"/>
              <a:tabLst>
                <a:tab pos="645795" algn="l"/>
              </a:tabLst>
            </a:pPr>
            <a:r>
              <a:rPr sz="2400" dirty="0">
                <a:cs typeface="Times New Roman"/>
              </a:rPr>
              <a:t>ROTEG® - Technically is thromboelastometry, which measures exactly the  same thing, but the way in which the device measures clot formation  and degradation is slightly different.</a:t>
            </a:r>
          </a:p>
          <a:p>
            <a:pPr marL="12700">
              <a:lnSpc>
                <a:spcPct val="100000"/>
              </a:lnSpc>
              <a:spcBef>
                <a:spcPts val="1200"/>
              </a:spcBef>
            </a:pPr>
            <a:r>
              <a:rPr sz="1950" dirty="0">
                <a:cs typeface="Times New Roman"/>
              </a:rPr>
              <a:t>See Damage Control Resuscitation CPG for instructions on interpretation.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7296"/>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19</a:t>
            </a:fld>
            <a:endParaRPr lang="en-US" sz="1200" spc="15" dirty="0">
              <a:latin typeface="+mn-lt"/>
            </a:endParaRPr>
          </a:p>
        </p:txBody>
      </p:sp>
    </p:spTree>
    <p:extLst>
      <p:ext uri="{BB962C8B-B14F-4D97-AF65-F5344CB8AC3E}">
        <p14:creationId xmlns:p14="http://schemas.microsoft.com/office/powerpoint/2010/main" val="12244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8" y="2311343"/>
            <a:ext cx="9010461" cy="3676005"/>
          </a:xfrm>
          <a:prstGeom prst="rect">
            <a:avLst/>
          </a:prstGeom>
        </p:spPr>
        <p:txBody>
          <a:bodyPr vert="horz" wrap="square" lIns="0" tIns="26034" rIns="0" bIns="0" rtlCol="0">
            <a:spAutoFit/>
          </a:bodyPr>
          <a:lstStyle/>
          <a:p>
            <a:pPr marL="12700" marR="5080">
              <a:spcAft>
                <a:spcPts val="600"/>
              </a:spcAft>
              <a:tabLst>
                <a:tab pos="5855970" algn="l"/>
                <a:tab pos="6972934" algn="l"/>
              </a:tabLst>
            </a:pPr>
            <a:r>
              <a:rPr sz="2650" dirty="0">
                <a:cs typeface="Times New Roman"/>
              </a:rPr>
              <a:t>A  29 year old marine was hit by a dismounted IED.	He arrives at  your </a:t>
            </a:r>
            <a:r>
              <a:rPr lang="en-US" sz="2650" dirty="0">
                <a:cs typeface="Times New Roman"/>
              </a:rPr>
              <a:t>R</a:t>
            </a:r>
            <a:r>
              <a:rPr sz="2650" dirty="0" smtClean="0">
                <a:cs typeface="Times New Roman"/>
              </a:rPr>
              <a:t>ole </a:t>
            </a:r>
            <a:r>
              <a:rPr lang="en-US" sz="2650" dirty="0" smtClean="0">
                <a:cs typeface="Times New Roman"/>
              </a:rPr>
              <a:t>2</a:t>
            </a:r>
            <a:r>
              <a:rPr sz="2650" dirty="0" smtClean="0">
                <a:cs typeface="Times New Roman"/>
              </a:rPr>
              <a:t> </a:t>
            </a:r>
            <a:r>
              <a:rPr sz="2650" dirty="0">
                <a:cs typeface="Times New Roman"/>
              </a:rPr>
              <a:t>facility with bilateral, high above-knee-amputations,  perineal wounds, and abdominal wounds.	His vitals are: HR 138,  BP 84/42, RR 32, SaO2 96%. Your medics get 2 large bore </a:t>
            </a:r>
            <a:r>
              <a:rPr sz="2650" dirty="0" smtClean="0">
                <a:cs typeface="Times New Roman"/>
              </a:rPr>
              <a:t>IVs.</a:t>
            </a:r>
            <a:endParaRPr sz="2900" dirty="0">
              <a:cs typeface="Times New Roman"/>
            </a:endParaRPr>
          </a:p>
          <a:p>
            <a:pPr marL="330835" indent="-318135">
              <a:lnSpc>
                <a:spcPct val="100000"/>
              </a:lnSpc>
              <a:spcBef>
                <a:spcPts val="2350"/>
              </a:spcBef>
              <a:buAutoNum type="arabicPeriod"/>
              <a:tabLst>
                <a:tab pos="331470" algn="l"/>
              </a:tabLst>
            </a:pPr>
            <a:r>
              <a:rPr sz="2650" dirty="0">
                <a:cs typeface="Times New Roman"/>
              </a:rPr>
              <a:t>What comprises damage control resuscitation?</a:t>
            </a:r>
          </a:p>
          <a:p>
            <a:pPr marL="330835" indent="-318135">
              <a:lnSpc>
                <a:spcPct val="100000"/>
              </a:lnSpc>
              <a:spcBef>
                <a:spcPts val="1305"/>
              </a:spcBef>
              <a:buAutoNum type="arabicPeriod"/>
              <a:tabLst>
                <a:tab pos="331470" algn="l"/>
              </a:tabLst>
            </a:pPr>
            <a:r>
              <a:rPr sz="2650" dirty="0">
                <a:cs typeface="Times New Roman"/>
              </a:rPr>
              <a:t>What agents should be used to resuscitate?</a:t>
            </a:r>
          </a:p>
          <a:p>
            <a:pPr marL="330835" indent="-318135">
              <a:lnSpc>
                <a:spcPct val="100000"/>
              </a:lnSpc>
              <a:spcBef>
                <a:spcPts val="1310"/>
              </a:spcBef>
              <a:buAutoNum type="arabicPeriod"/>
              <a:tabLst>
                <a:tab pos="331470" algn="l"/>
                <a:tab pos="7452359" algn="l"/>
              </a:tabLst>
            </a:pPr>
            <a:r>
              <a:rPr sz="2650" dirty="0">
                <a:cs typeface="Times New Roman"/>
              </a:rPr>
              <a:t>What blood products are available based at Role 2?	Role 3?</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50602"/>
            <a:ext cx="3219261"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Scenario</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65353"/>
          </a:xfrm>
          <a:prstGeom prst="rect">
            <a:avLst/>
          </a:prstGeom>
        </p:spPr>
      </p:pic>
      <p:sp>
        <p:nvSpPr>
          <p:cNvPr id="9" name="Slide Number Placeholder 8"/>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738" y="467161"/>
            <a:ext cx="51242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Complications Management</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p:nvPr/>
        </p:nvSpPr>
        <p:spPr>
          <a:xfrm>
            <a:off x="339279" y="2227384"/>
            <a:ext cx="9305925" cy="3955698"/>
          </a:xfrm>
          <a:prstGeom prst="rect">
            <a:avLst/>
          </a:prstGeom>
        </p:spPr>
        <p:txBody>
          <a:bodyPr vert="horz" wrap="square" lIns="0" tIns="11430" rIns="0" bIns="0" rtlCol="0">
            <a:spAutoFit/>
          </a:bodyPr>
          <a:lstStyle/>
          <a:p>
            <a:pPr marL="12700">
              <a:lnSpc>
                <a:spcPct val="100000"/>
              </a:lnSpc>
              <a:spcBef>
                <a:spcPts val="90"/>
              </a:spcBef>
            </a:pPr>
            <a:r>
              <a:rPr sz="2650" b="1" dirty="0">
                <a:cs typeface="Times New Roman"/>
              </a:rPr>
              <a:t>Management of Complications during Massive Transfusion</a:t>
            </a:r>
          </a:p>
          <a:p>
            <a:pPr marL="355600" indent="-342900">
              <a:lnSpc>
                <a:spcPct val="100000"/>
              </a:lnSpc>
              <a:spcBef>
                <a:spcPts val="2145"/>
              </a:spcBef>
              <a:buFont typeface="Wingdings" panose="05000000000000000000" pitchFamily="2" charset="2"/>
              <a:buChar char="n"/>
              <a:tabLst>
                <a:tab pos="390525" algn="l"/>
              </a:tabLst>
            </a:pPr>
            <a:r>
              <a:rPr sz="2400" dirty="0" smtClean="0">
                <a:cs typeface="Times New Roman"/>
              </a:rPr>
              <a:t>Hypothermia</a:t>
            </a:r>
            <a:r>
              <a:rPr sz="2400" dirty="0">
                <a:cs typeface="Times New Roman"/>
              </a:rPr>
              <a:t>: </a:t>
            </a:r>
            <a:r>
              <a:rPr sz="2400" dirty="0">
                <a:solidFill>
                  <a:srgbClr val="000099"/>
                </a:solidFill>
                <a:cs typeface="Times New Roman"/>
              </a:rPr>
              <a:t>Fluid warmers, blankets, damage control techniques.</a:t>
            </a:r>
            <a:endParaRPr sz="2400" dirty="0">
              <a:cs typeface="Times New Roman"/>
            </a:endParaRPr>
          </a:p>
          <a:p>
            <a:pPr marL="355600" indent="-342900">
              <a:lnSpc>
                <a:spcPct val="100000"/>
              </a:lnSpc>
              <a:spcBef>
                <a:spcPts val="1345"/>
              </a:spcBef>
              <a:buFont typeface="Wingdings" panose="05000000000000000000" pitchFamily="2" charset="2"/>
              <a:buChar char="n"/>
              <a:tabLst>
                <a:tab pos="390525" algn="l"/>
              </a:tabLst>
            </a:pPr>
            <a:r>
              <a:rPr sz="2400" dirty="0" smtClean="0">
                <a:cs typeface="Times New Roman"/>
              </a:rPr>
              <a:t>Acidosis</a:t>
            </a:r>
            <a:r>
              <a:rPr sz="2400" dirty="0">
                <a:cs typeface="Times New Roman"/>
              </a:rPr>
              <a:t>: </a:t>
            </a:r>
            <a:r>
              <a:rPr sz="2400" dirty="0">
                <a:solidFill>
                  <a:srgbClr val="000099"/>
                </a:solidFill>
                <a:cs typeface="Times New Roman"/>
              </a:rPr>
              <a:t>Restoration of adequate tissue perfusion, bicarbonate/THAM.</a:t>
            </a:r>
            <a:endParaRPr sz="2400" dirty="0">
              <a:cs typeface="Times New Roman"/>
            </a:endParaRPr>
          </a:p>
          <a:p>
            <a:pPr marL="390525" marR="647065" indent="-378460">
              <a:lnSpc>
                <a:spcPct val="100899"/>
              </a:lnSpc>
              <a:spcBef>
                <a:spcPts val="1320"/>
              </a:spcBef>
              <a:buFont typeface="Wingdings" panose="05000000000000000000" pitchFamily="2" charset="2"/>
              <a:buChar char="n"/>
              <a:tabLst>
                <a:tab pos="390525" algn="l"/>
              </a:tabLst>
            </a:pPr>
            <a:r>
              <a:rPr sz="2400" dirty="0" smtClean="0">
                <a:cs typeface="Times New Roman"/>
              </a:rPr>
              <a:t>Hyperkalemia</a:t>
            </a:r>
            <a:r>
              <a:rPr sz="2400" dirty="0">
                <a:cs typeface="Times New Roman"/>
              </a:rPr>
              <a:t>: </a:t>
            </a:r>
            <a:r>
              <a:rPr sz="2400" dirty="0">
                <a:solidFill>
                  <a:srgbClr val="000099"/>
                </a:solidFill>
                <a:cs typeface="Times New Roman"/>
              </a:rPr>
              <a:t>Transfusing through peripheral lines, fresher blood,  insulin/dextrose, inhaled beta agonists.</a:t>
            </a:r>
            <a:endParaRPr sz="2400" dirty="0">
              <a:cs typeface="Times New Roman"/>
            </a:endParaRPr>
          </a:p>
          <a:p>
            <a:pPr marL="390525" marR="5080" indent="-378460">
              <a:lnSpc>
                <a:spcPct val="100800"/>
              </a:lnSpc>
              <a:spcBef>
                <a:spcPts val="1325"/>
              </a:spcBef>
              <a:buFont typeface="Wingdings" panose="05000000000000000000" pitchFamily="2" charset="2"/>
              <a:buChar char="n"/>
              <a:tabLst>
                <a:tab pos="390525" algn="l"/>
              </a:tabLst>
            </a:pPr>
            <a:r>
              <a:rPr sz="2400" dirty="0" smtClean="0">
                <a:cs typeface="Times New Roman"/>
              </a:rPr>
              <a:t>Hypocalcemia</a:t>
            </a:r>
            <a:r>
              <a:rPr sz="2400" dirty="0">
                <a:cs typeface="Times New Roman"/>
              </a:rPr>
              <a:t>: </a:t>
            </a:r>
            <a:r>
              <a:rPr sz="2400" dirty="0">
                <a:solidFill>
                  <a:srgbClr val="000099"/>
                </a:solidFill>
                <a:cs typeface="Times New Roman"/>
              </a:rPr>
              <a:t>1 amp of calcium chloride on initial transfusion and with  every 4 units of citrated blood products.</a:t>
            </a:r>
            <a:endParaRPr sz="2400" dirty="0">
              <a:cs typeface="Times New Roman"/>
            </a:endParaRPr>
          </a:p>
          <a:p>
            <a:pPr marL="355600" indent="-342900">
              <a:lnSpc>
                <a:spcPct val="100000"/>
              </a:lnSpc>
              <a:spcBef>
                <a:spcPts val="1345"/>
              </a:spcBef>
              <a:buFont typeface="Wingdings" panose="05000000000000000000" pitchFamily="2" charset="2"/>
              <a:buChar char="n"/>
              <a:tabLst>
                <a:tab pos="390525" algn="l"/>
              </a:tabLst>
            </a:pPr>
            <a:r>
              <a:rPr sz="2400" dirty="0" smtClean="0">
                <a:cs typeface="Times New Roman"/>
              </a:rPr>
              <a:t>Transfusion </a:t>
            </a:r>
            <a:r>
              <a:rPr sz="2400" dirty="0">
                <a:cs typeface="Times New Roman"/>
              </a:rPr>
              <a:t>Reactions: </a:t>
            </a:r>
            <a:r>
              <a:rPr sz="2400" dirty="0">
                <a:solidFill>
                  <a:srgbClr val="000099"/>
                </a:solidFill>
                <a:cs typeface="Times New Roman"/>
              </a:rPr>
              <a:t>Stop the transfusion and work up source.</a:t>
            </a:r>
            <a:endParaRPr sz="2400" dirty="0">
              <a:cs typeface="Times New Roman"/>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20</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062888"/>
            <a:ext cx="8411845" cy="4145366"/>
          </a:xfrm>
          <a:prstGeom prst="rect">
            <a:avLst/>
          </a:prstGeom>
        </p:spPr>
        <p:txBody>
          <a:bodyPr vert="horz" wrap="square" lIns="0" tIns="175895" rIns="0" bIns="0" rtlCol="0">
            <a:spAutoFit/>
          </a:bodyPr>
          <a:lstStyle/>
          <a:p>
            <a:pPr marL="12700">
              <a:lnSpc>
                <a:spcPct val="100000"/>
              </a:lnSpc>
              <a:spcBef>
                <a:spcPts val="1385"/>
              </a:spcBef>
            </a:pPr>
            <a:r>
              <a:rPr sz="2650" b="1" dirty="0">
                <a:cs typeface="Times New Roman"/>
              </a:rPr>
              <a:t>2 Variations: Stored Whole Blood &amp; Fresh Whole Blood</a:t>
            </a:r>
          </a:p>
          <a:p>
            <a:pPr marL="403225" indent="-403225">
              <a:lnSpc>
                <a:spcPct val="100000"/>
              </a:lnSpc>
              <a:spcBef>
                <a:spcPts val="1285"/>
              </a:spcBef>
              <a:spcAft>
                <a:spcPts val="1200"/>
              </a:spcAft>
              <a:buFont typeface="Wingdings" panose="05000000000000000000" pitchFamily="2" charset="2"/>
              <a:buChar char="n"/>
            </a:pPr>
            <a:r>
              <a:rPr sz="2650" dirty="0" smtClean="0">
                <a:cs typeface="Times New Roman"/>
              </a:rPr>
              <a:t>Stored </a:t>
            </a:r>
            <a:r>
              <a:rPr sz="2650" dirty="0">
                <a:cs typeface="Times New Roman"/>
              </a:rPr>
              <a:t>Whole Blood (SWB)</a:t>
            </a:r>
          </a:p>
          <a:p>
            <a:pPr marL="772795" indent="-381000">
              <a:spcAft>
                <a:spcPts val="1200"/>
              </a:spcAft>
              <a:buSzPct val="89583"/>
              <a:buFont typeface="Wingdings" panose="05000000000000000000" pitchFamily="2" charset="2"/>
              <a:buChar char="q"/>
              <a:tabLst>
                <a:tab pos="772795" algn="l"/>
                <a:tab pos="773430" algn="l"/>
              </a:tabLst>
            </a:pPr>
            <a:r>
              <a:rPr sz="2400" dirty="0">
                <a:cs typeface="Times New Roman"/>
              </a:rPr>
              <a:t>Drawn from donors and refrigerated within 8 hours</a:t>
            </a:r>
          </a:p>
          <a:p>
            <a:pPr marL="772795" indent="-381000">
              <a:spcAft>
                <a:spcPts val="1200"/>
              </a:spcAft>
              <a:buSzPct val="89583"/>
              <a:buFont typeface="Wingdings" panose="05000000000000000000" pitchFamily="2" charset="2"/>
              <a:buChar char="q"/>
              <a:tabLst>
                <a:tab pos="772795" algn="l"/>
                <a:tab pos="773430" algn="l"/>
              </a:tabLst>
            </a:pPr>
            <a:r>
              <a:rPr sz="2400" dirty="0">
                <a:cs typeface="Times New Roman"/>
              </a:rPr>
              <a:t>Stored in anticoagulant CPD at 1-6°C and good for 21 days</a:t>
            </a:r>
          </a:p>
          <a:p>
            <a:pPr marL="772795" indent="-381000">
              <a:spcAft>
                <a:spcPts val="1200"/>
              </a:spcAft>
              <a:buSzPct val="89583"/>
              <a:buFont typeface="Wingdings" panose="05000000000000000000" pitchFamily="2" charset="2"/>
              <a:buChar char="q"/>
              <a:tabLst>
                <a:tab pos="772795" algn="l"/>
                <a:tab pos="773430" algn="l"/>
              </a:tabLst>
            </a:pPr>
            <a:r>
              <a:rPr sz="2400" dirty="0">
                <a:cs typeface="Times New Roman"/>
              </a:rPr>
              <a:t>Stored in anticoagulant CPDA-1 at 1-6°C and good for 35 days</a:t>
            </a:r>
          </a:p>
          <a:p>
            <a:pPr marL="772795" marR="142875" indent="-381000">
              <a:spcAft>
                <a:spcPts val="1200"/>
              </a:spcAft>
              <a:buSzPct val="89583"/>
              <a:buFont typeface="Wingdings" panose="05000000000000000000" pitchFamily="2" charset="2"/>
              <a:buChar char="q"/>
              <a:tabLst>
                <a:tab pos="772795" algn="l"/>
                <a:tab pos="773430" algn="l"/>
              </a:tabLst>
            </a:pPr>
            <a:r>
              <a:rPr sz="2400" dirty="0">
                <a:cs typeface="Times New Roman"/>
              </a:rPr>
              <a:t>SWB at Role 2 and 3’s are Low Titer O Whole Blood (LTOWB)  Safe to use for emergency release, or uncrossmatched</a:t>
            </a:r>
          </a:p>
          <a:p>
            <a:pPr marL="772795" indent="-381000">
              <a:spcAft>
                <a:spcPts val="1200"/>
              </a:spcAft>
              <a:buClr>
                <a:srgbClr val="000000"/>
              </a:buClr>
              <a:buSzPct val="89583"/>
              <a:buFont typeface="Wingdings" panose="05000000000000000000" pitchFamily="2" charset="2"/>
              <a:buChar char="q"/>
              <a:tabLst>
                <a:tab pos="772795" algn="l"/>
                <a:tab pos="773430" algn="l"/>
              </a:tabLst>
            </a:pPr>
            <a:r>
              <a:rPr sz="2400" dirty="0">
                <a:solidFill>
                  <a:srgbClr val="BF0000"/>
                </a:solidFill>
                <a:cs typeface="Times New Roman"/>
              </a:rPr>
              <a:t>Preferred transfusion product.</a:t>
            </a:r>
            <a:endParaRPr sz="2400" dirty="0">
              <a:cs typeface="Times New Roman"/>
            </a:endParaRP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9" y="450602"/>
            <a:ext cx="2426335" cy="957580"/>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a:latin typeface="+mj-lt"/>
            </a:endParaRPr>
          </a:p>
          <a:p>
            <a:pPr marL="12700">
              <a:lnSpc>
                <a:spcPts val="4185"/>
              </a:lnSpc>
            </a:pPr>
            <a:r>
              <a:rPr sz="3500" b="1" dirty="0">
                <a:latin typeface="+mj-lt"/>
              </a:rPr>
              <a:t>Whole Blood</a:t>
            </a:r>
            <a:endParaRPr sz="3500" b="1">
              <a:latin typeface="+mj-l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21</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9" y="450462"/>
            <a:ext cx="2426335" cy="957580"/>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Whole Blood</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8" name="Rectangle 7"/>
          <p:cNvSpPr/>
          <p:nvPr/>
        </p:nvSpPr>
        <p:spPr>
          <a:xfrm>
            <a:off x="587211" y="2209800"/>
            <a:ext cx="9242589" cy="4478149"/>
          </a:xfrm>
          <a:prstGeom prst="rect">
            <a:avLst/>
          </a:prstGeom>
        </p:spPr>
        <p:txBody>
          <a:bodyPr wrap="square" lIns="0" tIns="0" rIns="0" bIns="0">
            <a:spAutoFit/>
          </a:bodyPr>
          <a:lstStyle/>
          <a:p>
            <a:pPr>
              <a:spcAft>
                <a:spcPts val="1200"/>
              </a:spcAft>
            </a:pPr>
            <a:r>
              <a:rPr lang="en-US" sz="2800" b="1" dirty="0"/>
              <a:t>Fresh whole blood</a:t>
            </a:r>
          </a:p>
          <a:p>
            <a:pPr marL="347663" indent="-347663">
              <a:spcAft>
                <a:spcPts val="600"/>
              </a:spcAft>
              <a:buFont typeface="Wingdings" panose="05000000000000000000" pitchFamily="2" charset="2"/>
              <a:buChar char="n"/>
            </a:pPr>
            <a:r>
              <a:rPr lang="en-US" sz="2200" dirty="0"/>
              <a:t>Derived from a </a:t>
            </a:r>
            <a:r>
              <a:rPr lang="en-US" sz="2200" dirty="0" smtClean="0"/>
              <a:t>“Walking </a:t>
            </a:r>
            <a:r>
              <a:rPr lang="en-US" sz="2200" dirty="0"/>
              <a:t>B</a:t>
            </a:r>
            <a:r>
              <a:rPr lang="en-US" sz="2200" dirty="0" smtClean="0"/>
              <a:t>lood </a:t>
            </a:r>
            <a:r>
              <a:rPr lang="en-US" sz="2200" dirty="0"/>
              <a:t>B</a:t>
            </a:r>
            <a:r>
              <a:rPr lang="en-US" sz="2200" dirty="0" smtClean="0"/>
              <a:t>ank</a:t>
            </a:r>
            <a:r>
              <a:rPr lang="en-US" sz="2200" dirty="0"/>
              <a:t>” (WBB) using  pre-screened donors.</a:t>
            </a:r>
          </a:p>
          <a:p>
            <a:pPr marL="347663" indent="-347663">
              <a:spcAft>
                <a:spcPts val="600"/>
              </a:spcAft>
              <a:buFont typeface="Wingdings" panose="05000000000000000000" pitchFamily="2" charset="2"/>
              <a:buChar char="n"/>
            </a:pPr>
            <a:r>
              <a:rPr lang="en-US" sz="2200" dirty="0"/>
              <a:t>Good for 24 hours if stored at room temperature, then discard.</a:t>
            </a:r>
          </a:p>
          <a:p>
            <a:pPr marL="347663" indent="-347663">
              <a:spcAft>
                <a:spcPts val="600"/>
              </a:spcAft>
              <a:buFont typeface="Wingdings" panose="05000000000000000000" pitchFamily="2" charset="2"/>
              <a:buChar char="n"/>
            </a:pPr>
            <a:r>
              <a:rPr lang="en-US" sz="2200" dirty="0"/>
              <a:t>Needs to be transfused as type specific</a:t>
            </a:r>
          </a:p>
          <a:p>
            <a:pPr marL="685800" indent="-338138">
              <a:spcAft>
                <a:spcPts val="600"/>
              </a:spcAft>
              <a:buFont typeface="Wingdings" panose="05000000000000000000" pitchFamily="2" charset="2"/>
              <a:buChar char="q"/>
            </a:pPr>
            <a:r>
              <a:rPr lang="en-US" sz="2000" dirty="0"/>
              <a:t>To prevent host versus graft reaction against RBC component</a:t>
            </a:r>
          </a:p>
          <a:p>
            <a:pPr marL="685800" indent="-338138">
              <a:spcAft>
                <a:spcPts val="600"/>
              </a:spcAft>
              <a:buFont typeface="Wingdings" panose="05000000000000000000" pitchFamily="2" charset="2"/>
              <a:buChar char="q"/>
            </a:pPr>
            <a:r>
              <a:rPr lang="en-US" sz="2000" dirty="0"/>
              <a:t>To prevent graft versus host reaction against </a:t>
            </a:r>
            <a:r>
              <a:rPr lang="en-US" sz="2000" dirty="0" smtClean="0"/>
              <a:t>plasma </a:t>
            </a:r>
            <a:r>
              <a:rPr lang="en-US" sz="2000" dirty="0"/>
              <a:t>and </a:t>
            </a:r>
            <a:r>
              <a:rPr lang="en-US" sz="2000" dirty="0" smtClean="0"/>
              <a:t>platelet components</a:t>
            </a:r>
            <a:endParaRPr lang="en-US" sz="2000" dirty="0"/>
          </a:p>
          <a:p>
            <a:pPr marL="347663" indent="-347663">
              <a:spcBef>
                <a:spcPts val="600"/>
              </a:spcBef>
              <a:spcAft>
                <a:spcPts val="600"/>
              </a:spcAft>
              <a:buFont typeface="Wingdings" panose="05000000000000000000" pitchFamily="2" charset="2"/>
              <a:buChar char="n"/>
            </a:pPr>
            <a:r>
              <a:rPr lang="en-US" sz="2200" dirty="0"/>
              <a:t>Use for clinically significant shock or coagulopathy when:</a:t>
            </a:r>
          </a:p>
          <a:p>
            <a:pPr marL="685800" indent="-338138">
              <a:spcAft>
                <a:spcPts val="600"/>
              </a:spcAft>
              <a:buFont typeface="Wingdings" panose="05000000000000000000" pitchFamily="2" charset="2"/>
              <a:buChar char="q"/>
            </a:pPr>
            <a:r>
              <a:rPr lang="en-US" sz="2000" dirty="0"/>
              <a:t>SWB unavailable</a:t>
            </a:r>
          </a:p>
          <a:p>
            <a:pPr marL="685800" indent="-338138">
              <a:spcAft>
                <a:spcPts val="600"/>
              </a:spcAft>
              <a:buFont typeface="Wingdings" panose="05000000000000000000" pitchFamily="2" charset="2"/>
              <a:buChar char="q"/>
            </a:pPr>
            <a:r>
              <a:rPr lang="en-US" sz="2000" dirty="0"/>
              <a:t>Balanced component therapy unavailable</a:t>
            </a:r>
          </a:p>
          <a:p>
            <a:pPr marL="685800" indent="-338138">
              <a:spcAft>
                <a:spcPts val="600"/>
              </a:spcAft>
              <a:buFont typeface="Wingdings" panose="05000000000000000000" pitchFamily="2" charset="2"/>
              <a:buChar char="q"/>
            </a:pPr>
            <a:r>
              <a:rPr lang="en-US" sz="2000" dirty="0"/>
              <a:t>Balanced component therapy not adequately resuscitating a patient </a:t>
            </a:r>
            <a:r>
              <a:rPr lang="en-US" sz="2000" dirty="0" smtClean="0"/>
              <a:t/>
            </a:r>
            <a:br>
              <a:rPr lang="en-US" sz="2000" dirty="0" smtClean="0"/>
            </a:br>
            <a:r>
              <a:rPr lang="en-US" sz="2000" dirty="0" smtClean="0"/>
              <a:t>with </a:t>
            </a:r>
            <a:r>
              <a:rPr lang="en-US" sz="2000" dirty="0"/>
              <a:t>life-threatening injuries</a:t>
            </a:r>
          </a:p>
        </p:txBody>
      </p:sp>
      <p:sp>
        <p:nvSpPr>
          <p:cNvPr id="5" name="Slide Number Placeholder 4"/>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22</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227523"/>
            <a:ext cx="4232275" cy="427990"/>
          </a:xfrm>
          <a:prstGeom prst="rect">
            <a:avLst/>
          </a:prstGeom>
        </p:spPr>
        <p:txBody>
          <a:bodyPr vert="horz" wrap="square" lIns="0" tIns="11430" rIns="0" bIns="0" rtlCol="0">
            <a:spAutoFit/>
          </a:bodyPr>
          <a:lstStyle/>
          <a:p>
            <a:pPr marL="12700">
              <a:lnSpc>
                <a:spcPct val="100000"/>
              </a:lnSpc>
              <a:spcBef>
                <a:spcPts val="90"/>
              </a:spcBef>
            </a:pPr>
            <a:r>
              <a:rPr sz="2650" b="1" spc="15" dirty="0">
                <a:latin typeface="+mj-lt"/>
                <a:cs typeface="Times New Roman"/>
              </a:rPr>
              <a:t>Benefits </a:t>
            </a:r>
            <a:r>
              <a:rPr sz="2650" b="1" spc="10" dirty="0">
                <a:latin typeface="+mj-lt"/>
                <a:cs typeface="Times New Roman"/>
              </a:rPr>
              <a:t>of </a:t>
            </a:r>
            <a:r>
              <a:rPr sz="2650" b="1" spc="5" dirty="0">
                <a:latin typeface="+mj-lt"/>
                <a:cs typeface="Times New Roman"/>
              </a:rPr>
              <a:t>Fresh </a:t>
            </a:r>
            <a:r>
              <a:rPr sz="2650" b="1" spc="20" dirty="0">
                <a:latin typeface="+mj-lt"/>
                <a:cs typeface="Times New Roman"/>
              </a:rPr>
              <a:t>Whole</a:t>
            </a:r>
            <a:r>
              <a:rPr sz="2650" b="1" spc="-290" dirty="0">
                <a:latin typeface="+mj-lt"/>
                <a:cs typeface="Times New Roman"/>
              </a:rPr>
              <a:t> </a:t>
            </a:r>
            <a:r>
              <a:rPr sz="2650" b="1" spc="-30" dirty="0">
                <a:latin typeface="+mj-lt"/>
                <a:cs typeface="Times New Roman"/>
              </a:rPr>
              <a:t>Blood</a:t>
            </a:r>
            <a:endParaRPr sz="2650" b="1" dirty="0">
              <a:latin typeface="+mj-lt"/>
              <a:cs typeface="Times New Roman"/>
            </a:endParaRPr>
          </a:p>
        </p:txBody>
      </p:sp>
      <p:sp>
        <p:nvSpPr>
          <p:cNvPr id="3" name="object 3"/>
          <p:cNvSpPr txBox="1"/>
          <p:nvPr/>
        </p:nvSpPr>
        <p:spPr>
          <a:xfrm>
            <a:off x="590842" y="2762503"/>
            <a:ext cx="4679950" cy="3981859"/>
          </a:xfrm>
          <a:prstGeom prst="rect">
            <a:avLst/>
          </a:prstGeom>
        </p:spPr>
        <p:txBody>
          <a:bodyPr vert="horz" wrap="square" lIns="0" tIns="31750" rIns="0" bIns="0" rtlCol="0">
            <a:spAutoFit/>
          </a:bodyPr>
          <a:lstStyle/>
          <a:p>
            <a:pPr marL="393065" marR="465455" indent="-381000">
              <a:lnSpc>
                <a:spcPts val="2420"/>
              </a:lnSpc>
              <a:spcBef>
                <a:spcPts val="250"/>
              </a:spcBef>
              <a:tabLst>
                <a:tab pos="393065" algn="l"/>
              </a:tabLst>
            </a:pPr>
            <a:r>
              <a:rPr sz="2000" dirty="0">
                <a:cs typeface="Cambria"/>
              </a:rPr>
              <a:t>∎	</a:t>
            </a:r>
            <a:r>
              <a:rPr sz="2000" dirty="0">
                <a:cs typeface="Times New Roman"/>
              </a:rPr>
              <a:t>Provides closest ratio for red cells,  plasma, platelets, and fibrinogen to  what is lost in a bleeding patient.</a:t>
            </a:r>
          </a:p>
          <a:p>
            <a:pPr marL="12700">
              <a:lnSpc>
                <a:spcPts val="2440"/>
              </a:lnSpc>
              <a:spcBef>
                <a:spcPts val="545"/>
              </a:spcBef>
              <a:tabLst>
                <a:tab pos="393065" algn="l"/>
              </a:tabLst>
            </a:pPr>
            <a:r>
              <a:rPr sz="2000" dirty="0">
                <a:cs typeface="Cambria"/>
              </a:rPr>
              <a:t>∎	</a:t>
            </a:r>
            <a:r>
              <a:rPr sz="2000" dirty="0">
                <a:cs typeface="Times New Roman"/>
              </a:rPr>
              <a:t>Transfusion strategy includes FWB</a:t>
            </a:r>
          </a:p>
          <a:p>
            <a:pPr marL="393065" marR="5080">
              <a:lnSpc>
                <a:spcPts val="2420"/>
              </a:lnSpc>
              <a:spcBef>
                <a:spcPts val="95"/>
              </a:spcBef>
            </a:pPr>
            <a:r>
              <a:rPr sz="2000" dirty="0">
                <a:cs typeface="Times New Roman"/>
              </a:rPr>
              <a:t>with RBC’s and plasma has an improved  survival rate for casualties presenting</a:t>
            </a:r>
          </a:p>
          <a:p>
            <a:pPr marL="393065">
              <a:lnSpc>
                <a:spcPts val="2325"/>
              </a:lnSpc>
            </a:pPr>
            <a:r>
              <a:rPr sz="2000" dirty="0">
                <a:cs typeface="Times New Roman"/>
              </a:rPr>
              <a:t>in hemorrhage shock as opposed to</a:t>
            </a:r>
          </a:p>
          <a:p>
            <a:pPr marL="393065">
              <a:lnSpc>
                <a:spcPts val="2440"/>
              </a:lnSpc>
            </a:pPr>
            <a:r>
              <a:rPr sz="2000" dirty="0">
                <a:cs typeface="Times New Roman"/>
              </a:rPr>
              <a:t>the use of stored products only.</a:t>
            </a:r>
          </a:p>
          <a:p>
            <a:pPr marL="393065" marR="337185" indent="-381000">
              <a:lnSpc>
                <a:spcPts val="2410"/>
              </a:lnSpc>
              <a:spcBef>
                <a:spcPts val="750"/>
              </a:spcBef>
              <a:tabLst>
                <a:tab pos="393065" algn="l"/>
              </a:tabLst>
            </a:pPr>
            <a:r>
              <a:rPr sz="2000" dirty="0">
                <a:cs typeface="Cambria"/>
              </a:rPr>
              <a:t>∎	</a:t>
            </a:r>
            <a:r>
              <a:rPr sz="2000" dirty="0">
                <a:cs typeface="Times New Roman"/>
              </a:rPr>
              <a:t>No loss of clotting factor or platelet  activity associated with cold storage.</a:t>
            </a:r>
          </a:p>
          <a:p>
            <a:pPr marL="393065" marR="365125" indent="-381000">
              <a:lnSpc>
                <a:spcPts val="2420"/>
              </a:lnSpc>
              <a:spcBef>
                <a:spcPts val="665"/>
              </a:spcBef>
              <a:tabLst>
                <a:tab pos="393065" algn="l"/>
              </a:tabLst>
            </a:pPr>
            <a:r>
              <a:rPr sz="2000" dirty="0">
                <a:cs typeface="Cambria"/>
              </a:rPr>
              <a:t>∎	</a:t>
            </a:r>
            <a:r>
              <a:rPr sz="2000" dirty="0">
                <a:cs typeface="Times New Roman"/>
              </a:rPr>
              <a:t>May be only blood product available  in austere conditions.</a:t>
            </a:r>
          </a:p>
        </p:txBody>
      </p:sp>
      <p:sp>
        <p:nvSpPr>
          <p:cNvPr id="4" name="object 4"/>
          <p:cNvSpPr txBox="1">
            <a:spLocks noGrp="1"/>
          </p:cNvSpPr>
          <p:nvPr>
            <p:ph type="title"/>
          </p:nvPr>
        </p:nvSpPr>
        <p:spPr>
          <a:xfrm>
            <a:off x="590738" y="467300"/>
            <a:ext cx="4438462"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a:latin typeface="+mj-lt"/>
            </a:endParaRPr>
          </a:p>
          <a:p>
            <a:pPr marL="12700">
              <a:lnSpc>
                <a:spcPts val="3935"/>
              </a:lnSpc>
            </a:pPr>
            <a:r>
              <a:rPr b="1" dirty="0">
                <a:latin typeface="+mj-lt"/>
              </a:rPr>
              <a:t>Whole Blood Benefits</a:t>
            </a:r>
          </a:p>
        </p:txBody>
      </p:sp>
      <p:sp>
        <p:nvSpPr>
          <p:cNvPr id="5" name="object 5"/>
          <p:cNvSpPr/>
          <p:nvPr/>
        </p:nvSpPr>
        <p:spPr>
          <a:xfrm>
            <a:off x="5687567" y="2577075"/>
            <a:ext cx="4319015" cy="3145579"/>
          </a:xfrm>
          <a:prstGeom prst="rect">
            <a:avLst/>
          </a:prstGeom>
          <a:blipFill>
            <a:blip r:embed="rId5" cstate="print"/>
            <a:stretch>
              <a:fillRect/>
            </a:stretch>
          </a:blipFill>
        </p:spPr>
        <p:txBody>
          <a:bodyPr wrap="square" lIns="0" tIns="0" rIns="0" bIns="0" rtlCol="0"/>
          <a:lstStyle/>
          <a:p>
            <a:endParaRPr/>
          </a:p>
        </p:txBody>
      </p:sp>
      <p:sp>
        <p:nvSpPr>
          <p:cNvPr id="6" name="object 6" descr="layout of  whole blood donation istruments" title="Whole blood donation"/>
          <p:cNvSpPr/>
          <p:nvPr/>
        </p:nvSpPr>
        <p:spPr>
          <a:xfrm>
            <a:off x="5867400" y="2796539"/>
            <a:ext cx="3726180" cy="2514599"/>
          </a:xfrm>
          <a:prstGeom prst="rect">
            <a:avLst/>
          </a:prstGeom>
          <a:blipFill>
            <a:blip r:embed="rId6" cstate="print"/>
            <a:stretch>
              <a:fillRect/>
            </a:stretch>
          </a:blipFill>
          <a:ln w="19050">
            <a:solidFill>
              <a:schemeClr val="tx1"/>
            </a:solidFill>
          </a:ln>
        </p:spPr>
        <p:txBody>
          <a:bodyPr wrap="square" lIns="0" tIns="0" rIns="0" bIns="0" rtlCol="0"/>
          <a:lstStyle/>
          <a:p>
            <a:endParaRPr/>
          </a:p>
        </p:txBody>
      </p:sp>
      <p:sp>
        <p:nvSpPr>
          <p:cNvPr id="7" name="object 7"/>
          <p:cNvSpPr/>
          <p:nvPr/>
        </p:nvSpPr>
        <p:spPr>
          <a:xfrm>
            <a:off x="5853684" y="2782823"/>
            <a:ext cx="3754120" cy="2543810"/>
          </a:xfrm>
          <a:custGeom>
            <a:avLst/>
            <a:gdLst/>
            <a:ahLst/>
            <a:cxnLst/>
            <a:rect l="l" t="t" r="r" b="b"/>
            <a:pathLst>
              <a:path w="3754120" h="2543810">
                <a:moveTo>
                  <a:pt x="3750564" y="2543555"/>
                </a:moveTo>
                <a:lnTo>
                  <a:pt x="3048" y="2543555"/>
                </a:lnTo>
                <a:lnTo>
                  <a:pt x="0" y="2540508"/>
                </a:lnTo>
                <a:lnTo>
                  <a:pt x="0" y="3048"/>
                </a:lnTo>
                <a:lnTo>
                  <a:pt x="3048" y="0"/>
                </a:lnTo>
                <a:lnTo>
                  <a:pt x="3750564" y="0"/>
                </a:lnTo>
                <a:lnTo>
                  <a:pt x="3753611" y="3048"/>
                </a:lnTo>
                <a:lnTo>
                  <a:pt x="3753611" y="7620"/>
                </a:lnTo>
                <a:lnTo>
                  <a:pt x="13716" y="7620"/>
                </a:lnTo>
                <a:lnTo>
                  <a:pt x="7620" y="13716"/>
                </a:lnTo>
                <a:lnTo>
                  <a:pt x="13716" y="13716"/>
                </a:lnTo>
                <a:lnTo>
                  <a:pt x="13716" y="2528316"/>
                </a:lnTo>
                <a:lnTo>
                  <a:pt x="7620" y="2528316"/>
                </a:lnTo>
                <a:lnTo>
                  <a:pt x="13716" y="2535936"/>
                </a:lnTo>
                <a:lnTo>
                  <a:pt x="3753611" y="2535936"/>
                </a:lnTo>
                <a:lnTo>
                  <a:pt x="3753611" y="2540508"/>
                </a:lnTo>
                <a:lnTo>
                  <a:pt x="3750564" y="2543555"/>
                </a:lnTo>
                <a:close/>
              </a:path>
              <a:path w="3754120" h="2543810">
                <a:moveTo>
                  <a:pt x="13716" y="13716"/>
                </a:moveTo>
                <a:lnTo>
                  <a:pt x="7620" y="13716"/>
                </a:lnTo>
                <a:lnTo>
                  <a:pt x="13716" y="7620"/>
                </a:lnTo>
                <a:lnTo>
                  <a:pt x="13716" y="13716"/>
                </a:lnTo>
                <a:close/>
              </a:path>
              <a:path w="3754120" h="2543810">
                <a:moveTo>
                  <a:pt x="3739896" y="13716"/>
                </a:moveTo>
                <a:lnTo>
                  <a:pt x="13716" y="13716"/>
                </a:lnTo>
                <a:lnTo>
                  <a:pt x="13716" y="7620"/>
                </a:lnTo>
                <a:lnTo>
                  <a:pt x="3739896" y="7620"/>
                </a:lnTo>
                <a:lnTo>
                  <a:pt x="3739896" y="13716"/>
                </a:lnTo>
                <a:close/>
              </a:path>
              <a:path w="3754120" h="2543810">
                <a:moveTo>
                  <a:pt x="3739896" y="2535936"/>
                </a:moveTo>
                <a:lnTo>
                  <a:pt x="3739896" y="7620"/>
                </a:lnTo>
                <a:lnTo>
                  <a:pt x="3745992" y="13716"/>
                </a:lnTo>
                <a:lnTo>
                  <a:pt x="3753611" y="13716"/>
                </a:lnTo>
                <a:lnTo>
                  <a:pt x="3753611" y="2528316"/>
                </a:lnTo>
                <a:lnTo>
                  <a:pt x="3745992" y="2528316"/>
                </a:lnTo>
                <a:lnTo>
                  <a:pt x="3739896" y="2535936"/>
                </a:lnTo>
                <a:close/>
              </a:path>
              <a:path w="3754120" h="2543810">
                <a:moveTo>
                  <a:pt x="3753611" y="13716"/>
                </a:moveTo>
                <a:lnTo>
                  <a:pt x="3745992" y="13716"/>
                </a:lnTo>
                <a:lnTo>
                  <a:pt x="3739896" y="7620"/>
                </a:lnTo>
                <a:lnTo>
                  <a:pt x="3753611" y="7620"/>
                </a:lnTo>
                <a:lnTo>
                  <a:pt x="3753611" y="13716"/>
                </a:lnTo>
                <a:close/>
              </a:path>
              <a:path w="3754120" h="2543810">
                <a:moveTo>
                  <a:pt x="13716" y="2535936"/>
                </a:moveTo>
                <a:lnTo>
                  <a:pt x="7620" y="2528316"/>
                </a:lnTo>
                <a:lnTo>
                  <a:pt x="13716" y="2528316"/>
                </a:lnTo>
                <a:lnTo>
                  <a:pt x="13716" y="2535936"/>
                </a:lnTo>
                <a:close/>
              </a:path>
              <a:path w="3754120" h="2543810">
                <a:moveTo>
                  <a:pt x="3739896" y="2535936"/>
                </a:moveTo>
                <a:lnTo>
                  <a:pt x="13716" y="2535936"/>
                </a:lnTo>
                <a:lnTo>
                  <a:pt x="13716" y="2528316"/>
                </a:lnTo>
                <a:lnTo>
                  <a:pt x="3739896" y="2528316"/>
                </a:lnTo>
                <a:lnTo>
                  <a:pt x="3739896" y="2535936"/>
                </a:lnTo>
                <a:close/>
              </a:path>
              <a:path w="3754120" h="2543810">
                <a:moveTo>
                  <a:pt x="3753611" y="2535936"/>
                </a:moveTo>
                <a:lnTo>
                  <a:pt x="3739896" y="2535936"/>
                </a:lnTo>
                <a:lnTo>
                  <a:pt x="3745992" y="2528316"/>
                </a:lnTo>
                <a:lnTo>
                  <a:pt x="3753611" y="2528316"/>
                </a:lnTo>
                <a:lnTo>
                  <a:pt x="3753611" y="2535936"/>
                </a:lnTo>
                <a:close/>
              </a:path>
            </a:pathLst>
          </a:custGeom>
          <a:solidFill>
            <a:srgbClr val="000000"/>
          </a:solidFill>
        </p:spPr>
        <p:txBody>
          <a:bodyPr wrap="square" lIns="0" tIns="0" rIns="0" bIns="0" rtlCol="0"/>
          <a:lstStyle/>
          <a:p>
            <a:endParaRPr/>
          </a:p>
        </p:txBody>
      </p:sp>
      <p:sp>
        <p:nvSpPr>
          <p:cNvPr id="8" name="object 8"/>
          <p:cNvSpPr txBox="1"/>
          <p:nvPr/>
        </p:nvSpPr>
        <p:spPr>
          <a:xfrm>
            <a:off x="5867400" y="5722654"/>
            <a:ext cx="3722119" cy="650499"/>
          </a:xfrm>
          <a:prstGeom prst="rect">
            <a:avLst/>
          </a:prstGeom>
        </p:spPr>
        <p:txBody>
          <a:bodyPr vert="horz" wrap="square" lIns="0" tIns="13970" rIns="0" bIns="0" rtlCol="0">
            <a:spAutoFit/>
          </a:bodyPr>
          <a:lstStyle/>
          <a:p>
            <a:pPr marL="12700">
              <a:lnSpc>
                <a:spcPct val="100000"/>
              </a:lnSpc>
              <a:spcBef>
                <a:spcPts val="110"/>
              </a:spcBef>
            </a:pPr>
            <a:r>
              <a:rPr sz="1750" i="1" spc="-5" dirty="0">
                <a:cs typeface="Times New Roman"/>
              </a:rPr>
              <a:t>Set-up </a:t>
            </a:r>
            <a:r>
              <a:rPr sz="1750" i="1" spc="-15" dirty="0">
                <a:cs typeface="Times New Roman"/>
              </a:rPr>
              <a:t>for </a:t>
            </a:r>
            <a:r>
              <a:rPr sz="1750" i="1" spc="5" dirty="0">
                <a:cs typeface="Times New Roman"/>
              </a:rPr>
              <a:t>whole blood</a:t>
            </a:r>
            <a:r>
              <a:rPr sz="1750" i="1" spc="-180" dirty="0">
                <a:cs typeface="Times New Roman"/>
              </a:rPr>
              <a:t> </a:t>
            </a:r>
            <a:r>
              <a:rPr sz="1750" i="1" spc="35" dirty="0">
                <a:cs typeface="Times New Roman"/>
              </a:rPr>
              <a:t>donation</a:t>
            </a:r>
            <a:endParaRPr sz="1750" i="1" dirty="0">
              <a:cs typeface="Times New Roman"/>
            </a:endParaRPr>
          </a:p>
          <a:p>
            <a:pPr marL="12700" marR="433070">
              <a:lnSpc>
                <a:spcPct val="100800"/>
              </a:lnSpc>
              <a:spcBef>
                <a:spcPts val="35"/>
              </a:spcBef>
            </a:pPr>
            <a:r>
              <a:rPr sz="1200" i="1" spc="-10" dirty="0">
                <a:cs typeface="Times New Roman"/>
              </a:rPr>
              <a:t>Source:</a:t>
            </a:r>
            <a:r>
              <a:rPr sz="1200" i="1" spc="-40" dirty="0">
                <a:cs typeface="Times New Roman"/>
              </a:rPr>
              <a:t> </a:t>
            </a:r>
            <a:r>
              <a:rPr sz="1200" i="1" spc="-5" dirty="0">
                <a:cs typeface="Times New Roman"/>
              </a:rPr>
              <a:t>Borden</a:t>
            </a:r>
            <a:r>
              <a:rPr sz="1200" i="1" spc="-50" dirty="0">
                <a:cs typeface="Times New Roman"/>
              </a:rPr>
              <a:t> </a:t>
            </a:r>
            <a:r>
              <a:rPr sz="1200" i="1" spc="10" dirty="0">
                <a:cs typeface="Times New Roman"/>
              </a:rPr>
              <a:t>Institute:</a:t>
            </a:r>
            <a:r>
              <a:rPr sz="1200" i="1" spc="-55" dirty="0">
                <a:cs typeface="Times New Roman"/>
              </a:rPr>
              <a:t> </a:t>
            </a:r>
            <a:r>
              <a:rPr sz="1200" i="1" spc="15" dirty="0">
                <a:cs typeface="Times New Roman"/>
              </a:rPr>
              <a:t>War</a:t>
            </a:r>
            <a:r>
              <a:rPr sz="1200" i="1" spc="-45" dirty="0">
                <a:cs typeface="Times New Roman"/>
              </a:rPr>
              <a:t> </a:t>
            </a:r>
            <a:r>
              <a:rPr sz="1200" i="1" spc="-10" dirty="0">
                <a:cs typeface="Times New Roman"/>
              </a:rPr>
              <a:t>Surgery</a:t>
            </a:r>
            <a:r>
              <a:rPr sz="1200" i="1" spc="-65" dirty="0">
                <a:cs typeface="Times New Roman"/>
              </a:rPr>
              <a:t> </a:t>
            </a:r>
            <a:r>
              <a:rPr sz="1200" i="1" spc="-25" dirty="0">
                <a:cs typeface="Times New Roman"/>
              </a:rPr>
              <a:t>in  </a:t>
            </a:r>
            <a:r>
              <a:rPr sz="1200" i="1" spc="5" dirty="0">
                <a:cs typeface="Times New Roman"/>
              </a:rPr>
              <a:t>Afghanistan </a:t>
            </a:r>
            <a:r>
              <a:rPr sz="1200" i="1" spc="45" dirty="0">
                <a:cs typeface="Times New Roman"/>
              </a:rPr>
              <a:t>and</a:t>
            </a:r>
            <a:r>
              <a:rPr sz="1200" i="1" spc="-130" dirty="0">
                <a:cs typeface="Times New Roman"/>
              </a:rPr>
              <a:t> </a:t>
            </a:r>
            <a:r>
              <a:rPr sz="1200" i="1" spc="5" dirty="0">
                <a:cs typeface="Times New Roman"/>
              </a:rPr>
              <a:t>Iraq</a:t>
            </a:r>
            <a:endParaRPr sz="1200" i="1" dirty="0">
              <a:cs typeface="Times New Roman"/>
            </a:endParaRPr>
          </a:p>
        </p:txBody>
      </p:sp>
      <p:sp>
        <p:nvSpPr>
          <p:cNvPr id="9" name="object 9"/>
          <p:cNvSpPr/>
          <p:nvPr/>
        </p:nvSpPr>
        <p:spPr>
          <a:xfrm>
            <a:off x="5483351" y="2272284"/>
            <a:ext cx="97535" cy="450799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5532882" y="2293620"/>
            <a:ext cx="0" cy="4425950"/>
          </a:xfrm>
          <a:custGeom>
            <a:avLst/>
            <a:gdLst/>
            <a:ahLst/>
            <a:cxnLst/>
            <a:rect l="l" t="t" r="r" b="b"/>
            <a:pathLst>
              <a:path h="4425950">
                <a:moveTo>
                  <a:pt x="0" y="0"/>
                </a:moveTo>
                <a:lnTo>
                  <a:pt x="0" y="4425696"/>
                </a:lnTo>
              </a:path>
            </a:pathLst>
          </a:custGeom>
          <a:ln w="19811">
            <a:solidFill>
              <a:srgbClr val="000000"/>
            </a:solidFill>
          </a:ln>
        </p:spPr>
        <p:txBody>
          <a:bodyPr wrap="square" lIns="0" tIns="0" rIns="0" bIns="0" rtlCol="0"/>
          <a:lstStyle/>
          <a:p>
            <a:endParaRPr/>
          </a:p>
        </p:txBody>
      </p:sp>
      <p:sp>
        <p:nvSpPr>
          <p:cNvPr id="11" name="object 11"/>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54785" y="7203368"/>
            <a:ext cx="274320" cy="274320"/>
          </a:xfrm>
          <a:prstGeom prst="rect">
            <a:avLst/>
          </a:prstGeom>
        </p:spPr>
      </p:pic>
      <p:sp>
        <p:nvSpPr>
          <p:cNvPr id="14" name="Slide Number Placeholder 13"/>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23</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9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210" y="2155393"/>
            <a:ext cx="9394989" cy="3851567"/>
          </a:xfrm>
          <a:prstGeom prst="rect">
            <a:avLst/>
          </a:prstGeom>
        </p:spPr>
        <p:txBody>
          <a:bodyPr vert="horz" wrap="square" lIns="0" tIns="91440" rIns="0" bIns="0" rtlCol="0">
            <a:spAutoFit/>
          </a:bodyPr>
          <a:lstStyle/>
          <a:p>
            <a:pPr marL="12700">
              <a:lnSpc>
                <a:spcPct val="100000"/>
              </a:lnSpc>
              <a:spcAft>
                <a:spcPts val="600"/>
              </a:spcAft>
            </a:pPr>
            <a:r>
              <a:rPr sz="2650" b="1" dirty="0">
                <a:cs typeface="Times New Roman"/>
              </a:rPr>
              <a:t>Risks of Fresh Whole Blood</a:t>
            </a:r>
          </a:p>
          <a:p>
            <a:pPr marL="388620" marR="811530" indent="-376555">
              <a:lnSpc>
                <a:spcPct val="100899"/>
              </a:lnSpc>
              <a:spcBef>
                <a:spcPts val="1325"/>
              </a:spcBef>
              <a:tabLst>
                <a:tab pos="388620" algn="l"/>
              </a:tabLst>
            </a:pPr>
            <a:r>
              <a:rPr sz="2150" dirty="0">
                <a:cs typeface="Cambria"/>
              </a:rPr>
              <a:t>∎	</a:t>
            </a:r>
            <a:r>
              <a:rPr sz="2400" dirty="0">
                <a:cs typeface="Times New Roman"/>
              </a:rPr>
              <a:t>Increased risk of transfusion-transmitted infections  (e.g., HIB, hepatitis B/C, syphilis)</a:t>
            </a:r>
          </a:p>
          <a:p>
            <a:pPr marL="388620" marR="351790" indent="-376555">
              <a:lnSpc>
                <a:spcPct val="100800"/>
              </a:lnSpc>
              <a:spcBef>
                <a:spcPts val="1325"/>
              </a:spcBef>
              <a:tabLst>
                <a:tab pos="388620" algn="l"/>
              </a:tabLst>
            </a:pPr>
            <a:r>
              <a:rPr sz="2150" dirty="0">
                <a:cs typeface="Cambria"/>
              </a:rPr>
              <a:t>∎	</a:t>
            </a:r>
            <a:r>
              <a:rPr sz="2400" dirty="0">
                <a:cs typeface="Times New Roman"/>
              </a:rPr>
              <a:t>Increased risk of clerical errors (i.e. ABO typing and  crossmatching) due to potentially chaotic environment  in which WBB are performed.</a:t>
            </a:r>
          </a:p>
          <a:p>
            <a:pPr marL="388620" marR="964565" indent="-376555">
              <a:lnSpc>
                <a:spcPct val="100800"/>
              </a:lnSpc>
              <a:spcBef>
                <a:spcPts val="1320"/>
              </a:spcBef>
              <a:tabLst>
                <a:tab pos="388620" algn="l"/>
              </a:tabLst>
            </a:pPr>
            <a:r>
              <a:rPr sz="2150" dirty="0">
                <a:cs typeface="Cambria"/>
              </a:rPr>
              <a:t>∎	</a:t>
            </a:r>
            <a:r>
              <a:rPr sz="2400" dirty="0">
                <a:cs typeface="Times New Roman"/>
              </a:rPr>
              <a:t>Field conditions are unsanitary, increasing the risk  for bacterial contamination.</a:t>
            </a:r>
          </a:p>
          <a:p>
            <a:pPr marL="12700">
              <a:lnSpc>
                <a:spcPct val="100000"/>
              </a:lnSpc>
              <a:spcBef>
                <a:spcPts val="1340"/>
              </a:spcBef>
              <a:tabLst>
                <a:tab pos="388620" algn="l"/>
              </a:tabLst>
            </a:pPr>
            <a:r>
              <a:rPr sz="2150" dirty="0">
                <a:cs typeface="Cambria"/>
              </a:rPr>
              <a:t>∎	</a:t>
            </a:r>
            <a:r>
              <a:rPr sz="2400" dirty="0">
                <a:cs typeface="Times New Roman"/>
              </a:rPr>
              <a:t>WBB requires significant rehearsal to mitigate these risks.</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9" y="450602"/>
            <a:ext cx="2815590" cy="957580"/>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Fresh WB Risks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24</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739" y="467300"/>
            <a:ext cx="4703445" cy="925194"/>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Walking Blood </a:t>
            </a:r>
            <a:r>
              <a:rPr b="1" dirty="0" smtClean="0">
                <a:latin typeface="+mj-lt"/>
              </a:rPr>
              <a:t>Bank</a:t>
            </a:r>
            <a:endParaRPr b="1" dirty="0">
              <a:latin typeface="+mj-lt"/>
            </a:endParaRP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p:nvPr/>
        </p:nvSpPr>
        <p:spPr>
          <a:xfrm>
            <a:off x="587210" y="2146221"/>
            <a:ext cx="9623589" cy="4432624"/>
          </a:xfrm>
          <a:prstGeom prst="rect">
            <a:avLst/>
          </a:prstGeom>
        </p:spPr>
        <p:txBody>
          <a:bodyPr vert="horz" wrap="square" lIns="0" tIns="69215" rIns="0" bIns="0" rtlCol="0">
            <a:spAutoFit/>
          </a:bodyPr>
          <a:lstStyle/>
          <a:p>
            <a:pPr marL="12700">
              <a:lnSpc>
                <a:spcPct val="100000"/>
              </a:lnSpc>
              <a:spcBef>
                <a:spcPts val="545"/>
              </a:spcBef>
              <a:tabLst>
                <a:tab pos="385445" algn="l"/>
              </a:tabLst>
            </a:pPr>
            <a:r>
              <a:rPr sz="1950" dirty="0">
                <a:cs typeface="Cambria"/>
              </a:rPr>
              <a:t>∎	</a:t>
            </a:r>
            <a:r>
              <a:rPr sz="2200" dirty="0">
                <a:cs typeface="Times New Roman"/>
              </a:rPr>
              <a:t>In practice all forward-deployed MTFs should establish a WBB.</a:t>
            </a:r>
          </a:p>
          <a:p>
            <a:pPr marL="12700">
              <a:lnSpc>
                <a:spcPct val="100000"/>
              </a:lnSpc>
              <a:spcBef>
                <a:spcPts val="440"/>
              </a:spcBef>
              <a:tabLst>
                <a:tab pos="385445" algn="l"/>
              </a:tabLst>
            </a:pPr>
            <a:r>
              <a:rPr sz="1950" dirty="0">
                <a:cs typeface="Cambria"/>
              </a:rPr>
              <a:t>∎	</a:t>
            </a:r>
            <a:r>
              <a:rPr sz="2200" dirty="0">
                <a:cs typeface="Times New Roman"/>
              </a:rPr>
              <a:t>Preferred donors are pre-screened, low titer O DoD members/beneficiaries.</a:t>
            </a:r>
          </a:p>
          <a:p>
            <a:pPr marL="385445" marR="956310" indent="-373380">
              <a:lnSpc>
                <a:spcPts val="2410"/>
              </a:lnSpc>
              <a:spcBef>
                <a:spcPts val="720"/>
              </a:spcBef>
              <a:tabLst>
                <a:tab pos="385445" algn="l"/>
              </a:tabLst>
            </a:pPr>
            <a:r>
              <a:rPr sz="1950" dirty="0">
                <a:cs typeface="Cambria"/>
              </a:rPr>
              <a:t>∎	</a:t>
            </a:r>
            <a:r>
              <a:rPr sz="2200" dirty="0">
                <a:cs typeface="Times New Roman"/>
              </a:rPr>
              <a:t>Donors should be screened to international mandated and national  standards. Dog tags are inaccurate 4% of the time.</a:t>
            </a:r>
          </a:p>
          <a:p>
            <a:pPr marL="385445" marR="262890" indent="-373380">
              <a:lnSpc>
                <a:spcPts val="2420"/>
              </a:lnSpc>
              <a:spcBef>
                <a:spcPts val="665"/>
              </a:spcBef>
              <a:tabLst>
                <a:tab pos="385445" algn="l"/>
              </a:tabLst>
            </a:pPr>
            <a:r>
              <a:rPr sz="1950" dirty="0">
                <a:cs typeface="Cambria"/>
              </a:rPr>
              <a:t>∎	</a:t>
            </a:r>
            <a:r>
              <a:rPr sz="2200" dirty="0">
                <a:cs typeface="Times New Roman"/>
              </a:rPr>
              <a:t>Use of non-standard blood donation material and equipment may lead to  adverse transfusion reactions.</a:t>
            </a:r>
          </a:p>
          <a:p>
            <a:pPr marL="385445" marR="561340" indent="-373380">
              <a:lnSpc>
                <a:spcPts val="2420"/>
              </a:lnSpc>
              <a:spcBef>
                <a:spcPts val="655"/>
              </a:spcBef>
              <a:tabLst>
                <a:tab pos="385445" algn="l"/>
              </a:tabLst>
            </a:pPr>
            <a:r>
              <a:rPr sz="1950" dirty="0">
                <a:cs typeface="Cambria"/>
              </a:rPr>
              <a:t>∎	</a:t>
            </a:r>
            <a:r>
              <a:rPr sz="2200" dirty="0">
                <a:cs typeface="Times New Roman"/>
              </a:rPr>
              <a:t>Whole blood units should not be collected more than every 8 weeks to  prevent injury to donors.</a:t>
            </a:r>
          </a:p>
          <a:p>
            <a:pPr marL="385445" marR="137160" indent="-373380">
              <a:lnSpc>
                <a:spcPts val="2410"/>
              </a:lnSpc>
              <a:spcBef>
                <a:spcPts val="680"/>
              </a:spcBef>
              <a:tabLst>
                <a:tab pos="385445" algn="l"/>
              </a:tabLst>
            </a:pPr>
            <a:r>
              <a:rPr sz="1950" dirty="0">
                <a:cs typeface="Cambria"/>
              </a:rPr>
              <a:t>∎	</a:t>
            </a:r>
            <a:r>
              <a:rPr sz="2200" dirty="0">
                <a:cs typeface="Times New Roman"/>
              </a:rPr>
              <a:t>Role 1 </a:t>
            </a:r>
            <a:r>
              <a:rPr lang="en-US" sz="2200" dirty="0" smtClean="0">
                <a:cs typeface="Times New Roman"/>
              </a:rPr>
              <a:t>- </a:t>
            </a:r>
            <a:r>
              <a:rPr sz="2200" dirty="0" smtClean="0">
                <a:cs typeface="Times New Roman"/>
              </a:rPr>
              <a:t>Role </a:t>
            </a:r>
            <a:r>
              <a:rPr sz="2200" dirty="0">
                <a:cs typeface="Times New Roman"/>
              </a:rPr>
              <a:t>3 must have ability to perform emergency fresh whole </a:t>
            </a:r>
            <a:r>
              <a:rPr sz="2200" dirty="0" smtClean="0">
                <a:cs typeface="Times New Roman"/>
              </a:rPr>
              <a:t>blood </a:t>
            </a:r>
            <a:r>
              <a:rPr sz="2200" dirty="0">
                <a:cs typeface="Times New Roman"/>
              </a:rPr>
              <a:t>drive.</a:t>
            </a:r>
          </a:p>
          <a:p>
            <a:pPr marL="12700">
              <a:lnSpc>
                <a:spcPct val="100000"/>
              </a:lnSpc>
              <a:spcBef>
                <a:spcPts val="400"/>
              </a:spcBef>
              <a:tabLst>
                <a:tab pos="385445" algn="l"/>
              </a:tabLst>
            </a:pPr>
            <a:r>
              <a:rPr sz="1950" dirty="0">
                <a:cs typeface="Cambria"/>
              </a:rPr>
              <a:t>∎	</a:t>
            </a:r>
            <a:r>
              <a:rPr sz="2200" dirty="0">
                <a:cs typeface="Times New Roman"/>
              </a:rPr>
              <a:t>Takes about 45 minutes even if well rehearsed.</a:t>
            </a:r>
          </a:p>
          <a:p>
            <a:pPr marL="403225">
              <a:lnSpc>
                <a:spcPts val="2320"/>
              </a:lnSpc>
              <a:spcBef>
                <a:spcPts val="1080"/>
              </a:spcBef>
            </a:pPr>
            <a:r>
              <a:rPr sz="1950" dirty="0">
                <a:solidFill>
                  <a:srgbClr val="BF0000"/>
                </a:solidFill>
                <a:cs typeface="Times New Roman"/>
              </a:rPr>
              <a:t>Standard operating procedures for pre-screening blood donors </a:t>
            </a:r>
            <a:r>
              <a:rPr sz="1950" dirty="0" smtClean="0">
                <a:solidFill>
                  <a:srgbClr val="BF0000"/>
                </a:solidFill>
                <a:cs typeface="Times New Roman"/>
              </a:rPr>
              <a:t>and</a:t>
            </a:r>
            <a:r>
              <a:rPr lang="en-US" sz="1950" dirty="0" smtClean="0">
                <a:solidFill>
                  <a:srgbClr val="BF0000"/>
                </a:solidFill>
                <a:cs typeface="Times New Roman"/>
              </a:rPr>
              <a:t> </a:t>
            </a:r>
            <a:r>
              <a:rPr sz="1950" dirty="0" smtClean="0">
                <a:solidFill>
                  <a:srgbClr val="BF0000"/>
                </a:solidFill>
                <a:cs typeface="Times New Roman"/>
              </a:rPr>
              <a:t>emergency </a:t>
            </a:r>
            <a:r>
              <a:rPr lang="en-US" sz="1950" dirty="0" smtClean="0">
                <a:solidFill>
                  <a:srgbClr val="BF0000"/>
                </a:solidFill>
                <a:cs typeface="Times New Roman"/>
              </a:rPr>
              <a:t/>
            </a:r>
            <a:br>
              <a:rPr lang="en-US" sz="1950" dirty="0" smtClean="0">
                <a:solidFill>
                  <a:srgbClr val="BF0000"/>
                </a:solidFill>
                <a:cs typeface="Times New Roman"/>
              </a:rPr>
            </a:br>
            <a:r>
              <a:rPr sz="1950" dirty="0" smtClean="0">
                <a:solidFill>
                  <a:srgbClr val="BF0000"/>
                </a:solidFill>
                <a:cs typeface="Times New Roman"/>
              </a:rPr>
              <a:t>whole </a:t>
            </a:r>
            <a:r>
              <a:rPr sz="1950" dirty="0">
                <a:solidFill>
                  <a:srgbClr val="BF0000"/>
                </a:solidFill>
                <a:cs typeface="Times New Roman"/>
              </a:rPr>
              <a:t>blood drives are available in the whole blood transfusion CPG.</a:t>
            </a:r>
            <a:endParaRPr sz="1950" dirty="0">
              <a:cs typeface="Times New Roman"/>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7024"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25</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239869"/>
            <a:ext cx="8624570" cy="3866515"/>
          </a:xfrm>
          <a:prstGeom prst="rect">
            <a:avLst/>
          </a:prstGeom>
        </p:spPr>
        <p:txBody>
          <a:bodyPr vert="horz" wrap="square" lIns="0" tIns="91440" rIns="0" bIns="0" rtlCol="0">
            <a:spAutoFit/>
          </a:bodyPr>
          <a:lstStyle/>
          <a:p>
            <a:pPr marL="12700">
              <a:lnSpc>
                <a:spcPct val="100000"/>
              </a:lnSpc>
            </a:pPr>
            <a:r>
              <a:rPr sz="2650" b="1" dirty="0">
                <a:cs typeface="Times New Roman"/>
              </a:rPr>
              <a:t>Special Blood Product: Frozen Deglycerized Red Blood Cells</a:t>
            </a:r>
          </a:p>
          <a:p>
            <a:pPr marL="390525" marR="937260" indent="-378460">
              <a:lnSpc>
                <a:spcPct val="100800"/>
              </a:lnSpc>
              <a:spcBef>
                <a:spcPts val="1330"/>
              </a:spcBef>
              <a:tabLst>
                <a:tab pos="390525" algn="l"/>
              </a:tabLst>
            </a:pPr>
            <a:r>
              <a:rPr sz="2150" dirty="0">
                <a:cs typeface="Cambria"/>
              </a:rPr>
              <a:t>∎	</a:t>
            </a:r>
            <a:r>
              <a:rPr sz="2400" dirty="0">
                <a:cs typeface="Times New Roman"/>
              </a:rPr>
              <a:t>RBC’s that have been refrigerated &lt; 7 days at 1-6°C, placed  in glycerol, and frozen to -65°C for up to 10 years.</a:t>
            </a:r>
          </a:p>
          <a:p>
            <a:pPr marL="390525" marR="5080" indent="-378460">
              <a:lnSpc>
                <a:spcPct val="100800"/>
              </a:lnSpc>
              <a:spcBef>
                <a:spcPts val="1320"/>
              </a:spcBef>
              <a:tabLst>
                <a:tab pos="390525" algn="l"/>
              </a:tabLst>
            </a:pPr>
            <a:r>
              <a:rPr sz="2150" dirty="0">
                <a:cs typeface="Cambria"/>
              </a:rPr>
              <a:t>∎	</a:t>
            </a:r>
            <a:r>
              <a:rPr sz="2400" dirty="0">
                <a:cs typeface="Times New Roman"/>
              </a:rPr>
              <a:t>When needed, they are thawed, washed with 12% saline followed  by 0.9% saline and 0.2% glucose, stored in AS-3 preservative, and  stored at 1-6°C.</a:t>
            </a:r>
          </a:p>
          <a:p>
            <a:pPr marL="12700">
              <a:lnSpc>
                <a:spcPct val="100000"/>
              </a:lnSpc>
              <a:spcBef>
                <a:spcPts val="1345"/>
              </a:spcBef>
              <a:tabLst>
                <a:tab pos="390525" algn="l"/>
              </a:tabLst>
            </a:pPr>
            <a:r>
              <a:rPr sz="2150" dirty="0">
                <a:cs typeface="Cambria"/>
              </a:rPr>
              <a:t>∎	</a:t>
            </a:r>
            <a:r>
              <a:rPr sz="2400" dirty="0">
                <a:cs typeface="Times New Roman"/>
              </a:rPr>
              <a:t>Good for 14 days.</a:t>
            </a:r>
          </a:p>
          <a:p>
            <a:pPr marL="12700">
              <a:lnSpc>
                <a:spcPct val="100000"/>
              </a:lnSpc>
              <a:spcBef>
                <a:spcPts val="1345"/>
              </a:spcBef>
              <a:tabLst>
                <a:tab pos="390525" algn="l"/>
              </a:tabLst>
            </a:pPr>
            <a:r>
              <a:rPr sz="2150" dirty="0">
                <a:cs typeface="Cambria"/>
              </a:rPr>
              <a:t>∎	</a:t>
            </a:r>
            <a:r>
              <a:rPr sz="2400" dirty="0">
                <a:cs typeface="Times New Roman"/>
              </a:rPr>
              <a:t>Same efficacy and safety profile as normal PRBC’s.</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9" y="467300"/>
            <a:ext cx="3812540" cy="925194"/>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Special Blood Product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26</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424000"/>
            <a:ext cx="8315325" cy="3230880"/>
          </a:xfrm>
          <a:prstGeom prst="rect">
            <a:avLst/>
          </a:prstGeom>
        </p:spPr>
        <p:txBody>
          <a:bodyPr vert="horz" wrap="square" lIns="0" tIns="11430" rIns="0" bIns="0" rtlCol="0">
            <a:spAutoFit/>
          </a:bodyPr>
          <a:lstStyle/>
          <a:p>
            <a:pPr marL="12700">
              <a:lnSpc>
                <a:spcPct val="100000"/>
              </a:lnSpc>
              <a:spcBef>
                <a:spcPts val="90"/>
              </a:spcBef>
            </a:pPr>
            <a:r>
              <a:rPr sz="2650" b="1" dirty="0">
                <a:cs typeface="Times New Roman"/>
              </a:rPr>
              <a:t>Last In First Out is No Longer </a:t>
            </a:r>
            <a:r>
              <a:rPr lang="en-US" sz="2650" b="1" dirty="0" smtClean="0">
                <a:cs typeface="Times New Roman"/>
              </a:rPr>
              <a:t> </a:t>
            </a:r>
            <a:r>
              <a:rPr sz="2650" b="1" dirty="0" smtClean="0">
                <a:cs typeface="Times New Roman"/>
              </a:rPr>
              <a:t>Policy</a:t>
            </a:r>
            <a:endParaRPr sz="2650" b="1" dirty="0">
              <a:cs typeface="Times New Roman"/>
            </a:endParaRPr>
          </a:p>
          <a:p>
            <a:pPr marL="390525" marR="553085" indent="-378460">
              <a:lnSpc>
                <a:spcPct val="100899"/>
              </a:lnSpc>
              <a:spcBef>
                <a:spcPts val="1990"/>
              </a:spcBef>
              <a:tabLst>
                <a:tab pos="390525" algn="l"/>
              </a:tabLst>
            </a:pPr>
            <a:r>
              <a:rPr sz="2400" dirty="0">
                <a:cs typeface="Cambria"/>
              </a:rPr>
              <a:t>∎	</a:t>
            </a:r>
            <a:r>
              <a:rPr sz="2400" dirty="0">
                <a:cs typeface="Times New Roman"/>
              </a:rPr>
              <a:t>Prior argument for utilizing FWB was due to storage lesions  decreasing the efficacy of “old” packed red blood cells</a:t>
            </a:r>
          </a:p>
          <a:p>
            <a:pPr marL="390525" marR="5080" indent="-378460">
              <a:lnSpc>
                <a:spcPct val="100800"/>
              </a:lnSpc>
              <a:spcBef>
                <a:spcPts val="1320"/>
              </a:spcBef>
              <a:tabLst>
                <a:tab pos="390525" algn="l"/>
              </a:tabLst>
            </a:pPr>
            <a:r>
              <a:rPr sz="2400" dirty="0">
                <a:cs typeface="Cambria"/>
              </a:rPr>
              <a:t>∎	</a:t>
            </a:r>
            <a:r>
              <a:rPr sz="2400" dirty="0">
                <a:cs typeface="Times New Roman"/>
              </a:rPr>
              <a:t>This “Last In First Out” theory has been debunked over multiple  multicenter, randomized control trials in diverse populations</a:t>
            </a:r>
          </a:p>
          <a:p>
            <a:pPr marL="12700">
              <a:lnSpc>
                <a:spcPct val="100000"/>
              </a:lnSpc>
              <a:spcBef>
                <a:spcPts val="1345"/>
              </a:spcBef>
              <a:tabLst>
                <a:tab pos="390525" algn="l"/>
              </a:tabLst>
            </a:pPr>
            <a:r>
              <a:rPr sz="2400" dirty="0">
                <a:cs typeface="Cambria"/>
              </a:rPr>
              <a:t>∎	</a:t>
            </a:r>
            <a:r>
              <a:rPr sz="2400" dirty="0">
                <a:cs typeface="Times New Roman"/>
              </a:rPr>
              <a:t>If packed cells are still within FDA-approved limits, use them!!!</a:t>
            </a:r>
          </a:p>
          <a:p>
            <a:pPr marL="390525">
              <a:lnSpc>
                <a:spcPct val="100000"/>
              </a:lnSpc>
              <a:spcBef>
                <a:spcPts val="25"/>
              </a:spcBef>
            </a:pPr>
            <a:r>
              <a:rPr sz="2400" dirty="0">
                <a:cs typeface="Times New Roman"/>
              </a:rPr>
              <a:t>42 days at 1-6°C</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9" y="450462"/>
            <a:ext cx="2917825" cy="957580"/>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Last In First Out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7" name="Slide Number Placeholder 6"/>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27</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211" y="2456953"/>
            <a:ext cx="4417041" cy="3446779"/>
          </a:xfrm>
          <a:prstGeom prst="rect">
            <a:avLst/>
          </a:prstGeom>
        </p:spPr>
        <p:txBody>
          <a:bodyPr vert="horz" wrap="square" lIns="0" tIns="182880" rIns="0" bIns="0" rtlCol="0">
            <a:spAutoFit/>
          </a:bodyPr>
          <a:lstStyle/>
          <a:p>
            <a:pPr marL="355600" indent="-342900">
              <a:lnSpc>
                <a:spcPct val="100000"/>
              </a:lnSpc>
              <a:spcBef>
                <a:spcPts val="1440"/>
              </a:spcBef>
              <a:buFont typeface="Wingdings" panose="05000000000000000000" pitchFamily="2" charset="2"/>
              <a:buChar char="n"/>
              <a:tabLst>
                <a:tab pos="390525" algn="l"/>
              </a:tabLst>
            </a:pPr>
            <a:r>
              <a:rPr sz="2400" dirty="0" smtClean="0">
                <a:cs typeface="Times New Roman"/>
              </a:rPr>
              <a:t>First Aid/Buddy </a:t>
            </a:r>
            <a:r>
              <a:rPr sz="2400" dirty="0">
                <a:cs typeface="Times New Roman"/>
              </a:rPr>
              <a:t>Aid</a:t>
            </a:r>
          </a:p>
          <a:p>
            <a:pPr marL="355600" indent="-342900">
              <a:lnSpc>
                <a:spcPct val="100000"/>
              </a:lnSpc>
              <a:spcBef>
                <a:spcPts val="1345"/>
              </a:spcBef>
              <a:buFont typeface="Wingdings" panose="05000000000000000000" pitchFamily="2" charset="2"/>
              <a:buChar char="n"/>
              <a:tabLst>
                <a:tab pos="390525" algn="l"/>
              </a:tabLst>
            </a:pPr>
            <a:r>
              <a:rPr sz="2400" dirty="0" smtClean="0">
                <a:cs typeface="Times New Roman"/>
              </a:rPr>
              <a:t>Medics/Hospital </a:t>
            </a:r>
            <a:r>
              <a:rPr sz="2400" dirty="0">
                <a:cs typeface="Times New Roman"/>
              </a:rPr>
              <a:t>Corpsman</a:t>
            </a:r>
          </a:p>
          <a:p>
            <a:pPr marL="355600" indent="-342900">
              <a:lnSpc>
                <a:spcPct val="100000"/>
              </a:lnSpc>
              <a:spcBef>
                <a:spcPts val="1345"/>
              </a:spcBef>
              <a:buFont typeface="Wingdings" panose="05000000000000000000" pitchFamily="2" charset="2"/>
              <a:buChar char="n"/>
              <a:tabLst>
                <a:tab pos="390525" algn="l"/>
              </a:tabLst>
            </a:pPr>
            <a:r>
              <a:rPr sz="2400" dirty="0" smtClean="0">
                <a:cs typeface="Times New Roman"/>
              </a:rPr>
              <a:t>Battalion </a:t>
            </a:r>
            <a:r>
              <a:rPr sz="2400" dirty="0">
                <a:cs typeface="Times New Roman"/>
              </a:rPr>
              <a:t>Aid Station</a:t>
            </a:r>
          </a:p>
          <a:p>
            <a:pPr marL="390525" marR="701040" indent="-378460">
              <a:lnSpc>
                <a:spcPct val="100800"/>
              </a:lnSpc>
              <a:spcBef>
                <a:spcPts val="1325"/>
              </a:spcBef>
              <a:buFont typeface="Wingdings" panose="05000000000000000000" pitchFamily="2" charset="2"/>
              <a:buChar char="n"/>
              <a:tabLst>
                <a:tab pos="390525" algn="l"/>
              </a:tabLst>
            </a:pPr>
            <a:r>
              <a:rPr sz="2400" dirty="0" smtClean="0">
                <a:cs typeface="Times New Roman"/>
              </a:rPr>
              <a:t>Blood </a:t>
            </a:r>
            <a:r>
              <a:rPr sz="2400" dirty="0">
                <a:cs typeface="Times New Roman"/>
              </a:rPr>
              <a:t>products available  can be variable</a:t>
            </a:r>
          </a:p>
          <a:p>
            <a:pPr marL="390525" marR="5080" indent="-378460">
              <a:lnSpc>
                <a:spcPct val="100800"/>
              </a:lnSpc>
              <a:spcBef>
                <a:spcPts val="1320"/>
              </a:spcBef>
              <a:buFont typeface="Wingdings" panose="05000000000000000000" pitchFamily="2" charset="2"/>
              <a:buChar char="n"/>
              <a:tabLst>
                <a:tab pos="390525" algn="l"/>
              </a:tabLst>
            </a:pPr>
            <a:r>
              <a:rPr sz="2400" dirty="0" smtClean="0">
                <a:cs typeface="Times New Roman"/>
              </a:rPr>
              <a:t>Ability </a:t>
            </a:r>
            <a:r>
              <a:rPr sz="2400" dirty="0">
                <a:cs typeface="Times New Roman"/>
              </a:rPr>
              <a:t>to perform fresh </a:t>
            </a:r>
            <a:r>
              <a:rPr lang="en-US" sz="2400" dirty="0" smtClean="0">
                <a:cs typeface="Times New Roman"/>
              </a:rPr>
              <a:t/>
            </a:r>
            <a:br>
              <a:rPr lang="en-US" sz="2400" dirty="0" smtClean="0">
                <a:cs typeface="Times New Roman"/>
              </a:rPr>
            </a:br>
            <a:r>
              <a:rPr sz="2400" dirty="0" smtClean="0">
                <a:cs typeface="Times New Roman"/>
              </a:rPr>
              <a:t>whole  </a:t>
            </a:r>
            <a:r>
              <a:rPr sz="2400" dirty="0">
                <a:cs typeface="Times New Roman"/>
              </a:rPr>
              <a:t>blood drive</a:t>
            </a:r>
          </a:p>
        </p:txBody>
      </p:sp>
      <p:sp>
        <p:nvSpPr>
          <p:cNvPr id="3" name="object 3"/>
          <p:cNvSpPr txBox="1">
            <a:spLocks noGrp="1"/>
          </p:cNvSpPr>
          <p:nvPr>
            <p:ph type="title"/>
          </p:nvPr>
        </p:nvSpPr>
        <p:spPr>
          <a:xfrm>
            <a:off x="590739" y="450462"/>
            <a:ext cx="4286061"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Role 1 Transfusion</a:t>
            </a:r>
          </a:p>
        </p:txBody>
      </p:sp>
      <p:sp>
        <p:nvSpPr>
          <p:cNvPr id="12" name="object 12"/>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60418" y="7203368"/>
            <a:ext cx="263055" cy="263055"/>
          </a:xfrm>
          <a:prstGeom prst="rect">
            <a:avLst/>
          </a:prstGeom>
        </p:spPr>
      </p:pic>
      <p:pic>
        <p:nvPicPr>
          <p:cNvPr id="15" name="Picture 11" descr="Deployed soldiers in truck" title="Deployed soldiers in truck"/>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4753"/>
          <a:stretch/>
        </p:blipFill>
        <p:spPr bwMode="auto">
          <a:xfrm>
            <a:off x="6019800" y="4495800"/>
            <a:ext cx="2895600" cy="1514028"/>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2" descr="Foreign national child" title="Foreign national child"/>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9799" y="2521652"/>
            <a:ext cx="2895601" cy="1727569"/>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Connector 16"/>
          <p:cNvCxnSpPr/>
          <p:nvPr/>
        </p:nvCxnSpPr>
        <p:spPr>
          <a:xfrm>
            <a:off x="5004252" y="2413188"/>
            <a:ext cx="0" cy="37490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28</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821" y="2360763"/>
            <a:ext cx="5581379" cy="3597780"/>
          </a:xfrm>
          <a:prstGeom prst="rect">
            <a:avLst/>
          </a:prstGeom>
        </p:spPr>
        <p:txBody>
          <a:bodyPr vert="horz" wrap="square" lIns="0" tIns="78740" rIns="0" bIns="0" rtlCol="0">
            <a:spAutoFit/>
          </a:bodyPr>
          <a:lstStyle/>
          <a:p>
            <a:pPr marL="12700">
              <a:lnSpc>
                <a:spcPct val="100000"/>
              </a:lnSpc>
              <a:spcBef>
                <a:spcPts val="620"/>
              </a:spcBef>
              <a:tabLst>
                <a:tab pos="390525" algn="l"/>
              </a:tabLst>
            </a:pPr>
            <a:r>
              <a:rPr sz="2400" dirty="0">
                <a:cs typeface="Cambria"/>
              </a:rPr>
              <a:t>∎	</a:t>
            </a:r>
            <a:r>
              <a:rPr sz="2400" dirty="0">
                <a:cs typeface="Times New Roman"/>
              </a:rPr>
              <a:t>Forward surgical team</a:t>
            </a:r>
          </a:p>
          <a:p>
            <a:pPr marL="12700">
              <a:lnSpc>
                <a:spcPct val="100000"/>
              </a:lnSpc>
              <a:spcBef>
                <a:spcPts val="530"/>
              </a:spcBef>
              <a:tabLst>
                <a:tab pos="390525" algn="l"/>
              </a:tabLst>
            </a:pPr>
            <a:r>
              <a:rPr sz="2400" dirty="0">
                <a:cs typeface="Cambria"/>
              </a:rPr>
              <a:t>∎	</a:t>
            </a:r>
            <a:r>
              <a:rPr sz="2400" dirty="0">
                <a:cs typeface="Times New Roman"/>
              </a:rPr>
              <a:t>Mobile forward surgical team</a:t>
            </a:r>
          </a:p>
          <a:p>
            <a:pPr marL="12700">
              <a:lnSpc>
                <a:spcPct val="100000"/>
              </a:lnSpc>
              <a:spcBef>
                <a:spcPts val="530"/>
              </a:spcBef>
              <a:tabLst>
                <a:tab pos="390525" algn="l"/>
              </a:tabLst>
            </a:pPr>
            <a:r>
              <a:rPr sz="2400" dirty="0">
                <a:cs typeface="Cambria"/>
              </a:rPr>
              <a:t>∎	</a:t>
            </a:r>
            <a:r>
              <a:rPr sz="2400" dirty="0">
                <a:cs typeface="Times New Roman"/>
              </a:rPr>
              <a:t>Fleet surgical team</a:t>
            </a:r>
          </a:p>
          <a:p>
            <a:pPr marL="390525" marR="5080" indent="-378460">
              <a:lnSpc>
                <a:spcPct val="95600"/>
              </a:lnSpc>
              <a:spcBef>
                <a:spcPts val="655"/>
              </a:spcBef>
              <a:tabLst>
                <a:tab pos="390525" algn="l"/>
              </a:tabLst>
            </a:pPr>
            <a:r>
              <a:rPr sz="2400" dirty="0">
                <a:cs typeface="Cambria"/>
              </a:rPr>
              <a:t>∎	</a:t>
            </a:r>
            <a:r>
              <a:rPr sz="2400" dirty="0">
                <a:cs typeface="Times New Roman"/>
              </a:rPr>
              <a:t>Predominately low titer group  O whole blood, group O stored  RBCs, AB or A plasma</a:t>
            </a:r>
          </a:p>
          <a:p>
            <a:pPr marL="390525" marR="121920" indent="-378460">
              <a:lnSpc>
                <a:spcPts val="2750"/>
              </a:lnSpc>
              <a:spcBef>
                <a:spcPts val="730"/>
              </a:spcBef>
              <a:tabLst>
                <a:tab pos="390525" algn="l"/>
              </a:tabLst>
            </a:pPr>
            <a:r>
              <a:rPr sz="2400" dirty="0">
                <a:cs typeface="Cambria"/>
              </a:rPr>
              <a:t>∎	</a:t>
            </a:r>
            <a:r>
              <a:rPr sz="2400" dirty="0">
                <a:cs typeface="Times New Roman"/>
              </a:rPr>
              <a:t>Variable, but generally limited </a:t>
            </a:r>
            <a:r>
              <a:rPr sz="2400" dirty="0" smtClean="0">
                <a:cs typeface="Times New Roman"/>
              </a:rPr>
              <a:t>quantities</a:t>
            </a:r>
            <a:endParaRPr sz="2400" dirty="0">
              <a:cs typeface="Times New Roman"/>
            </a:endParaRPr>
          </a:p>
          <a:p>
            <a:pPr marL="386080">
              <a:lnSpc>
                <a:spcPts val="2525"/>
              </a:lnSpc>
              <a:spcBef>
                <a:spcPts val="385"/>
              </a:spcBef>
            </a:pPr>
            <a:r>
              <a:rPr sz="2200" dirty="0">
                <a:cs typeface="Times New Roman"/>
              </a:rPr>
              <a:t>20-40U SWB or 20-40U PRBC/FFP</a:t>
            </a:r>
          </a:p>
          <a:p>
            <a:pPr marL="386080">
              <a:lnSpc>
                <a:spcPts val="2415"/>
              </a:lnSpc>
            </a:pPr>
            <a:r>
              <a:rPr sz="2200" dirty="0">
                <a:cs typeface="Times New Roman"/>
              </a:rPr>
              <a:t>combined; </a:t>
            </a:r>
            <a:r>
              <a:rPr lang="en-US" sz="2200" dirty="0" smtClean="0">
                <a:cs typeface="Times New Roman"/>
              </a:rPr>
              <a:t>WBB</a:t>
            </a:r>
            <a:r>
              <a:rPr sz="2200" dirty="0" smtClean="0">
                <a:cs typeface="Times New Roman"/>
              </a:rPr>
              <a:t>;</a:t>
            </a:r>
            <a:r>
              <a:rPr lang="en-US" sz="2200" dirty="0" smtClean="0">
                <a:cs typeface="Times New Roman"/>
              </a:rPr>
              <a:t> </a:t>
            </a:r>
            <a:r>
              <a:rPr sz="2200" dirty="0" smtClean="0">
                <a:cs typeface="Times New Roman"/>
              </a:rPr>
              <a:t>No </a:t>
            </a:r>
            <a:r>
              <a:rPr sz="2200" dirty="0">
                <a:cs typeface="Times New Roman"/>
              </a:rPr>
              <a:t>platelets</a:t>
            </a:r>
          </a:p>
        </p:txBody>
      </p:sp>
      <p:sp>
        <p:nvSpPr>
          <p:cNvPr id="3" name="object 3"/>
          <p:cNvSpPr txBox="1">
            <a:spLocks noGrp="1"/>
          </p:cNvSpPr>
          <p:nvPr>
            <p:ph type="title"/>
          </p:nvPr>
        </p:nvSpPr>
        <p:spPr>
          <a:xfrm>
            <a:off x="590739" y="450462"/>
            <a:ext cx="4251407"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a:latin typeface="+mj-lt"/>
            </a:endParaRPr>
          </a:p>
          <a:p>
            <a:pPr marL="12700">
              <a:lnSpc>
                <a:spcPts val="4185"/>
              </a:lnSpc>
            </a:pPr>
            <a:r>
              <a:rPr sz="3500" b="1" dirty="0">
                <a:latin typeface="+mj-lt"/>
              </a:rPr>
              <a:t>Role 2 Transfusion</a:t>
            </a:r>
          </a:p>
        </p:txBody>
      </p:sp>
      <p:sp>
        <p:nvSpPr>
          <p:cNvPr id="5" name="object 5"/>
          <p:cNvSpPr/>
          <p:nvPr/>
        </p:nvSpPr>
        <p:spPr>
          <a:xfrm>
            <a:off x="6400800" y="2388394"/>
            <a:ext cx="0" cy="4114800"/>
          </a:xfrm>
          <a:custGeom>
            <a:avLst/>
            <a:gdLst/>
            <a:ahLst/>
            <a:cxnLst/>
            <a:rect l="l" t="t" r="r" b="b"/>
            <a:pathLst>
              <a:path h="4325620">
                <a:moveTo>
                  <a:pt x="0" y="0"/>
                </a:moveTo>
                <a:lnTo>
                  <a:pt x="0" y="4325112"/>
                </a:lnTo>
              </a:path>
            </a:pathLst>
          </a:custGeom>
          <a:ln w="19812">
            <a:solidFill>
              <a:srgbClr val="000000"/>
            </a:solidFill>
          </a:ln>
          <a:effectLst>
            <a:outerShdw blurRad="50800" dist="12700" dir="2700000" algn="tl" rotWithShape="0">
              <a:prstClr val="black">
                <a:alpha val="40000"/>
              </a:prstClr>
            </a:outerShdw>
          </a:effectLst>
        </p:spPr>
        <p:txBody>
          <a:bodyPr wrap="square" lIns="0" tIns="0" rIns="0" bIns="0" rtlCol="0"/>
          <a:lstStyle/>
          <a:p>
            <a:endParaRPr/>
          </a:p>
        </p:txBody>
      </p:sp>
      <p:sp>
        <p:nvSpPr>
          <p:cNvPr id="10" name="object 10"/>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pic>
        <p:nvPicPr>
          <p:cNvPr id="14" name="Picture 2" descr="Forward surgical hospital 1" title="Forward surgical hospital 1">
            <a:extLst>
              <a:ext uri="{FF2B5EF4-FFF2-40B4-BE49-F238E27FC236}">
                <a16:creationId xmlns:a16="http://schemas.microsoft.com/office/drawing/2014/main" id="{CC598C11-227A-40CE-A799-BA660E373C7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6513"/>
          <a:stretch/>
        </p:blipFill>
        <p:spPr bwMode="auto">
          <a:xfrm>
            <a:off x="6781800" y="2514600"/>
            <a:ext cx="2886617" cy="1619066"/>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descr="Forward surgical hospital 2" title="Forward surgical hospital 2">
            <a:extLst>
              <a:ext uri="{FF2B5EF4-FFF2-40B4-BE49-F238E27FC236}">
                <a16:creationId xmlns:a16="http://schemas.microsoft.com/office/drawing/2014/main" id="{CC598C11-227A-40CE-A799-BA660E373C7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54348"/>
          <a:stretch/>
        </p:blipFill>
        <p:spPr bwMode="auto">
          <a:xfrm>
            <a:off x="6784731" y="4445794"/>
            <a:ext cx="2895600" cy="1902823"/>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29</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211" y="2514600"/>
            <a:ext cx="5253617" cy="3150863"/>
          </a:xfrm>
          <a:prstGeom prst="rect">
            <a:avLst/>
          </a:prstGeom>
        </p:spPr>
        <p:txBody>
          <a:bodyPr vert="horz" wrap="square" lIns="0" tIns="179070" rIns="0" bIns="0" rtlCol="0">
            <a:spAutoFit/>
          </a:bodyPr>
          <a:lstStyle/>
          <a:p>
            <a:pPr marL="469900" indent="-457200">
              <a:lnSpc>
                <a:spcPct val="100000"/>
              </a:lnSpc>
              <a:spcBef>
                <a:spcPts val="1410"/>
              </a:spcBef>
              <a:buFont typeface="Wingdings" panose="05000000000000000000" pitchFamily="2" charset="2"/>
              <a:buChar char="n"/>
              <a:tabLst>
                <a:tab pos="389255" algn="l"/>
              </a:tabLst>
            </a:pPr>
            <a:r>
              <a:rPr sz="2650" spc="-35" dirty="0">
                <a:cs typeface="Times New Roman"/>
              </a:rPr>
              <a:t>Define </a:t>
            </a:r>
            <a:r>
              <a:rPr sz="2650" dirty="0">
                <a:cs typeface="Times New Roman"/>
              </a:rPr>
              <a:t>“emergency </a:t>
            </a:r>
            <a:r>
              <a:rPr sz="2650" spc="30" dirty="0">
                <a:cs typeface="Times New Roman"/>
              </a:rPr>
              <a:t>release”</a:t>
            </a:r>
            <a:r>
              <a:rPr sz="2650" spc="-140" dirty="0">
                <a:cs typeface="Times New Roman"/>
              </a:rPr>
              <a:t> </a:t>
            </a:r>
            <a:r>
              <a:rPr sz="2650" spc="20" dirty="0">
                <a:cs typeface="Times New Roman"/>
              </a:rPr>
              <a:t>blood.</a:t>
            </a:r>
            <a:endParaRPr sz="2650" dirty="0">
              <a:cs typeface="Times New Roman"/>
            </a:endParaRPr>
          </a:p>
          <a:p>
            <a:pPr marL="469900" marR="1013460" indent="-457200">
              <a:lnSpc>
                <a:spcPts val="3170"/>
              </a:lnSpc>
              <a:spcBef>
                <a:spcPts val="1425"/>
              </a:spcBef>
              <a:buFont typeface="Wingdings" panose="05000000000000000000" pitchFamily="2" charset="2"/>
              <a:buChar char="n"/>
              <a:tabLst>
                <a:tab pos="389255" algn="l"/>
              </a:tabLst>
            </a:pPr>
            <a:r>
              <a:rPr sz="2650" spc="-80" dirty="0">
                <a:cs typeface="Times New Roman"/>
              </a:rPr>
              <a:t>Review </a:t>
            </a:r>
            <a:r>
              <a:rPr sz="2650" spc="-10" dirty="0">
                <a:cs typeface="Times New Roman"/>
              </a:rPr>
              <a:t>massive </a:t>
            </a:r>
            <a:r>
              <a:rPr sz="2650" spc="20" dirty="0">
                <a:cs typeface="Times New Roman"/>
              </a:rPr>
              <a:t>transfusion  </a:t>
            </a:r>
            <a:r>
              <a:rPr sz="2650" spc="15" dirty="0">
                <a:cs typeface="Times New Roman"/>
              </a:rPr>
              <a:t>protocols.</a:t>
            </a:r>
            <a:endParaRPr sz="2650" dirty="0">
              <a:cs typeface="Times New Roman"/>
            </a:endParaRPr>
          </a:p>
          <a:p>
            <a:pPr marL="469900" indent="-457200">
              <a:lnSpc>
                <a:spcPct val="100000"/>
              </a:lnSpc>
              <a:spcBef>
                <a:spcPts val="1205"/>
              </a:spcBef>
              <a:buFont typeface="Wingdings" panose="05000000000000000000" pitchFamily="2" charset="2"/>
              <a:buChar char="n"/>
              <a:tabLst>
                <a:tab pos="389255" algn="l"/>
              </a:tabLst>
            </a:pPr>
            <a:r>
              <a:rPr sz="2650" spc="-80" dirty="0">
                <a:cs typeface="Times New Roman"/>
              </a:rPr>
              <a:t>Review </a:t>
            </a:r>
            <a:r>
              <a:rPr sz="2650" spc="15" dirty="0">
                <a:cs typeface="Times New Roman"/>
              </a:rPr>
              <a:t>whole </a:t>
            </a:r>
            <a:r>
              <a:rPr sz="2650" spc="20" dirty="0">
                <a:cs typeface="Times New Roman"/>
              </a:rPr>
              <a:t>blood</a:t>
            </a:r>
            <a:r>
              <a:rPr sz="2650" spc="-105" dirty="0">
                <a:cs typeface="Times New Roman"/>
              </a:rPr>
              <a:t> </a:t>
            </a:r>
            <a:r>
              <a:rPr sz="2650" spc="45" dirty="0">
                <a:cs typeface="Times New Roman"/>
              </a:rPr>
              <a:t>use.</a:t>
            </a:r>
            <a:endParaRPr sz="2650" dirty="0">
              <a:cs typeface="Times New Roman"/>
            </a:endParaRPr>
          </a:p>
          <a:p>
            <a:pPr marL="469900" marR="252729" indent="-457200">
              <a:lnSpc>
                <a:spcPts val="3170"/>
              </a:lnSpc>
              <a:spcBef>
                <a:spcPts val="1425"/>
              </a:spcBef>
              <a:buFont typeface="Wingdings" panose="05000000000000000000" pitchFamily="2" charset="2"/>
              <a:buChar char="n"/>
              <a:tabLst>
                <a:tab pos="389255" algn="l"/>
              </a:tabLst>
            </a:pPr>
            <a:r>
              <a:rPr sz="2650" spc="-80" dirty="0">
                <a:cs typeface="Times New Roman"/>
              </a:rPr>
              <a:t>Review </a:t>
            </a:r>
            <a:r>
              <a:rPr sz="2650" spc="20" dirty="0">
                <a:cs typeface="Times New Roman"/>
              </a:rPr>
              <a:t>blood </a:t>
            </a:r>
            <a:r>
              <a:rPr sz="2650" spc="45" dirty="0">
                <a:cs typeface="Times New Roman"/>
              </a:rPr>
              <a:t>product</a:t>
            </a:r>
            <a:r>
              <a:rPr sz="2650" spc="-160" dirty="0">
                <a:cs typeface="Times New Roman"/>
              </a:rPr>
              <a:t> </a:t>
            </a:r>
            <a:r>
              <a:rPr sz="2650" spc="-50" dirty="0">
                <a:cs typeface="Times New Roman"/>
              </a:rPr>
              <a:t>availability  </a:t>
            </a:r>
            <a:r>
              <a:rPr sz="2650" spc="100" dirty="0">
                <a:cs typeface="Times New Roman"/>
              </a:rPr>
              <a:t>at </a:t>
            </a:r>
            <a:r>
              <a:rPr sz="2650" spc="10" dirty="0">
                <a:cs typeface="Times New Roman"/>
              </a:rPr>
              <a:t>different</a:t>
            </a:r>
            <a:r>
              <a:rPr sz="2650" spc="-215" dirty="0">
                <a:cs typeface="Times New Roman"/>
              </a:rPr>
              <a:t> </a:t>
            </a:r>
            <a:r>
              <a:rPr sz="2650" spc="10" dirty="0">
                <a:cs typeface="Times New Roman"/>
              </a:rPr>
              <a:t>roles.</a:t>
            </a:r>
            <a:endParaRPr sz="2650" dirty="0">
              <a:cs typeface="Times New Roman"/>
            </a:endParaRPr>
          </a:p>
        </p:txBody>
      </p:sp>
      <p:sp>
        <p:nvSpPr>
          <p:cNvPr id="3" name="object 3"/>
          <p:cNvSpPr txBox="1">
            <a:spLocks noGrp="1"/>
          </p:cNvSpPr>
          <p:nvPr>
            <p:ph type="title"/>
          </p:nvPr>
        </p:nvSpPr>
        <p:spPr>
          <a:xfrm>
            <a:off x="590790" y="458756"/>
            <a:ext cx="4438410"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Objectives</a:t>
            </a:r>
          </a:p>
        </p:txBody>
      </p:sp>
      <p:sp>
        <p:nvSpPr>
          <p:cNvPr id="9" name="object 9"/>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7142" y="7203368"/>
            <a:ext cx="274320" cy="274320"/>
          </a:xfrm>
          <a:prstGeom prst="rect">
            <a:avLst/>
          </a:prstGeom>
        </p:spPr>
      </p:pic>
      <p:pic>
        <p:nvPicPr>
          <p:cNvPr id="14" name="Picture 13" descr="used transfusion bags photo" title="Transfusion bags">
            <a:extLst>
              <a:ext uri="{FF2B5EF4-FFF2-40B4-BE49-F238E27FC236}">
                <a16:creationId xmlns:a16="http://schemas.microsoft.com/office/drawing/2014/main" id="{9741123C-01D9-4AAE-9BDF-B47D14294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7000" y="2819400"/>
            <a:ext cx="3302000" cy="2476500"/>
          </a:xfrm>
          <a:prstGeom prst="rect">
            <a:avLst/>
          </a:prstGeom>
          <a:ln w="12700">
            <a:solidFill>
              <a:sysClr val="windowText" lastClr="000000"/>
            </a:solidFill>
          </a:ln>
          <a:effectLst>
            <a:outerShdw blurRad="292100" dist="139700" dir="2700000" algn="tl" rotWithShape="0">
              <a:srgbClr val="333333">
                <a:alpha val="65000"/>
              </a:srgbClr>
            </a:outerShdw>
          </a:effectLst>
        </p:spPr>
      </p:pic>
      <p:cxnSp>
        <p:nvCxnSpPr>
          <p:cNvPr id="15" name="Straight Connector 14"/>
          <p:cNvCxnSpPr/>
          <p:nvPr/>
        </p:nvCxnSpPr>
        <p:spPr>
          <a:xfrm>
            <a:off x="6172200" y="2705100"/>
            <a:ext cx="0" cy="2743200"/>
          </a:xfrm>
          <a:prstGeom prst="line">
            <a:avLst/>
          </a:prstGeom>
          <a:noFill/>
          <a:ln w="19050" cap="flat" cmpd="sng" algn="ctr">
            <a:solidFill>
              <a:sysClr val="windowText" lastClr="000000"/>
            </a:solidFill>
            <a:prstDash val="solid"/>
          </a:ln>
          <a:effectLst>
            <a:outerShdw blurRad="40000" dist="20000" dir="5400000" rotWithShape="0">
              <a:srgbClr val="000000">
                <a:alpha val="38000"/>
              </a:srgbClr>
            </a:outerShdw>
          </a:effectLst>
        </p:spPr>
      </p:cxnSp>
      <p:sp>
        <p:nvSpPr>
          <p:cNvPr id="6" name="Slide Number Placeholder 5"/>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3</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211" y="2286049"/>
            <a:ext cx="5127789" cy="3859775"/>
          </a:xfrm>
          <a:prstGeom prst="rect">
            <a:avLst/>
          </a:prstGeom>
        </p:spPr>
        <p:txBody>
          <a:bodyPr vert="horz" wrap="square" lIns="0" tIns="99060" rIns="0" bIns="0" rtlCol="0">
            <a:spAutoFit/>
          </a:bodyPr>
          <a:lstStyle/>
          <a:p>
            <a:pPr marL="12700">
              <a:lnSpc>
                <a:spcPct val="100000"/>
              </a:lnSpc>
              <a:spcBef>
                <a:spcPts val="780"/>
              </a:spcBef>
              <a:tabLst>
                <a:tab pos="390525" algn="l"/>
              </a:tabLst>
            </a:pPr>
            <a:r>
              <a:rPr sz="2400" dirty="0">
                <a:cs typeface="Cambria"/>
              </a:rPr>
              <a:t>∎	</a:t>
            </a:r>
            <a:r>
              <a:rPr sz="2400" dirty="0">
                <a:cs typeface="Times New Roman"/>
              </a:rPr>
              <a:t>Forward surgical team</a:t>
            </a:r>
          </a:p>
          <a:p>
            <a:pPr marL="12700">
              <a:lnSpc>
                <a:spcPct val="100000"/>
              </a:lnSpc>
              <a:spcBef>
                <a:spcPts val="685"/>
              </a:spcBef>
              <a:tabLst>
                <a:tab pos="390525" algn="l"/>
              </a:tabLst>
            </a:pPr>
            <a:r>
              <a:rPr sz="2400" dirty="0">
                <a:cs typeface="Cambria"/>
              </a:rPr>
              <a:t>∎	</a:t>
            </a:r>
            <a:r>
              <a:rPr sz="2400" dirty="0">
                <a:cs typeface="Times New Roman"/>
              </a:rPr>
              <a:t>Mobile forward surgical team</a:t>
            </a:r>
          </a:p>
          <a:p>
            <a:pPr marL="12700">
              <a:lnSpc>
                <a:spcPct val="100000"/>
              </a:lnSpc>
              <a:spcBef>
                <a:spcPts val="685"/>
              </a:spcBef>
              <a:tabLst>
                <a:tab pos="390525" algn="l"/>
              </a:tabLst>
            </a:pPr>
            <a:r>
              <a:rPr sz="2400" dirty="0">
                <a:cs typeface="Cambria"/>
              </a:rPr>
              <a:t>∎	</a:t>
            </a:r>
            <a:r>
              <a:rPr sz="2400" dirty="0">
                <a:cs typeface="Times New Roman"/>
              </a:rPr>
              <a:t>Fleet surgical team</a:t>
            </a:r>
          </a:p>
          <a:p>
            <a:pPr marL="386080" marR="130175" indent="-374015">
              <a:lnSpc>
                <a:spcPct val="100899"/>
              </a:lnSpc>
              <a:spcBef>
                <a:spcPts val="660"/>
              </a:spcBef>
              <a:tabLst>
                <a:tab pos="390525" algn="l"/>
              </a:tabLst>
            </a:pPr>
            <a:r>
              <a:rPr sz="2400" dirty="0">
                <a:cs typeface="Cambria"/>
              </a:rPr>
              <a:t>∎		</a:t>
            </a:r>
            <a:r>
              <a:rPr sz="2400" dirty="0">
                <a:cs typeface="Times New Roman"/>
              </a:rPr>
              <a:t>Larger inventories of ABO </a:t>
            </a:r>
            <a:r>
              <a:rPr lang="en-US" sz="2400" dirty="0" smtClean="0">
                <a:cs typeface="Times New Roman"/>
              </a:rPr>
              <a:t/>
            </a:r>
            <a:br>
              <a:rPr lang="en-US" sz="2400" dirty="0" smtClean="0">
                <a:cs typeface="Times New Roman"/>
              </a:rPr>
            </a:br>
            <a:r>
              <a:rPr sz="2400" dirty="0" smtClean="0">
                <a:cs typeface="Times New Roman"/>
              </a:rPr>
              <a:t>type-specific </a:t>
            </a:r>
            <a:r>
              <a:rPr sz="2400" dirty="0">
                <a:cs typeface="Times New Roman"/>
              </a:rPr>
              <a:t>blood products</a:t>
            </a:r>
          </a:p>
          <a:p>
            <a:pPr marL="386080" marR="153670">
              <a:lnSpc>
                <a:spcPts val="2530"/>
              </a:lnSpc>
              <a:spcBef>
                <a:spcPts val="730"/>
              </a:spcBef>
            </a:pPr>
            <a:r>
              <a:rPr sz="2200" dirty="0">
                <a:cs typeface="Times New Roman"/>
              </a:rPr>
              <a:t>80-120U of SWB or Component  Therapy – RBCs, FFP, </a:t>
            </a:r>
            <a:r>
              <a:rPr sz="2200" dirty="0" smtClean="0">
                <a:cs typeface="Times New Roman"/>
              </a:rPr>
              <a:t>Platelets</a:t>
            </a:r>
            <a:r>
              <a:rPr sz="2200" dirty="0">
                <a:cs typeface="Times New Roman"/>
              </a:rPr>
              <a:t>; </a:t>
            </a:r>
            <a:r>
              <a:rPr lang="en-US" sz="2200" dirty="0">
                <a:cs typeface="Times New Roman"/>
              </a:rPr>
              <a:t>W</a:t>
            </a:r>
            <a:r>
              <a:rPr lang="en-US" sz="2200" dirty="0" smtClean="0">
                <a:cs typeface="Times New Roman"/>
              </a:rPr>
              <a:t>BB</a:t>
            </a:r>
            <a:endParaRPr sz="2200" dirty="0">
              <a:cs typeface="Times New Roman"/>
            </a:endParaRPr>
          </a:p>
          <a:p>
            <a:pPr marL="12700">
              <a:lnSpc>
                <a:spcPct val="100000"/>
              </a:lnSpc>
              <a:spcBef>
                <a:spcPts val="600"/>
              </a:spcBef>
              <a:tabLst>
                <a:tab pos="390525" algn="l"/>
              </a:tabLst>
            </a:pPr>
            <a:r>
              <a:rPr sz="2400" dirty="0">
                <a:cs typeface="Cambria"/>
              </a:rPr>
              <a:t>∎	</a:t>
            </a:r>
            <a:r>
              <a:rPr sz="2400" dirty="0">
                <a:cs typeface="Times New Roman"/>
              </a:rPr>
              <a:t>Apheresis platelets</a:t>
            </a:r>
          </a:p>
          <a:p>
            <a:pPr marL="12700">
              <a:lnSpc>
                <a:spcPct val="100000"/>
              </a:lnSpc>
              <a:spcBef>
                <a:spcPts val="685"/>
              </a:spcBef>
              <a:tabLst>
                <a:tab pos="390525" algn="l"/>
              </a:tabLst>
            </a:pPr>
            <a:r>
              <a:rPr sz="2400" dirty="0">
                <a:cs typeface="Cambria"/>
              </a:rPr>
              <a:t>∎	</a:t>
            </a:r>
            <a:r>
              <a:rPr sz="2400" dirty="0">
                <a:cs typeface="Times New Roman"/>
              </a:rPr>
              <a:t>Cryoprecipitate</a:t>
            </a:r>
          </a:p>
        </p:txBody>
      </p:sp>
      <p:sp>
        <p:nvSpPr>
          <p:cNvPr id="3" name="object 3"/>
          <p:cNvSpPr txBox="1">
            <a:spLocks noGrp="1"/>
          </p:cNvSpPr>
          <p:nvPr>
            <p:ph type="title"/>
          </p:nvPr>
        </p:nvSpPr>
        <p:spPr>
          <a:xfrm>
            <a:off x="590739" y="450462"/>
            <a:ext cx="4209861"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Role 3 Transfusion</a:t>
            </a:r>
          </a:p>
        </p:txBody>
      </p:sp>
      <p:sp>
        <p:nvSpPr>
          <p:cNvPr id="12" name="object 12"/>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cxnSp>
        <p:nvCxnSpPr>
          <p:cNvPr id="15" name="Straight Connector 14"/>
          <p:cNvCxnSpPr/>
          <p:nvPr/>
        </p:nvCxnSpPr>
        <p:spPr>
          <a:xfrm>
            <a:off x="5715000" y="2466986"/>
            <a:ext cx="0" cy="4023360"/>
          </a:xfrm>
          <a:prstGeom prst="line">
            <a:avLst/>
          </a:prstGeom>
          <a:noFill/>
          <a:ln w="19050" cap="flat" cmpd="sng" algn="ctr">
            <a:solidFill>
              <a:sysClr val="windowText" lastClr="000000"/>
            </a:solidFill>
            <a:prstDash val="solid"/>
          </a:ln>
          <a:effectLst>
            <a:outerShdw blurRad="40000" dist="20000" dir="5400000" rotWithShape="0">
              <a:srgbClr val="000000">
                <a:alpha val="38000"/>
              </a:srgbClr>
            </a:outerShdw>
          </a:effectLst>
        </p:spPr>
      </p:cxnSp>
      <p:pic>
        <p:nvPicPr>
          <p:cNvPr id="16" name="Picture 2" descr="USS Mercy" title="USS Mercy"/>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6241"/>
          <a:stretch/>
        </p:blipFill>
        <p:spPr bwMode="auto">
          <a:xfrm>
            <a:off x="6019800" y="2514600"/>
            <a:ext cx="2507427" cy="1769481"/>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descr="Role 3 hospital" title="Role 3 hospital"/>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3825" r="34463"/>
          <a:stretch/>
        </p:blipFill>
        <p:spPr bwMode="auto">
          <a:xfrm>
            <a:off x="6021237" y="4524386"/>
            <a:ext cx="2505989" cy="1882664"/>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descr="Forward surgical hospitals" title="Forward surgical hospital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67584"/>
          <a:stretch/>
        </p:blipFill>
        <p:spPr bwMode="auto">
          <a:xfrm>
            <a:off x="8001000" y="3686186"/>
            <a:ext cx="1828800" cy="1344048"/>
          </a:xfrm>
          <a:prstGeom prst="rect">
            <a:avLst/>
          </a:prstGeom>
          <a:ln w="12700">
            <a:solidFill>
              <a:sysClr val="windowText" lastClr="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4"/>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30</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8" y="2311343"/>
            <a:ext cx="8934261" cy="3532376"/>
          </a:xfrm>
          <a:prstGeom prst="rect">
            <a:avLst/>
          </a:prstGeom>
        </p:spPr>
        <p:txBody>
          <a:bodyPr vert="horz" wrap="square" lIns="0" tIns="26034" rIns="0" bIns="0" rtlCol="0">
            <a:spAutoFit/>
          </a:bodyPr>
          <a:lstStyle/>
          <a:p>
            <a:pPr marL="12700" marR="5080">
              <a:lnSpc>
                <a:spcPts val="3170"/>
              </a:lnSpc>
              <a:spcBef>
                <a:spcPts val="204"/>
              </a:spcBef>
              <a:tabLst>
                <a:tab pos="5855970" algn="l"/>
                <a:tab pos="6972934" algn="l"/>
              </a:tabLst>
            </a:pPr>
            <a:r>
              <a:rPr sz="2650" dirty="0">
                <a:cs typeface="Times New Roman"/>
              </a:rPr>
              <a:t>A  29 year old marine was hit by a dismounted IED.	</a:t>
            </a:r>
            <a:r>
              <a:rPr lang="en-US" sz="2650" dirty="0" smtClean="0">
                <a:cs typeface="Times New Roman"/>
              </a:rPr>
              <a:t> </a:t>
            </a:r>
            <a:r>
              <a:rPr sz="2650" dirty="0" smtClean="0">
                <a:cs typeface="Times New Roman"/>
              </a:rPr>
              <a:t>He </a:t>
            </a:r>
            <a:r>
              <a:rPr sz="2650" dirty="0">
                <a:cs typeface="Times New Roman"/>
              </a:rPr>
              <a:t>arrives at  your </a:t>
            </a:r>
            <a:r>
              <a:rPr lang="en-US" sz="2650" dirty="0" smtClean="0">
                <a:cs typeface="Times New Roman"/>
              </a:rPr>
              <a:t>R</a:t>
            </a:r>
            <a:r>
              <a:rPr sz="2650" dirty="0" smtClean="0">
                <a:cs typeface="Times New Roman"/>
              </a:rPr>
              <a:t>ole </a:t>
            </a:r>
            <a:r>
              <a:rPr lang="en-US" sz="2650" dirty="0" smtClean="0">
                <a:cs typeface="Times New Roman"/>
              </a:rPr>
              <a:t>2</a:t>
            </a:r>
            <a:r>
              <a:rPr sz="2650" dirty="0" smtClean="0">
                <a:cs typeface="Times New Roman"/>
              </a:rPr>
              <a:t> </a:t>
            </a:r>
            <a:r>
              <a:rPr sz="2650" dirty="0">
                <a:cs typeface="Times New Roman"/>
              </a:rPr>
              <a:t>facility with bilateral, high above-knee-amputations,  perineal wounds, and abdominal wounds.	His vitals are: HR 138,  BP 84/42, RR 32, SaO2 96%. Your medics get 2 large bore </a:t>
            </a:r>
            <a:r>
              <a:rPr sz="2650" dirty="0" smtClean="0">
                <a:cs typeface="Times New Roman"/>
              </a:rPr>
              <a:t>IVs.</a:t>
            </a:r>
            <a:endParaRPr sz="2900" dirty="0">
              <a:cs typeface="Times New Roman"/>
            </a:endParaRPr>
          </a:p>
          <a:p>
            <a:pPr marL="330835" indent="-318135">
              <a:lnSpc>
                <a:spcPct val="100000"/>
              </a:lnSpc>
              <a:spcBef>
                <a:spcPts val="2350"/>
              </a:spcBef>
              <a:buAutoNum type="arabicPeriod"/>
              <a:tabLst>
                <a:tab pos="331470" algn="l"/>
              </a:tabLst>
            </a:pPr>
            <a:r>
              <a:rPr sz="2650" dirty="0">
                <a:cs typeface="Times New Roman"/>
              </a:rPr>
              <a:t>What comprises damage control resuscitation?</a:t>
            </a:r>
          </a:p>
          <a:p>
            <a:pPr marL="330835" indent="-318135">
              <a:lnSpc>
                <a:spcPct val="100000"/>
              </a:lnSpc>
              <a:spcBef>
                <a:spcPts val="1305"/>
              </a:spcBef>
              <a:buAutoNum type="arabicPeriod"/>
              <a:tabLst>
                <a:tab pos="331470" algn="l"/>
              </a:tabLst>
            </a:pPr>
            <a:r>
              <a:rPr sz="2650" dirty="0">
                <a:cs typeface="Times New Roman"/>
              </a:rPr>
              <a:t>What agents should be used to resuscitate?</a:t>
            </a:r>
          </a:p>
          <a:p>
            <a:pPr marL="330835" indent="-318135">
              <a:lnSpc>
                <a:spcPct val="100000"/>
              </a:lnSpc>
              <a:spcBef>
                <a:spcPts val="1310"/>
              </a:spcBef>
              <a:buAutoNum type="arabicPeriod"/>
              <a:tabLst>
                <a:tab pos="331470" algn="l"/>
                <a:tab pos="7452359" algn="l"/>
              </a:tabLst>
            </a:pPr>
            <a:r>
              <a:rPr sz="2650" dirty="0">
                <a:cs typeface="Times New Roman"/>
              </a:rPr>
              <a:t>What blood products are available based at Role 2?	Role 3?</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50602"/>
            <a:ext cx="3371661"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Exercise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6" name="Slide Number Placeholder 5"/>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31</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739" y="450462"/>
            <a:ext cx="3371661"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References</a:t>
            </a: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p:nvPr/>
        </p:nvSpPr>
        <p:spPr>
          <a:xfrm>
            <a:off x="590776" y="2232236"/>
            <a:ext cx="9210040" cy="4605020"/>
          </a:xfrm>
          <a:prstGeom prst="rect">
            <a:avLst/>
          </a:prstGeom>
        </p:spPr>
        <p:txBody>
          <a:bodyPr vert="horz" wrap="square" lIns="0" tIns="12065" rIns="0" bIns="0" rtlCol="0">
            <a:spAutoFit/>
          </a:bodyPr>
          <a:lstStyle/>
          <a:p>
            <a:pPr marL="389890" marR="638175" indent="-377825">
              <a:lnSpc>
                <a:spcPct val="101499"/>
              </a:lnSpc>
              <a:spcBef>
                <a:spcPts val="95"/>
              </a:spcBef>
              <a:tabLst>
                <a:tab pos="389890" algn="l"/>
              </a:tabLst>
            </a:pPr>
            <a:r>
              <a:rPr sz="1950" dirty="0">
                <a:cs typeface="Cambria"/>
              </a:rPr>
              <a:t>∎	</a:t>
            </a:r>
            <a:r>
              <a:rPr sz="1950" dirty="0">
                <a:cs typeface="Times New Roman"/>
              </a:rPr>
              <a:t>Joint Trauma System (JTS) Frozen Deglycerolized Red Blood Cells Clinical Practice  Guideline (CPG), 11 Jul 2016</a:t>
            </a:r>
          </a:p>
          <a:p>
            <a:pPr marL="390525" marR="20955">
              <a:lnSpc>
                <a:spcPct val="102699"/>
              </a:lnSpc>
              <a:spcBef>
                <a:spcPts val="30"/>
              </a:spcBef>
            </a:pPr>
            <a:r>
              <a:rPr sz="1500" u="sng" dirty="0">
                <a:solidFill>
                  <a:srgbClr val="660000"/>
                </a:solidFill>
                <a:uFill>
                  <a:solidFill>
                    <a:srgbClr val="660000"/>
                  </a:solidFill>
                </a:uFill>
                <a:cs typeface="Times New Roman"/>
              </a:rPr>
              <a:t>https://jts.amedd.army.mil/assets/docs/cpgs/JTS_Clinical_Practice_Guidelines_(CPGs)/Frozen_Deglycerolized_ </a:t>
            </a:r>
            <a:r>
              <a:rPr sz="1500" dirty="0">
                <a:solidFill>
                  <a:srgbClr val="660000"/>
                </a:solidFill>
                <a:cs typeface="Times New Roman"/>
              </a:rPr>
              <a:t> </a:t>
            </a:r>
            <a:r>
              <a:rPr sz="1500" u="sng" dirty="0">
                <a:solidFill>
                  <a:srgbClr val="660000"/>
                </a:solidFill>
                <a:uFill>
                  <a:solidFill>
                    <a:srgbClr val="660000"/>
                  </a:solidFill>
                </a:uFill>
                <a:cs typeface="Times New Roman"/>
              </a:rPr>
              <a:t>Red_Blood_Cells_11_Jul_2016_ID26.pdf</a:t>
            </a:r>
            <a:endParaRPr sz="1500" dirty="0">
              <a:cs typeface="Times New Roman"/>
            </a:endParaRPr>
          </a:p>
          <a:p>
            <a:pPr marL="12700">
              <a:lnSpc>
                <a:spcPct val="100000"/>
              </a:lnSpc>
              <a:spcBef>
                <a:spcPts val="1145"/>
              </a:spcBef>
              <a:tabLst>
                <a:tab pos="389890" algn="l"/>
              </a:tabLst>
            </a:pPr>
            <a:r>
              <a:rPr sz="1950" dirty="0">
                <a:cs typeface="Cambria"/>
              </a:rPr>
              <a:t>∎	</a:t>
            </a:r>
            <a:r>
              <a:rPr sz="1950" dirty="0">
                <a:cs typeface="Times New Roman"/>
              </a:rPr>
              <a:t>JTS Whole Blood Transfusion CPG, 15 May 2018</a:t>
            </a:r>
          </a:p>
          <a:p>
            <a:pPr marL="390525" marR="14604">
              <a:lnSpc>
                <a:spcPct val="102699"/>
              </a:lnSpc>
              <a:spcBef>
                <a:spcPts val="30"/>
              </a:spcBef>
            </a:pPr>
            <a:r>
              <a:rPr sz="1500" u="sng" dirty="0">
                <a:solidFill>
                  <a:srgbClr val="660000"/>
                </a:solidFill>
                <a:uFill>
                  <a:solidFill>
                    <a:srgbClr val="660000"/>
                  </a:solidFill>
                </a:uFill>
                <a:cs typeface="Times New Roman"/>
              </a:rPr>
              <a:t>https://jts.amedd.army.mil/assets/docs/cpgs/JTS_Clinical_Practice_Guidelines_(CPGs)/Whole_Blood_Transfusi </a:t>
            </a:r>
            <a:r>
              <a:rPr sz="1500" dirty="0">
                <a:solidFill>
                  <a:srgbClr val="660000"/>
                </a:solidFill>
                <a:cs typeface="Times New Roman"/>
              </a:rPr>
              <a:t> </a:t>
            </a:r>
            <a:r>
              <a:rPr sz="1500" u="sng" dirty="0">
                <a:solidFill>
                  <a:srgbClr val="660000"/>
                </a:solidFill>
                <a:uFill>
                  <a:solidFill>
                    <a:srgbClr val="660000"/>
                  </a:solidFill>
                </a:uFill>
                <a:cs typeface="Times New Roman"/>
              </a:rPr>
              <a:t>on_15_May_2018_ID21.pdf</a:t>
            </a:r>
            <a:endParaRPr sz="1500" dirty="0">
              <a:cs typeface="Times New Roman"/>
            </a:endParaRPr>
          </a:p>
          <a:p>
            <a:pPr marL="12700">
              <a:lnSpc>
                <a:spcPct val="100000"/>
              </a:lnSpc>
              <a:spcBef>
                <a:spcPts val="1145"/>
              </a:spcBef>
              <a:tabLst>
                <a:tab pos="389890" algn="l"/>
              </a:tabLst>
            </a:pPr>
            <a:r>
              <a:rPr sz="1950" dirty="0">
                <a:cs typeface="Cambria"/>
              </a:rPr>
              <a:t>∎	</a:t>
            </a:r>
            <a:r>
              <a:rPr sz="1950" dirty="0">
                <a:cs typeface="Times New Roman"/>
              </a:rPr>
              <a:t>JTS Damage Control Resuscitation CPG, 12 Jul 2019</a:t>
            </a:r>
          </a:p>
          <a:p>
            <a:pPr marL="390525" marR="5080">
              <a:lnSpc>
                <a:spcPct val="102699"/>
              </a:lnSpc>
              <a:spcBef>
                <a:spcPts val="15"/>
              </a:spcBef>
            </a:pPr>
            <a:r>
              <a:rPr sz="1500" u="sng" dirty="0">
                <a:solidFill>
                  <a:srgbClr val="660000"/>
                </a:solidFill>
                <a:uFill>
                  <a:solidFill>
                    <a:srgbClr val="660000"/>
                  </a:solidFill>
                </a:uFill>
                <a:cs typeface="Times New Roman"/>
              </a:rPr>
              <a:t>https://jts.amedd.army.mil/assets/docs/cpgs/JTS_Clinical_Practice_Guidelines_(CPGs)/Damage_Control_Resus </a:t>
            </a:r>
            <a:r>
              <a:rPr sz="1500" dirty="0">
                <a:solidFill>
                  <a:srgbClr val="660000"/>
                </a:solidFill>
                <a:cs typeface="Times New Roman"/>
              </a:rPr>
              <a:t> </a:t>
            </a:r>
            <a:r>
              <a:rPr sz="1500" u="sng" dirty="0">
                <a:solidFill>
                  <a:srgbClr val="660000"/>
                </a:solidFill>
                <a:uFill>
                  <a:solidFill>
                    <a:srgbClr val="660000"/>
                  </a:solidFill>
                </a:uFill>
                <a:cs typeface="Times New Roman"/>
              </a:rPr>
              <a:t>citation_12_Jul_2019_ID18.pdf</a:t>
            </a:r>
            <a:endParaRPr sz="1500" dirty="0">
              <a:cs typeface="Times New Roman"/>
            </a:endParaRPr>
          </a:p>
          <a:p>
            <a:pPr marL="389890" marR="1356360" indent="-377825">
              <a:lnSpc>
                <a:spcPct val="101499"/>
              </a:lnSpc>
              <a:spcBef>
                <a:spcPts val="1110"/>
              </a:spcBef>
              <a:tabLst>
                <a:tab pos="389890" algn="l"/>
              </a:tabLst>
            </a:pPr>
            <a:r>
              <a:rPr sz="1950" dirty="0">
                <a:cs typeface="Cambria"/>
              </a:rPr>
              <a:t>∎	</a:t>
            </a:r>
            <a:r>
              <a:rPr sz="1950" dirty="0">
                <a:cs typeface="Times New Roman"/>
              </a:rPr>
              <a:t>Office of The Surgeon General, Borden Institute, Emergency War Surgery,  5th U.S. Edition, Chap 33. 2018</a:t>
            </a:r>
          </a:p>
          <a:p>
            <a:pPr marL="390525">
              <a:lnSpc>
                <a:spcPct val="100000"/>
              </a:lnSpc>
              <a:spcBef>
                <a:spcPts val="80"/>
              </a:spcBef>
            </a:pPr>
            <a:r>
              <a:rPr sz="1500" u="sng" dirty="0">
                <a:solidFill>
                  <a:srgbClr val="660000"/>
                </a:solidFill>
                <a:uFill>
                  <a:solidFill>
                    <a:srgbClr val="660000"/>
                  </a:solidFill>
                </a:uFill>
                <a:cs typeface="Times New Roman"/>
              </a:rPr>
              <a:t>https://</a:t>
            </a:r>
            <a:r>
              <a:rPr sz="1500" u="sng" dirty="0">
                <a:solidFill>
                  <a:srgbClr val="660000"/>
                </a:solidFill>
                <a:uFill>
                  <a:solidFill>
                    <a:srgbClr val="660000"/>
                  </a:solidFill>
                </a:uFill>
                <a:cs typeface="Times New Roman"/>
                <a:hlinkClick r:id="rId3"/>
              </a:rPr>
              <a:t>www.cs.amedd.army.mil/Portlet.aspx?ID=cb88853d-5b33-4b3f-968c-2cd95f7b7809</a:t>
            </a:r>
            <a:endParaRPr sz="1500" dirty="0">
              <a:cs typeface="Times New Roman"/>
            </a:endParaRPr>
          </a:p>
          <a:p>
            <a:pPr>
              <a:lnSpc>
                <a:spcPct val="100000"/>
              </a:lnSpc>
            </a:pPr>
            <a:endParaRPr sz="1700" dirty="0">
              <a:cs typeface="Times New Roman"/>
            </a:endParaRPr>
          </a:p>
          <a:p>
            <a:pPr marL="222885">
              <a:lnSpc>
                <a:spcPct val="100000"/>
              </a:lnSpc>
              <a:spcBef>
                <a:spcPts val="1135"/>
              </a:spcBef>
            </a:pPr>
            <a:r>
              <a:rPr sz="1950" dirty="0" smtClean="0">
                <a:cs typeface="Times New Roman"/>
              </a:rPr>
              <a:t> </a:t>
            </a:r>
            <a:r>
              <a:rPr sz="1950" i="1" dirty="0">
                <a:cs typeface="Times New Roman"/>
              </a:rPr>
              <a:t>All photos and images, not otherwise cited, are courtesy of the JTS Collection</a:t>
            </a:r>
          </a:p>
        </p:txBody>
      </p:sp>
      <p:sp>
        <p:nvSpPr>
          <p:cNvPr id="6" name="Slide Number Placeholder 5"/>
          <p:cNvSpPr>
            <a:spLocks noGrp="1"/>
          </p:cNvSpPr>
          <p:nvPr>
            <p:ph type="sldNum" sz="quarter" idx="7"/>
          </p:nvPr>
        </p:nvSpPr>
        <p:spPr>
          <a:xfrm>
            <a:off x="9258811" y="7203368"/>
            <a:ext cx="418589" cy="184922"/>
          </a:xfrm>
        </p:spPr>
        <p:txBody>
          <a:bodyPr/>
          <a:lstStyle/>
          <a:p>
            <a:pPr marL="25400">
              <a:lnSpc>
                <a:spcPts val="1535"/>
              </a:lnSpc>
            </a:pPr>
            <a:fld id="{81D60167-4931-47E6-BA6A-407CBD079E47}" type="slidenum">
              <a:rPr lang="en-US" sz="1200" spc="15" smtClean="0">
                <a:latin typeface="+mn-lt"/>
              </a:rPr>
              <a:t>32</a:t>
            </a:fld>
            <a:endParaRPr lang="en-US" sz="1200" spc="15"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2309" y="2122386"/>
            <a:ext cx="5529692" cy="4546758"/>
          </a:xfrm>
          <a:prstGeom prst="rect">
            <a:avLst/>
          </a:prstGeom>
        </p:spPr>
        <p:txBody>
          <a:bodyPr vert="horz" wrap="square" lIns="0" tIns="42545" rIns="0" bIns="0" rtlCol="0">
            <a:spAutoFit/>
          </a:bodyPr>
          <a:lstStyle/>
          <a:p>
            <a:pPr marL="469900" indent="-457200">
              <a:lnSpc>
                <a:spcPct val="100000"/>
              </a:lnSpc>
              <a:spcBef>
                <a:spcPts val="335"/>
              </a:spcBef>
              <a:buFont typeface="Wingdings" panose="05000000000000000000" pitchFamily="2" charset="2"/>
              <a:buChar char="n"/>
            </a:pPr>
            <a:r>
              <a:rPr sz="2400" dirty="0" smtClean="0">
                <a:cs typeface="Times New Roman"/>
              </a:rPr>
              <a:t>Lethal </a:t>
            </a:r>
            <a:r>
              <a:rPr sz="2400" dirty="0">
                <a:cs typeface="Times New Roman"/>
              </a:rPr>
              <a:t>Triad</a:t>
            </a:r>
          </a:p>
          <a:p>
            <a:pPr marL="801688" indent="-339725">
              <a:lnSpc>
                <a:spcPct val="100000"/>
              </a:lnSpc>
              <a:spcBef>
                <a:spcPts val="250"/>
              </a:spcBef>
              <a:buSzPct val="89583"/>
              <a:buFont typeface="Wingdings" panose="05000000000000000000" pitchFamily="2" charset="2"/>
              <a:buChar char="q"/>
            </a:pPr>
            <a:r>
              <a:rPr sz="2200" dirty="0">
                <a:cs typeface="Times New Roman"/>
              </a:rPr>
              <a:t>Acidosis - pH &lt; 7.2</a:t>
            </a:r>
          </a:p>
          <a:p>
            <a:pPr marL="801688" indent="-339725">
              <a:lnSpc>
                <a:spcPct val="100000"/>
              </a:lnSpc>
              <a:spcBef>
                <a:spcPts val="240"/>
              </a:spcBef>
              <a:buSzPct val="89583"/>
              <a:buFont typeface="Wingdings" panose="05000000000000000000" pitchFamily="2" charset="2"/>
              <a:buChar char="q"/>
            </a:pPr>
            <a:r>
              <a:rPr sz="2200" dirty="0">
                <a:cs typeface="Times New Roman"/>
              </a:rPr>
              <a:t>Hypothermia - Temperature </a:t>
            </a:r>
            <a:r>
              <a:rPr lang="en-US" sz="2200" dirty="0">
                <a:cs typeface="Times New Roman"/>
              </a:rPr>
              <a:t>&lt;</a:t>
            </a:r>
            <a:r>
              <a:rPr sz="2200" dirty="0" smtClean="0">
                <a:cs typeface="Times New Roman"/>
              </a:rPr>
              <a:t> </a:t>
            </a:r>
            <a:r>
              <a:rPr sz="2200" dirty="0">
                <a:cs typeface="Times New Roman"/>
              </a:rPr>
              <a:t>34° C</a:t>
            </a:r>
          </a:p>
          <a:p>
            <a:pPr marL="801688" indent="-339725">
              <a:lnSpc>
                <a:spcPct val="100000"/>
              </a:lnSpc>
              <a:spcBef>
                <a:spcPts val="254"/>
              </a:spcBef>
              <a:buSzPct val="89583"/>
              <a:buFont typeface="Wingdings" panose="05000000000000000000" pitchFamily="2" charset="2"/>
              <a:buChar char="q"/>
            </a:pPr>
            <a:r>
              <a:rPr sz="2200" dirty="0">
                <a:cs typeface="Times New Roman"/>
              </a:rPr>
              <a:t>Coagulopathy - PT &gt; 19 sec, PTT &gt; 60 sec</a:t>
            </a:r>
          </a:p>
          <a:p>
            <a:pPr marL="469900" indent="-457200">
              <a:spcBef>
                <a:spcPts val="1200"/>
              </a:spcBef>
              <a:buFont typeface="Wingdings" panose="05000000000000000000" pitchFamily="2" charset="2"/>
              <a:buChar char="n"/>
            </a:pPr>
            <a:r>
              <a:rPr sz="2400" dirty="0" smtClean="0">
                <a:cs typeface="Times New Roman"/>
              </a:rPr>
              <a:t>Trauma-induced </a:t>
            </a:r>
            <a:r>
              <a:rPr sz="2400" dirty="0">
                <a:cs typeface="Times New Roman"/>
              </a:rPr>
              <a:t>coagulopathy</a:t>
            </a:r>
          </a:p>
          <a:p>
            <a:pPr marL="801688" indent="-339725">
              <a:spcBef>
                <a:spcPts val="600"/>
              </a:spcBef>
              <a:buSzPct val="89583"/>
              <a:buFont typeface="Wingdings" panose="05000000000000000000" pitchFamily="2" charset="2"/>
              <a:buChar char="q"/>
            </a:pPr>
            <a:r>
              <a:rPr sz="2200" dirty="0">
                <a:cs typeface="Times New Roman"/>
              </a:rPr>
              <a:t>Coagulation activation</a:t>
            </a:r>
          </a:p>
          <a:p>
            <a:pPr marL="1084263" marR="1467485" lvl="1" indent="-282575">
              <a:spcBef>
                <a:spcPts val="600"/>
              </a:spcBef>
              <a:buFont typeface="Wingdings" panose="05000000000000000000" pitchFamily="2" charset="2"/>
              <a:buChar char="§"/>
            </a:pPr>
            <a:r>
              <a:rPr sz="2000" dirty="0">
                <a:cs typeface="Times New Roman"/>
              </a:rPr>
              <a:t>Procoagulants released </a:t>
            </a:r>
            <a:r>
              <a:rPr sz="2000" dirty="0" smtClean="0">
                <a:cs typeface="Times New Roman"/>
              </a:rPr>
              <a:t>into</a:t>
            </a:r>
            <a:r>
              <a:rPr lang="en-US" sz="2000" dirty="0" smtClean="0">
                <a:cs typeface="Times New Roman"/>
              </a:rPr>
              <a:t> </a:t>
            </a:r>
            <a:r>
              <a:rPr sz="2000" dirty="0" smtClean="0">
                <a:cs typeface="Times New Roman"/>
              </a:rPr>
              <a:t>systemic circulation</a:t>
            </a:r>
            <a:endParaRPr sz="2000" dirty="0">
              <a:cs typeface="Times New Roman"/>
            </a:endParaRPr>
          </a:p>
          <a:p>
            <a:pPr marL="1084263" marR="1522095" lvl="1" indent="-282575">
              <a:spcBef>
                <a:spcPts val="600"/>
              </a:spcBef>
              <a:buFont typeface="Wingdings" panose="05000000000000000000" pitchFamily="2" charset="2"/>
              <a:buChar char="§"/>
            </a:pPr>
            <a:r>
              <a:rPr sz="2000" dirty="0">
                <a:cs typeface="Times New Roman"/>
              </a:rPr>
              <a:t>Impairment of </a:t>
            </a:r>
            <a:r>
              <a:rPr sz="2000" dirty="0" smtClean="0">
                <a:cs typeface="Times New Roman"/>
              </a:rPr>
              <a:t>endogenous</a:t>
            </a:r>
            <a:r>
              <a:rPr lang="en-US" sz="2000" dirty="0" smtClean="0">
                <a:cs typeface="Times New Roman"/>
              </a:rPr>
              <a:t> </a:t>
            </a:r>
            <a:r>
              <a:rPr sz="2000" dirty="0" smtClean="0">
                <a:cs typeface="Times New Roman"/>
              </a:rPr>
              <a:t>anticoagulant </a:t>
            </a:r>
            <a:r>
              <a:rPr sz="2000" dirty="0">
                <a:cs typeface="Times New Roman"/>
              </a:rPr>
              <a:t>activity</a:t>
            </a:r>
          </a:p>
          <a:p>
            <a:pPr marL="1084263" lvl="1" indent="-282575">
              <a:spcBef>
                <a:spcPts val="600"/>
              </a:spcBef>
              <a:buFont typeface="Wingdings" panose="05000000000000000000" pitchFamily="2" charset="2"/>
              <a:buChar char="§"/>
            </a:pPr>
            <a:r>
              <a:rPr sz="2000" dirty="0" smtClean="0">
                <a:cs typeface="Times New Roman"/>
              </a:rPr>
              <a:t>Thrombin-generation</a:t>
            </a:r>
            <a:r>
              <a:rPr lang="en-US" sz="2000" dirty="0" smtClean="0">
                <a:cs typeface="Times New Roman"/>
              </a:rPr>
              <a:t> </a:t>
            </a:r>
            <a:r>
              <a:rPr sz="2000" dirty="0" smtClean="0">
                <a:cs typeface="Times New Roman"/>
              </a:rPr>
              <a:t>in </a:t>
            </a:r>
            <a:r>
              <a:rPr sz="2000" dirty="0">
                <a:cs typeface="Times New Roman"/>
              </a:rPr>
              <a:t>the </a:t>
            </a:r>
            <a:r>
              <a:rPr lang="en-US" sz="2000" dirty="0" smtClean="0">
                <a:cs typeface="Times New Roman"/>
              </a:rPr>
              <a:t/>
            </a:r>
            <a:br>
              <a:rPr lang="en-US" sz="2000" dirty="0" smtClean="0">
                <a:cs typeface="Times New Roman"/>
              </a:rPr>
            </a:br>
            <a:r>
              <a:rPr sz="2000" dirty="0" smtClean="0">
                <a:cs typeface="Times New Roman"/>
              </a:rPr>
              <a:t>systemic </a:t>
            </a:r>
            <a:r>
              <a:rPr sz="2000" dirty="0">
                <a:cs typeface="Times New Roman"/>
              </a:rPr>
              <a:t>circulation</a:t>
            </a:r>
          </a:p>
        </p:txBody>
      </p:sp>
      <p:sp>
        <p:nvSpPr>
          <p:cNvPr id="3" name="object 3"/>
          <p:cNvSpPr txBox="1">
            <a:spLocks noGrp="1"/>
          </p:cNvSpPr>
          <p:nvPr>
            <p:ph type="title"/>
          </p:nvPr>
        </p:nvSpPr>
        <p:spPr>
          <a:xfrm>
            <a:off x="590738" y="467161"/>
            <a:ext cx="48956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Coagulopathy of Trauma </a:t>
            </a:r>
            <a:r>
              <a:rPr sz="2200" b="1" dirty="0">
                <a:latin typeface="+mj-lt"/>
              </a:rPr>
              <a:t>(1)</a:t>
            </a:r>
          </a:p>
        </p:txBody>
      </p:sp>
      <p:sp>
        <p:nvSpPr>
          <p:cNvPr id="9" name="object 9"/>
          <p:cNvSpPr txBox="1"/>
          <p:nvPr/>
        </p:nvSpPr>
        <p:spPr>
          <a:xfrm>
            <a:off x="6730029" y="6038054"/>
            <a:ext cx="2199640" cy="451662"/>
          </a:xfrm>
          <a:prstGeom prst="rect">
            <a:avLst/>
          </a:prstGeom>
        </p:spPr>
        <p:txBody>
          <a:bodyPr vert="horz" wrap="square" lIns="0" tIns="12065" rIns="0" bIns="0" rtlCol="0">
            <a:spAutoFit/>
          </a:bodyPr>
          <a:lstStyle/>
          <a:p>
            <a:pPr marL="12700" marR="5080">
              <a:lnSpc>
                <a:spcPct val="101600"/>
              </a:lnSpc>
              <a:spcBef>
                <a:spcPts val="95"/>
              </a:spcBef>
            </a:pPr>
            <a:r>
              <a:rPr sz="1400" i="1" dirty="0">
                <a:cs typeface="Times New Roman"/>
              </a:rPr>
              <a:t>Borden </a:t>
            </a:r>
            <a:r>
              <a:rPr sz="1400" i="1" spc="10" dirty="0">
                <a:cs typeface="Times New Roman"/>
              </a:rPr>
              <a:t>Institute: War</a:t>
            </a:r>
            <a:r>
              <a:rPr sz="1400" i="1" spc="-235" dirty="0">
                <a:cs typeface="Times New Roman"/>
              </a:rPr>
              <a:t> </a:t>
            </a:r>
            <a:r>
              <a:rPr sz="1400" i="1" spc="-5" dirty="0">
                <a:cs typeface="Times New Roman"/>
              </a:rPr>
              <a:t>Surgery </a:t>
            </a:r>
            <a:r>
              <a:rPr sz="1400" i="1" spc="-15" dirty="0">
                <a:cs typeface="Times New Roman"/>
              </a:rPr>
              <a:t>in  </a:t>
            </a:r>
            <a:r>
              <a:rPr sz="1400" i="1" spc="5" dirty="0">
                <a:cs typeface="Times New Roman"/>
              </a:rPr>
              <a:t>Afghanistan </a:t>
            </a:r>
            <a:r>
              <a:rPr sz="1400" i="1" spc="50" dirty="0">
                <a:cs typeface="Times New Roman"/>
              </a:rPr>
              <a:t>and</a:t>
            </a:r>
            <a:r>
              <a:rPr sz="1400" i="1" spc="-114" dirty="0">
                <a:cs typeface="Times New Roman"/>
              </a:rPr>
              <a:t> </a:t>
            </a:r>
            <a:r>
              <a:rPr sz="1400" i="1" spc="10" dirty="0">
                <a:cs typeface="Times New Roman"/>
              </a:rPr>
              <a:t>Iraq</a:t>
            </a:r>
            <a:endParaRPr sz="1400" i="1" dirty="0">
              <a:cs typeface="Times New Roman"/>
            </a:endParaRPr>
          </a:p>
        </p:txBody>
      </p:sp>
      <p:sp>
        <p:nvSpPr>
          <p:cNvPr id="10" name="object 10"/>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58568"/>
            <a:ext cx="274320" cy="274320"/>
          </a:xfrm>
          <a:prstGeom prst="rect">
            <a:avLst/>
          </a:prstGeom>
        </p:spPr>
      </p:pic>
      <p:cxnSp>
        <p:nvCxnSpPr>
          <p:cNvPr id="13" name="Straight Connector 12"/>
          <p:cNvCxnSpPr/>
          <p:nvPr/>
        </p:nvCxnSpPr>
        <p:spPr>
          <a:xfrm>
            <a:off x="6324600" y="2204262"/>
            <a:ext cx="0" cy="4389120"/>
          </a:xfrm>
          <a:prstGeom prst="line">
            <a:avLst/>
          </a:prstGeom>
          <a:noFill/>
          <a:ln w="19050" cap="flat" cmpd="sng" algn="ctr">
            <a:solidFill>
              <a:sysClr val="windowText" lastClr="000000"/>
            </a:solidFill>
            <a:prstDash val="solid"/>
          </a:ln>
          <a:effectLst>
            <a:outerShdw blurRad="40000" dist="20000" dir="5400000" rotWithShape="0">
              <a:srgbClr val="000000">
                <a:alpha val="38000"/>
              </a:srgbClr>
            </a:outerShdw>
          </a:effectLst>
        </p:spPr>
      </p:cxnSp>
      <p:pic>
        <p:nvPicPr>
          <p:cNvPr id="15" name="Picture 14" descr="Coagulation activation - amputee patient&#10;" title="Coagulation activation"/>
          <p:cNvPicPr>
            <a:picLocks noChangeAspect="1"/>
          </p:cNvPicPr>
          <p:nvPr/>
        </p:nvPicPr>
        <p:blipFill rotWithShape="1">
          <a:blip r:embed="rId6"/>
          <a:srcRect l="76490" t="13632" r="13990" b="53005"/>
          <a:stretch/>
        </p:blipFill>
        <p:spPr>
          <a:xfrm>
            <a:off x="6730029" y="2362200"/>
            <a:ext cx="2750058" cy="3413865"/>
          </a:xfrm>
          <a:prstGeom prst="rect">
            <a:avLst/>
          </a:prstGeom>
          <a:ln w="12700">
            <a:solidFill>
              <a:sysClr val="windowText" lastClr="000000"/>
            </a:solid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4</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4281" y="2263344"/>
            <a:ext cx="5196919" cy="380873"/>
          </a:xfrm>
          <a:prstGeom prst="rect">
            <a:avLst/>
          </a:prstGeom>
        </p:spPr>
        <p:txBody>
          <a:bodyPr vert="horz" wrap="square" lIns="0" tIns="11430" rIns="0" bIns="0" rtlCol="0">
            <a:spAutoFit/>
          </a:bodyPr>
          <a:lstStyle/>
          <a:p>
            <a:pPr marL="469900" indent="-457200">
              <a:lnSpc>
                <a:spcPct val="100000"/>
              </a:lnSpc>
              <a:spcBef>
                <a:spcPts val="90"/>
              </a:spcBef>
              <a:buFont typeface="Wingdings" panose="05000000000000000000" pitchFamily="2" charset="2"/>
              <a:buChar char="n"/>
            </a:pPr>
            <a:r>
              <a:rPr sz="2400" spc="-10" dirty="0" smtClean="0">
                <a:latin typeface="+mj-lt"/>
                <a:cs typeface="Times New Roman"/>
              </a:rPr>
              <a:t>Trauma-induced </a:t>
            </a:r>
            <a:r>
              <a:rPr sz="2400" spc="10" dirty="0">
                <a:latin typeface="+mj-lt"/>
                <a:cs typeface="Times New Roman"/>
              </a:rPr>
              <a:t>coagulopathy</a:t>
            </a:r>
            <a:r>
              <a:rPr sz="2400" spc="20" dirty="0">
                <a:latin typeface="+mj-lt"/>
                <a:cs typeface="Times New Roman"/>
              </a:rPr>
              <a:t> </a:t>
            </a:r>
            <a:r>
              <a:rPr i="1" spc="10" dirty="0">
                <a:latin typeface="+mj-lt"/>
                <a:cs typeface="Times New Roman"/>
              </a:rPr>
              <a:t>(</a:t>
            </a:r>
            <a:r>
              <a:rPr i="1" spc="10" dirty="0" smtClean="0">
                <a:latin typeface="+mj-lt"/>
                <a:cs typeface="Times New Roman"/>
              </a:rPr>
              <a:t>cont</a:t>
            </a:r>
            <a:r>
              <a:rPr lang="en-US" i="1" spc="10" dirty="0" smtClean="0">
                <a:latin typeface="+mj-lt"/>
                <a:cs typeface="Times New Roman"/>
              </a:rPr>
              <a:t>.</a:t>
            </a:r>
            <a:r>
              <a:rPr i="1" spc="10" dirty="0" smtClean="0">
                <a:latin typeface="+mj-lt"/>
                <a:cs typeface="Times New Roman"/>
              </a:rPr>
              <a:t>)</a:t>
            </a:r>
            <a:endParaRPr i="1" dirty="0">
              <a:latin typeface="+mj-lt"/>
              <a:cs typeface="Times New Roman"/>
            </a:endParaRPr>
          </a:p>
        </p:txBody>
      </p:sp>
      <p:sp>
        <p:nvSpPr>
          <p:cNvPr id="3" name="object 3"/>
          <p:cNvSpPr txBox="1">
            <a:spLocks noGrp="1"/>
          </p:cNvSpPr>
          <p:nvPr>
            <p:ph type="body" idx="1"/>
          </p:nvPr>
        </p:nvSpPr>
        <p:spPr>
          <a:xfrm>
            <a:off x="618634" y="2661480"/>
            <a:ext cx="4787265" cy="3720890"/>
          </a:xfrm>
          <a:prstGeom prst="rect">
            <a:avLst/>
          </a:prstGeom>
        </p:spPr>
        <p:txBody>
          <a:bodyPr vert="horz" wrap="square" lIns="0" tIns="111125" rIns="0" bIns="0" rtlCol="0">
            <a:spAutoFit/>
          </a:bodyPr>
          <a:lstStyle/>
          <a:p>
            <a:pPr marL="804863" indent="-347663">
              <a:lnSpc>
                <a:spcPct val="100000"/>
              </a:lnSpc>
              <a:spcBef>
                <a:spcPts val="665"/>
              </a:spcBef>
              <a:buSzPct val="89583"/>
              <a:buFont typeface="Wingdings" panose="05000000000000000000" pitchFamily="2" charset="2"/>
              <a:buChar char="q"/>
              <a:tabLst>
                <a:tab pos="772795" algn="l"/>
                <a:tab pos="773430" algn="l"/>
              </a:tabLst>
            </a:pPr>
            <a:r>
              <a:rPr sz="2200" spc="-15" dirty="0" err="1" smtClean="0">
                <a:latin typeface="+mn-lt"/>
              </a:rPr>
              <a:t>Hyperfibrinolysis</a:t>
            </a:r>
            <a:endParaRPr sz="2200" spc="-15" dirty="0" smtClean="0">
              <a:latin typeface="+mn-lt"/>
            </a:endParaRPr>
          </a:p>
          <a:p>
            <a:pPr marL="1114425" marR="260985" lvl="1" indent="-312738">
              <a:lnSpc>
                <a:spcPct val="100000"/>
              </a:lnSpc>
              <a:spcBef>
                <a:spcPts val="680"/>
              </a:spcBef>
              <a:buFont typeface="Wingdings" panose="05000000000000000000" pitchFamily="2" charset="2"/>
              <a:buChar char="§"/>
              <a:tabLst>
                <a:tab pos="1018540" algn="l"/>
              </a:tabLst>
            </a:pPr>
            <a:r>
              <a:rPr sz="2000" spc="-25" dirty="0" smtClean="0">
                <a:cs typeface="Times New Roman"/>
              </a:rPr>
              <a:t>Acute </a:t>
            </a:r>
            <a:r>
              <a:rPr sz="2000" spc="45" dirty="0">
                <a:cs typeface="Times New Roman"/>
              </a:rPr>
              <a:t>release </a:t>
            </a:r>
            <a:r>
              <a:rPr sz="2000" spc="-5" dirty="0">
                <a:cs typeface="Times New Roman"/>
              </a:rPr>
              <a:t>of </a:t>
            </a:r>
            <a:r>
              <a:rPr sz="2000" spc="-150" dirty="0">
                <a:cs typeface="Times New Roman"/>
              </a:rPr>
              <a:t>tPA </a:t>
            </a:r>
            <a:r>
              <a:rPr sz="2000" spc="-105" dirty="0">
                <a:cs typeface="Times New Roman"/>
              </a:rPr>
              <a:t>-&gt; </a:t>
            </a:r>
            <a:r>
              <a:rPr sz="2000" spc="10" dirty="0">
                <a:cs typeface="Times New Roman"/>
              </a:rPr>
              <a:t>induces  </a:t>
            </a:r>
            <a:r>
              <a:rPr sz="2000" spc="-20" dirty="0">
                <a:cs typeface="Times New Roman"/>
              </a:rPr>
              <a:t>hyperfibrinolysis</a:t>
            </a:r>
            <a:endParaRPr sz="2000" dirty="0">
              <a:cs typeface="Times New Roman"/>
            </a:endParaRPr>
          </a:p>
          <a:p>
            <a:pPr marL="1114425" marR="5080" lvl="1" indent="-312738">
              <a:lnSpc>
                <a:spcPct val="100000"/>
              </a:lnSpc>
              <a:spcBef>
                <a:spcPts val="655"/>
              </a:spcBef>
              <a:buFont typeface="Wingdings" panose="05000000000000000000" pitchFamily="2" charset="2"/>
              <a:buChar char="§"/>
              <a:tabLst>
                <a:tab pos="1018540" algn="l"/>
              </a:tabLst>
            </a:pPr>
            <a:r>
              <a:rPr sz="2000" spc="-15" dirty="0">
                <a:cs typeface="Times New Roman"/>
              </a:rPr>
              <a:t>Coagulation </a:t>
            </a:r>
            <a:r>
              <a:rPr sz="2000" spc="5" dirty="0">
                <a:cs typeface="Times New Roman"/>
              </a:rPr>
              <a:t>activation </a:t>
            </a:r>
            <a:r>
              <a:rPr sz="2000" spc="-105" dirty="0">
                <a:cs typeface="Times New Roman"/>
              </a:rPr>
              <a:t>-&gt; </a:t>
            </a:r>
            <a:r>
              <a:rPr sz="2000" spc="15" dirty="0">
                <a:cs typeface="Times New Roman"/>
              </a:rPr>
              <a:t>induces  </a:t>
            </a:r>
            <a:r>
              <a:rPr sz="2000" spc="-20" dirty="0">
                <a:cs typeface="Times New Roman"/>
              </a:rPr>
              <a:t>hyperfibrinolysis</a:t>
            </a:r>
            <a:endParaRPr sz="2000" dirty="0">
              <a:cs typeface="Times New Roman"/>
            </a:endParaRPr>
          </a:p>
          <a:p>
            <a:pPr marL="804863" indent="-347663">
              <a:spcBef>
                <a:spcPts val="665"/>
              </a:spcBef>
              <a:buSzPct val="89583"/>
              <a:buFont typeface="Wingdings" panose="05000000000000000000" pitchFamily="2" charset="2"/>
              <a:buChar char="q"/>
              <a:tabLst>
                <a:tab pos="772795" algn="l"/>
                <a:tab pos="773430" algn="l"/>
              </a:tabLst>
            </a:pPr>
            <a:r>
              <a:rPr sz="2200" spc="-15" dirty="0">
                <a:latin typeface="+mn-lt"/>
              </a:rPr>
              <a:t>Consumptive coagulopathy</a:t>
            </a:r>
          </a:p>
          <a:p>
            <a:pPr marL="469900" indent="-457200">
              <a:lnSpc>
                <a:spcPct val="100000"/>
              </a:lnSpc>
              <a:spcBef>
                <a:spcPts val="1300"/>
              </a:spcBef>
              <a:buFont typeface="Wingdings" panose="05000000000000000000" pitchFamily="2" charset="2"/>
              <a:buChar char="n"/>
            </a:pPr>
            <a:r>
              <a:rPr spc="-30" dirty="0" smtClean="0">
                <a:latin typeface="+mn-lt"/>
              </a:rPr>
              <a:t>Massive </a:t>
            </a:r>
            <a:r>
              <a:rPr spc="20" dirty="0">
                <a:latin typeface="+mn-lt"/>
              </a:rPr>
              <a:t>transfusion</a:t>
            </a:r>
            <a:r>
              <a:rPr spc="-450" dirty="0">
                <a:latin typeface="+mn-lt"/>
              </a:rPr>
              <a:t> </a:t>
            </a:r>
            <a:r>
              <a:rPr spc="5" dirty="0" smtClean="0">
                <a:latin typeface="+mn-lt"/>
              </a:rPr>
              <a:t>effects</a:t>
            </a:r>
            <a:endParaRPr dirty="0">
              <a:latin typeface="+mn-lt"/>
              <a:cs typeface="Cambria"/>
            </a:endParaRPr>
          </a:p>
          <a:p>
            <a:pPr marL="804863" indent="-347663">
              <a:lnSpc>
                <a:spcPct val="100000"/>
              </a:lnSpc>
              <a:spcBef>
                <a:spcPts val="695"/>
              </a:spcBef>
              <a:buSzPct val="89583"/>
              <a:buFont typeface="Wingdings" panose="05000000000000000000" pitchFamily="2" charset="2"/>
              <a:buChar char="q"/>
            </a:pPr>
            <a:r>
              <a:rPr sz="2200" spc="-15" dirty="0">
                <a:latin typeface="+mn-lt"/>
              </a:rPr>
              <a:t>Hypocalcemia</a:t>
            </a:r>
          </a:p>
          <a:p>
            <a:pPr marL="804863" indent="-347663">
              <a:lnSpc>
                <a:spcPct val="100000"/>
              </a:lnSpc>
              <a:spcBef>
                <a:spcPts val="685"/>
              </a:spcBef>
              <a:buSzPct val="89583"/>
              <a:buFont typeface="Wingdings" panose="05000000000000000000" pitchFamily="2" charset="2"/>
              <a:buChar char="q"/>
            </a:pPr>
            <a:r>
              <a:rPr sz="2200" spc="-10" dirty="0">
                <a:latin typeface="+mn-lt"/>
              </a:rPr>
              <a:t>Fibrinogen</a:t>
            </a:r>
            <a:r>
              <a:rPr sz="2200" spc="-85" dirty="0">
                <a:latin typeface="+mn-lt"/>
              </a:rPr>
              <a:t> </a:t>
            </a:r>
            <a:r>
              <a:rPr sz="2200" spc="5" dirty="0">
                <a:latin typeface="+mn-lt"/>
              </a:rPr>
              <a:t>deficiencies</a:t>
            </a:r>
          </a:p>
        </p:txBody>
      </p:sp>
      <p:sp>
        <p:nvSpPr>
          <p:cNvPr id="4" name="object 4"/>
          <p:cNvSpPr txBox="1">
            <a:spLocks noGrp="1"/>
          </p:cNvSpPr>
          <p:nvPr>
            <p:ph type="title"/>
          </p:nvPr>
        </p:nvSpPr>
        <p:spPr>
          <a:xfrm>
            <a:off x="590738" y="467161"/>
            <a:ext cx="50480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Coagulopathy of Trauma </a:t>
            </a:r>
            <a:r>
              <a:rPr sz="2200" b="1" dirty="0">
                <a:latin typeface="+mj-lt"/>
              </a:rPr>
              <a:t>(2)</a:t>
            </a:r>
          </a:p>
        </p:txBody>
      </p:sp>
      <p:sp>
        <p:nvSpPr>
          <p:cNvPr id="9" name="object 9"/>
          <p:cNvSpPr txBox="1"/>
          <p:nvPr/>
        </p:nvSpPr>
        <p:spPr>
          <a:xfrm>
            <a:off x="6293242" y="5638800"/>
            <a:ext cx="2842895" cy="505267"/>
          </a:xfrm>
          <a:prstGeom prst="rect">
            <a:avLst/>
          </a:prstGeom>
        </p:spPr>
        <p:txBody>
          <a:bodyPr vert="horz" wrap="square" lIns="0" tIns="12700" rIns="0" bIns="0" rtlCol="0">
            <a:spAutoFit/>
          </a:bodyPr>
          <a:lstStyle/>
          <a:p>
            <a:pPr marL="12700" marR="5080">
              <a:lnSpc>
                <a:spcPct val="100499"/>
              </a:lnSpc>
              <a:spcBef>
                <a:spcPts val="100"/>
              </a:spcBef>
            </a:pPr>
            <a:r>
              <a:rPr sz="1600" i="1" spc="-20" dirty="0">
                <a:cs typeface="Times New Roman"/>
              </a:rPr>
              <a:t>Bleeding </a:t>
            </a:r>
            <a:r>
              <a:rPr sz="1600" i="1" spc="45" dirty="0">
                <a:cs typeface="Times New Roman"/>
              </a:rPr>
              <a:t>war </a:t>
            </a:r>
            <a:r>
              <a:rPr sz="1600" i="1" spc="20" dirty="0">
                <a:cs typeface="Times New Roman"/>
              </a:rPr>
              <a:t>wound</a:t>
            </a:r>
            <a:r>
              <a:rPr sz="1600" i="1" spc="-190" dirty="0">
                <a:cs typeface="Times New Roman"/>
              </a:rPr>
              <a:t> </a:t>
            </a:r>
            <a:r>
              <a:rPr sz="1600" i="1" dirty="0">
                <a:cs typeface="Times New Roman"/>
              </a:rPr>
              <a:t>controlled  </a:t>
            </a:r>
            <a:r>
              <a:rPr sz="1600" i="1" spc="10" dirty="0">
                <a:cs typeface="Times New Roman"/>
              </a:rPr>
              <a:t>with</a:t>
            </a:r>
            <a:r>
              <a:rPr sz="1600" i="1" spc="-45" dirty="0">
                <a:cs typeface="Times New Roman"/>
              </a:rPr>
              <a:t> </a:t>
            </a:r>
            <a:r>
              <a:rPr sz="1600" i="1" spc="30" dirty="0">
                <a:cs typeface="Times New Roman"/>
              </a:rPr>
              <a:t>tourniquet</a:t>
            </a:r>
            <a:endParaRPr sz="1600" i="1" dirty="0">
              <a:cs typeface="Times New Roman"/>
            </a:endParaRPr>
          </a:p>
        </p:txBody>
      </p:sp>
      <p:sp>
        <p:nvSpPr>
          <p:cNvPr id="10" name="object 10"/>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2789" y="7203368"/>
            <a:ext cx="274320" cy="274320"/>
          </a:xfrm>
          <a:prstGeom prst="rect">
            <a:avLst/>
          </a:prstGeom>
        </p:spPr>
      </p:pic>
      <p:cxnSp>
        <p:nvCxnSpPr>
          <p:cNvPr id="15" name="Straight Connector 14"/>
          <p:cNvCxnSpPr/>
          <p:nvPr/>
        </p:nvCxnSpPr>
        <p:spPr>
          <a:xfrm>
            <a:off x="5867400" y="2263344"/>
            <a:ext cx="0" cy="4206240"/>
          </a:xfrm>
          <a:prstGeom prst="line">
            <a:avLst/>
          </a:prstGeom>
          <a:noFill/>
          <a:ln w="19050" cap="flat" cmpd="sng" algn="ctr">
            <a:solidFill>
              <a:sysClr val="windowText" lastClr="000000"/>
            </a:solidFill>
            <a:prstDash val="solid"/>
          </a:ln>
          <a:effectLst>
            <a:outerShdw blurRad="40000" dist="20000" dir="5400000" rotWithShape="0">
              <a:srgbClr val="000000">
                <a:alpha val="38000"/>
              </a:srgbClr>
            </a:outerShdw>
          </a:effectLst>
        </p:spPr>
      </p:cxnSp>
      <p:pic>
        <p:nvPicPr>
          <p:cNvPr id="16" name="Picture 15" descr="Photo of bleeding war wound controlled with tourniquet" title="wound controlled with tourniquet">
            <a:extLst>
              <a:ext uri="{FF2B5EF4-FFF2-40B4-BE49-F238E27FC236}">
                <a16:creationId xmlns:a16="http://schemas.microsoft.com/office/drawing/2014/main" id="{E16025D7-EBC8-418E-86F3-1CF2FC2FCC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3242" y="3012324"/>
            <a:ext cx="3105945" cy="2329459"/>
          </a:xfrm>
          <a:prstGeom prst="rect">
            <a:avLst/>
          </a:prstGeom>
          <a:ln w="12700">
            <a:solidFill>
              <a:schemeClr val="tx1"/>
            </a:solid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5</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67161"/>
            <a:ext cx="51242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Coagulopathy of Trauma </a:t>
            </a:r>
            <a:r>
              <a:rPr sz="2200" b="1" dirty="0">
                <a:latin typeface="+mj-lt"/>
              </a:rPr>
              <a:t>(3)</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6356" y="7203368"/>
            <a:ext cx="274320" cy="274320"/>
          </a:xfrm>
          <a:prstGeom prst="rect">
            <a:avLst/>
          </a:prstGeom>
        </p:spPr>
      </p:pic>
      <p:sp>
        <p:nvSpPr>
          <p:cNvPr id="7" name="Rectangle 6"/>
          <p:cNvSpPr/>
          <p:nvPr/>
        </p:nvSpPr>
        <p:spPr>
          <a:xfrm>
            <a:off x="552798" y="2438400"/>
            <a:ext cx="8362602" cy="3077766"/>
          </a:xfrm>
          <a:prstGeom prst="rect">
            <a:avLst/>
          </a:prstGeom>
        </p:spPr>
        <p:txBody>
          <a:bodyPr wrap="square">
            <a:spAutoFit/>
          </a:bodyPr>
          <a:lstStyle/>
          <a:p>
            <a:pPr marL="457200" indent="-457200">
              <a:spcAft>
                <a:spcPts val="1200"/>
              </a:spcAft>
              <a:buFont typeface="Wingdings" panose="05000000000000000000" pitchFamily="2" charset="2"/>
              <a:buChar char="n"/>
            </a:pPr>
            <a:r>
              <a:rPr lang="en-US" sz="2400" dirty="0"/>
              <a:t>Derangements in coagulation occur rapidly after </a:t>
            </a:r>
            <a:r>
              <a:rPr lang="en-US" sz="2400" dirty="0" smtClean="0"/>
              <a:t>trauma.</a:t>
            </a:r>
            <a:br>
              <a:rPr lang="en-US" sz="2400" dirty="0" smtClean="0"/>
            </a:br>
            <a:r>
              <a:rPr lang="en-US" sz="2400" dirty="0" smtClean="0"/>
              <a:t>By </a:t>
            </a:r>
            <a:r>
              <a:rPr lang="en-US" sz="2400" dirty="0"/>
              <a:t>arrival to the ED, ~28% of trauma patients have a detectable </a:t>
            </a:r>
            <a:r>
              <a:rPr lang="en-US" sz="2400" dirty="0" smtClean="0"/>
              <a:t>coagulopathy </a:t>
            </a:r>
            <a:r>
              <a:rPr lang="en-US" sz="2400" dirty="0"/>
              <a:t>that was associated with a poor </a:t>
            </a:r>
            <a:r>
              <a:rPr lang="en-US" sz="2400" dirty="0" smtClean="0"/>
              <a:t>outcome</a:t>
            </a:r>
          </a:p>
          <a:p>
            <a:pPr marL="457200" indent="-457200">
              <a:spcAft>
                <a:spcPts val="1200"/>
              </a:spcAft>
              <a:buFont typeface="Wingdings" panose="05000000000000000000" pitchFamily="2" charset="2"/>
              <a:buChar char="n"/>
            </a:pPr>
            <a:r>
              <a:rPr lang="en-US" sz="2400" dirty="0" smtClean="0"/>
              <a:t>Hypothermia </a:t>
            </a:r>
            <a:r>
              <a:rPr lang="en-US" sz="2400" dirty="0"/>
              <a:t>dramatically affects coagulopathy</a:t>
            </a:r>
          </a:p>
          <a:p>
            <a:pPr marL="804863" indent="-347663">
              <a:spcAft>
                <a:spcPts val="1200"/>
              </a:spcAft>
              <a:buFont typeface="Wingdings" panose="05000000000000000000" pitchFamily="2" charset="2"/>
              <a:buChar char="q"/>
            </a:pPr>
            <a:r>
              <a:rPr lang="en-US" sz="2200" dirty="0"/>
              <a:t>PT and PTT rise when T&lt;36°C</a:t>
            </a:r>
          </a:p>
          <a:p>
            <a:pPr marL="804863" indent="-347663">
              <a:spcAft>
                <a:spcPts val="1200"/>
              </a:spcAft>
              <a:buFont typeface="Wingdings" panose="05000000000000000000" pitchFamily="2" charset="2"/>
              <a:buChar char="q"/>
            </a:pPr>
            <a:r>
              <a:rPr lang="en-US" sz="2200" dirty="0"/>
              <a:t>Platelet activation by </a:t>
            </a:r>
            <a:r>
              <a:rPr lang="en-US" sz="2200" dirty="0" err="1"/>
              <a:t>vWF</a:t>
            </a:r>
            <a:r>
              <a:rPr lang="en-US" sz="2200" dirty="0"/>
              <a:t> profoundly  reduced at 30°C</a:t>
            </a:r>
          </a:p>
        </p:txBody>
      </p:sp>
      <p:sp>
        <p:nvSpPr>
          <p:cNvPr id="8" name="Slide Number Placeholder 7"/>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6</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2797774"/>
            <a:ext cx="4690620" cy="3618106"/>
          </a:xfrm>
          <a:prstGeom prst="rect">
            <a:avLst/>
          </a:prstGeom>
        </p:spPr>
        <p:txBody>
          <a:bodyPr vert="horz" wrap="square" lIns="0" tIns="65405" rIns="0" bIns="0" rtlCol="0">
            <a:spAutoFit/>
          </a:bodyPr>
          <a:lstStyle/>
          <a:p>
            <a:pPr marL="12700">
              <a:lnSpc>
                <a:spcPct val="100000"/>
              </a:lnSpc>
              <a:spcBef>
                <a:spcPts val="515"/>
              </a:spcBef>
              <a:tabLst>
                <a:tab pos="390525" algn="l"/>
              </a:tabLst>
            </a:pPr>
            <a:r>
              <a:rPr sz="2400" spc="50" dirty="0">
                <a:cs typeface="Cambria"/>
              </a:rPr>
              <a:t>∎	</a:t>
            </a:r>
            <a:r>
              <a:rPr sz="2400" b="1" spc="20" dirty="0">
                <a:solidFill>
                  <a:srgbClr val="C00000"/>
                </a:solidFill>
                <a:cs typeface="Times New Roman"/>
              </a:rPr>
              <a:t>Packed </a:t>
            </a:r>
            <a:r>
              <a:rPr sz="2400" b="1" dirty="0">
                <a:solidFill>
                  <a:srgbClr val="C00000"/>
                </a:solidFill>
                <a:cs typeface="Times New Roman"/>
              </a:rPr>
              <a:t>Red </a:t>
            </a:r>
            <a:r>
              <a:rPr sz="2400" b="1" spc="-5" dirty="0">
                <a:solidFill>
                  <a:srgbClr val="C00000"/>
                </a:solidFill>
                <a:cs typeface="Times New Roman"/>
              </a:rPr>
              <a:t>Blood </a:t>
            </a:r>
            <a:r>
              <a:rPr sz="2400" b="1" spc="-55" dirty="0">
                <a:solidFill>
                  <a:srgbClr val="C00000"/>
                </a:solidFill>
                <a:cs typeface="Times New Roman"/>
              </a:rPr>
              <a:t>Cells</a:t>
            </a:r>
            <a:r>
              <a:rPr sz="2400" b="1" spc="-340" dirty="0">
                <a:solidFill>
                  <a:srgbClr val="C00000"/>
                </a:solidFill>
                <a:cs typeface="Times New Roman"/>
              </a:rPr>
              <a:t> </a:t>
            </a:r>
            <a:r>
              <a:rPr sz="2400" b="1" spc="-155" dirty="0">
                <a:solidFill>
                  <a:srgbClr val="C00000"/>
                </a:solidFill>
                <a:cs typeface="Times New Roman"/>
              </a:rPr>
              <a:t>(PRBC)</a:t>
            </a:r>
            <a:endParaRPr sz="2400" b="1" dirty="0">
              <a:cs typeface="Times New Roman"/>
            </a:endParaRPr>
          </a:p>
          <a:p>
            <a:pPr marL="768350" indent="-382905">
              <a:lnSpc>
                <a:spcPts val="2275"/>
              </a:lnSpc>
              <a:spcBef>
                <a:spcPts val="350"/>
              </a:spcBef>
              <a:buClr>
                <a:srgbClr val="000000"/>
              </a:buClr>
              <a:buFont typeface="Wingdings" panose="05000000000000000000" pitchFamily="2" charset="2"/>
              <a:buChar char="q"/>
              <a:tabLst>
                <a:tab pos="768350" algn="l"/>
                <a:tab pos="768985" algn="l"/>
              </a:tabLst>
            </a:pPr>
            <a:r>
              <a:rPr sz="1950" b="1" spc="35" dirty="0">
                <a:solidFill>
                  <a:srgbClr val="C00000"/>
                </a:solidFill>
                <a:cs typeface="Times New Roman"/>
              </a:rPr>
              <a:t>Males</a:t>
            </a:r>
            <a:r>
              <a:rPr sz="1950" spc="35" dirty="0">
                <a:solidFill>
                  <a:srgbClr val="C00000"/>
                </a:solidFill>
                <a:cs typeface="Times New Roman"/>
              </a:rPr>
              <a:t> </a:t>
            </a:r>
            <a:r>
              <a:rPr sz="1950" spc="70" dirty="0">
                <a:cs typeface="Times New Roman"/>
              </a:rPr>
              <a:t>and </a:t>
            </a:r>
            <a:r>
              <a:rPr sz="1950" spc="45" dirty="0">
                <a:cs typeface="Times New Roman"/>
              </a:rPr>
              <a:t>post-menopausal</a:t>
            </a:r>
            <a:r>
              <a:rPr sz="1950" spc="-254" dirty="0">
                <a:cs typeface="Times New Roman"/>
              </a:rPr>
              <a:t> </a:t>
            </a:r>
            <a:r>
              <a:rPr sz="1950" spc="55" dirty="0">
                <a:cs typeface="Times New Roman"/>
              </a:rPr>
              <a:t>women</a:t>
            </a:r>
            <a:endParaRPr sz="1950" dirty="0">
              <a:cs typeface="Times New Roman"/>
            </a:endParaRPr>
          </a:p>
          <a:p>
            <a:pPr marL="768350">
              <a:lnSpc>
                <a:spcPts val="2275"/>
              </a:lnSpc>
            </a:pPr>
            <a:r>
              <a:rPr sz="1950" spc="10" dirty="0">
                <a:cs typeface="Times New Roman"/>
              </a:rPr>
              <a:t>– </a:t>
            </a:r>
            <a:r>
              <a:rPr sz="1950" b="1" spc="-90" dirty="0">
                <a:solidFill>
                  <a:srgbClr val="C00000"/>
                </a:solidFill>
                <a:cs typeface="Times New Roman"/>
              </a:rPr>
              <a:t>O+ </a:t>
            </a:r>
            <a:r>
              <a:rPr sz="1950" b="1" spc="55" dirty="0">
                <a:solidFill>
                  <a:srgbClr val="C00000"/>
                </a:solidFill>
                <a:cs typeface="Times New Roman"/>
              </a:rPr>
              <a:t>blood </a:t>
            </a:r>
            <a:r>
              <a:rPr sz="1950" spc="-30" dirty="0">
                <a:cs typeface="Times New Roman"/>
              </a:rPr>
              <a:t>(37.4% </a:t>
            </a:r>
            <a:r>
              <a:rPr sz="1950" dirty="0">
                <a:cs typeface="Times New Roman"/>
              </a:rPr>
              <a:t>of</a:t>
            </a:r>
            <a:r>
              <a:rPr sz="1950" spc="-170" dirty="0">
                <a:cs typeface="Times New Roman"/>
              </a:rPr>
              <a:t> </a:t>
            </a:r>
            <a:r>
              <a:rPr sz="1950" spc="30" dirty="0">
                <a:cs typeface="Times New Roman"/>
              </a:rPr>
              <a:t>population)</a:t>
            </a:r>
            <a:endParaRPr sz="1950" dirty="0">
              <a:cs typeface="Times New Roman"/>
            </a:endParaRPr>
          </a:p>
          <a:p>
            <a:pPr marL="768350" indent="-382905">
              <a:lnSpc>
                <a:spcPct val="100000"/>
              </a:lnSpc>
              <a:spcBef>
                <a:spcPts val="505"/>
              </a:spcBef>
              <a:buClr>
                <a:srgbClr val="000000"/>
              </a:buClr>
              <a:buFont typeface="Wingdings" panose="05000000000000000000" pitchFamily="2" charset="2"/>
              <a:buChar char="q"/>
              <a:tabLst>
                <a:tab pos="768350" algn="l"/>
                <a:tab pos="768985" algn="l"/>
              </a:tabLst>
            </a:pPr>
            <a:r>
              <a:rPr sz="1950" b="1" spc="55" dirty="0">
                <a:solidFill>
                  <a:srgbClr val="C00000"/>
                </a:solidFill>
                <a:cs typeface="Times New Roman"/>
              </a:rPr>
              <a:t>Pre-menopausal </a:t>
            </a:r>
            <a:r>
              <a:rPr sz="1950" b="1" spc="85" dirty="0">
                <a:solidFill>
                  <a:srgbClr val="C00000"/>
                </a:solidFill>
                <a:cs typeface="Times New Roman"/>
              </a:rPr>
              <a:t>women </a:t>
            </a:r>
            <a:r>
              <a:rPr sz="1950" b="1" spc="10" dirty="0">
                <a:solidFill>
                  <a:srgbClr val="C00000"/>
                </a:solidFill>
                <a:cs typeface="Times New Roman"/>
              </a:rPr>
              <a:t>–</a:t>
            </a:r>
            <a:r>
              <a:rPr sz="1950" b="1" spc="-320" dirty="0">
                <a:solidFill>
                  <a:srgbClr val="C00000"/>
                </a:solidFill>
                <a:cs typeface="Times New Roman"/>
              </a:rPr>
              <a:t> </a:t>
            </a:r>
            <a:r>
              <a:rPr sz="1950" b="1" spc="-55" dirty="0">
                <a:solidFill>
                  <a:srgbClr val="C00000"/>
                </a:solidFill>
                <a:cs typeface="Times New Roman"/>
              </a:rPr>
              <a:t>O- </a:t>
            </a:r>
            <a:r>
              <a:rPr sz="1950" b="1" spc="60" dirty="0">
                <a:solidFill>
                  <a:srgbClr val="C00000"/>
                </a:solidFill>
                <a:cs typeface="Times New Roman"/>
              </a:rPr>
              <a:t>blood</a:t>
            </a:r>
            <a:endParaRPr sz="1950" b="1" dirty="0">
              <a:cs typeface="Times New Roman"/>
            </a:endParaRPr>
          </a:p>
          <a:p>
            <a:pPr marL="768350">
              <a:lnSpc>
                <a:spcPct val="100000"/>
              </a:lnSpc>
              <a:spcBef>
                <a:spcPts val="35"/>
              </a:spcBef>
            </a:pPr>
            <a:r>
              <a:rPr sz="1950" spc="-40" dirty="0">
                <a:cs typeface="Times New Roman"/>
              </a:rPr>
              <a:t>(6.6% </a:t>
            </a:r>
            <a:r>
              <a:rPr sz="1950" dirty="0">
                <a:cs typeface="Times New Roman"/>
              </a:rPr>
              <a:t>of</a:t>
            </a:r>
            <a:r>
              <a:rPr sz="1950" spc="-35" dirty="0">
                <a:cs typeface="Times New Roman"/>
              </a:rPr>
              <a:t> </a:t>
            </a:r>
            <a:r>
              <a:rPr sz="1950" spc="30" dirty="0">
                <a:cs typeface="Times New Roman"/>
              </a:rPr>
              <a:t>population)</a:t>
            </a:r>
            <a:endParaRPr sz="1950" dirty="0">
              <a:cs typeface="Times New Roman"/>
            </a:endParaRPr>
          </a:p>
          <a:p>
            <a:pPr marL="1027113" marR="54610" lvl="1" indent="-225425">
              <a:lnSpc>
                <a:spcPct val="94100"/>
              </a:lnSpc>
              <a:spcBef>
                <a:spcPts val="475"/>
              </a:spcBef>
              <a:buFont typeface="Wingdings" panose="05000000000000000000" pitchFamily="2" charset="2"/>
              <a:buChar char="§"/>
            </a:pPr>
            <a:r>
              <a:rPr sz="1950" spc="55" dirty="0">
                <a:cs typeface="Times New Roman"/>
              </a:rPr>
              <a:t>or </a:t>
            </a:r>
            <a:r>
              <a:rPr sz="1950" b="1" spc="-90" dirty="0">
                <a:solidFill>
                  <a:srgbClr val="C00000"/>
                </a:solidFill>
                <a:cs typeface="Times New Roman"/>
              </a:rPr>
              <a:t>O+ </a:t>
            </a:r>
            <a:r>
              <a:rPr sz="1950" b="1" spc="55" dirty="0">
                <a:solidFill>
                  <a:srgbClr val="C00000"/>
                </a:solidFill>
                <a:cs typeface="Times New Roman"/>
              </a:rPr>
              <a:t>blood </a:t>
            </a:r>
            <a:r>
              <a:rPr sz="1950" b="1" spc="-175" dirty="0">
                <a:solidFill>
                  <a:srgbClr val="C00000"/>
                </a:solidFill>
                <a:cs typeface="Times New Roman"/>
              </a:rPr>
              <a:t>PLUS </a:t>
            </a:r>
            <a:r>
              <a:rPr sz="1950" b="1" spc="-65" dirty="0">
                <a:solidFill>
                  <a:srgbClr val="C00000"/>
                </a:solidFill>
                <a:cs typeface="Times New Roman"/>
              </a:rPr>
              <a:t>RhoGAM </a:t>
            </a:r>
            <a:r>
              <a:rPr sz="1950" spc="-70" dirty="0">
                <a:cs typeface="Times New Roman"/>
              </a:rPr>
              <a:t>if  </a:t>
            </a:r>
            <a:r>
              <a:rPr sz="1950" spc="50" dirty="0">
                <a:cs typeface="Times New Roman"/>
              </a:rPr>
              <a:t>woman </a:t>
            </a:r>
            <a:r>
              <a:rPr sz="1950" spc="40" dirty="0">
                <a:cs typeface="Times New Roman"/>
              </a:rPr>
              <a:t>subsequently </a:t>
            </a:r>
            <a:r>
              <a:rPr sz="1950" spc="30" dirty="0">
                <a:cs typeface="Times New Roman"/>
              </a:rPr>
              <a:t>found </a:t>
            </a:r>
            <a:r>
              <a:rPr sz="1950" spc="75" dirty="0">
                <a:cs typeface="Times New Roman"/>
              </a:rPr>
              <a:t>to</a:t>
            </a:r>
            <a:r>
              <a:rPr sz="1950" spc="-260" dirty="0">
                <a:cs typeface="Times New Roman"/>
              </a:rPr>
              <a:t> </a:t>
            </a:r>
            <a:r>
              <a:rPr sz="1950" spc="90" dirty="0">
                <a:cs typeface="Times New Roman"/>
              </a:rPr>
              <a:t>be  </a:t>
            </a:r>
            <a:r>
              <a:rPr sz="1950" spc="-75" dirty="0">
                <a:cs typeface="Times New Roman"/>
              </a:rPr>
              <a:t>Rh</a:t>
            </a:r>
            <a:r>
              <a:rPr sz="1950" spc="-50" dirty="0">
                <a:cs typeface="Times New Roman"/>
              </a:rPr>
              <a:t> </a:t>
            </a:r>
            <a:r>
              <a:rPr sz="1950" spc="-45" dirty="0">
                <a:cs typeface="Times New Roman"/>
              </a:rPr>
              <a:t>–’ve</a:t>
            </a:r>
            <a:endParaRPr sz="1950" dirty="0">
              <a:cs typeface="Times New Roman"/>
            </a:endParaRPr>
          </a:p>
          <a:p>
            <a:pPr marL="1027113" marR="194945" lvl="1" indent="-225425">
              <a:lnSpc>
                <a:spcPts val="2190"/>
              </a:lnSpc>
              <a:spcBef>
                <a:spcPts val="530"/>
              </a:spcBef>
              <a:buFont typeface="Wingdings" panose="05000000000000000000" pitchFamily="2" charset="2"/>
              <a:buChar char="§"/>
            </a:pPr>
            <a:r>
              <a:rPr sz="1950" spc="-5" dirty="0">
                <a:cs typeface="Times New Roman"/>
              </a:rPr>
              <a:t>Within </a:t>
            </a:r>
            <a:r>
              <a:rPr sz="1950" spc="25" dirty="0">
                <a:cs typeface="Times New Roman"/>
              </a:rPr>
              <a:t>72 </a:t>
            </a:r>
            <a:r>
              <a:rPr sz="1950" spc="40" dirty="0">
                <a:cs typeface="Times New Roman"/>
              </a:rPr>
              <a:t>hours </a:t>
            </a:r>
            <a:r>
              <a:rPr sz="1950" spc="10" dirty="0">
                <a:cs typeface="Times New Roman"/>
              </a:rPr>
              <a:t>of </a:t>
            </a:r>
            <a:r>
              <a:rPr sz="1950" spc="30" dirty="0">
                <a:cs typeface="Times New Roman"/>
              </a:rPr>
              <a:t>transfusion</a:t>
            </a:r>
            <a:r>
              <a:rPr sz="1950" spc="-315" dirty="0">
                <a:cs typeface="Times New Roman"/>
              </a:rPr>
              <a:t> </a:t>
            </a:r>
            <a:r>
              <a:rPr sz="1950" spc="10" dirty="0">
                <a:cs typeface="Times New Roman"/>
              </a:rPr>
              <a:t>–  </a:t>
            </a:r>
            <a:r>
              <a:rPr sz="1950" spc="25" dirty="0">
                <a:cs typeface="Times New Roman"/>
              </a:rPr>
              <a:t>20 </a:t>
            </a:r>
            <a:r>
              <a:rPr sz="1950" spc="-45" dirty="0">
                <a:cs typeface="Times New Roman"/>
              </a:rPr>
              <a:t>µg </a:t>
            </a:r>
            <a:r>
              <a:rPr sz="1950" spc="220" dirty="0">
                <a:cs typeface="Times New Roman"/>
              </a:rPr>
              <a:t>/ </a:t>
            </a:r>
            <a:r>
              <a:rPr sz="1950" spc="-150" dirty="0">
                <a:cs typeface="Times New Roman"/>
              </a:rPr>
              <a:t>mL </a:t>
            </a:r>
            <a:r>
              <a:rPr sz="1950" spc="-110" dirty="0">
                <a:cs typeface="Times New Roman"/>
              </a:rPr>
              <a:t>O+ </a:t>
            </a:r>
            <a:r>
              <a:rPr sz="1950" spc="30" dirty="0">
                <a:cs typeface="Times New Roman"/>
              </a:rPr>
              <a:t>blood</a:t>
            </a:r>
            <a:r>
              <a:rPr sz="1950" spc="-155" dirty="0">
                <a:cs typeface="Times New Roman"/>
              </a:rPr>
              <a:t> </a:t>
            </a:r>
            <a:r>
              <a:rPr sz="1950" spc="45" dirty="0">
                <a:cs typeface="Times New Roman"/>
              </a:rPr>
              <a:t>transfused</a:t>
            </a:r>
            <a:endParaRPr sz="1950" dirty="0">
              <a:cs typeface="Times New Roman"/>
            </a:endParaRPr>
          </a:p>
          <a:p>
            <a:pPr marL="1027113" lvl="1" indent="-225425">
              <a:lnSpc>
                <a:spcPct val="100000"/>
              </a:lnSpc>
              <a:spcBef>
                <a:spcPts val="290"/>
              </a:spcBef>
              <a:buFont typeface="Wingdings" panose="05000000000000000000" pitchFamily="2" charset="2"/>
              <a:buChar char="§"/>
            </a:pPr>
            <a:r>
              <a:rPr sz="1950" dirty="0">
                <a:cs typeface="Times New Roman"/>
              </a:rPr>
              <a:t>Comes </a:t>
            </a:r>
            <a:r>
              <a:rPr sz="1950" spc="-15" dirty="0">
                <a:cs typeface="Times New Roman"/>
              </a:rPr>
              <a:t>in </a:t>
            </a:r>
            <a:r>
              <a:rPr sz="1950" spc="25" dirty="0">
                <a:cs typeface="Times New Roman"/>
              </a:rPr>
              <a:t>300 </a:t>
            </a:r>
            <a:r>
              <a:rPr sz="1950" spc="-45" dirty="0">
                <a:cs typeface="Times New Roman"/>
              </a:rPr>
              <a:t>µg</a:t>
            </a:r>
            <a:r>
              <a:rPr sz="1950" spc="-180" dirty="0">
                <a:cs typeface="Times New Roman"/>
              </a:rPr>
              <a:t> </a:t>
            </a:r>
            <a:r>
              <a:rPr sz="1950" spc="55" dirty="0">
                <a:cs typeface="Times New Roman"/>
              </a:rPr>
              <a:t>bottles</a:t>
            </a:r>
            <a:endParaRPr sz="1950" dirty="0">
              <a:cs typeface="Times New Roman"/>
            </a:endParaRPr>
          </a:p>
        </p:txBody>
      </p:sp>
      <p:sp>
        <p:nvSpPr>
          <p:cNvPr id="3" name="object 3"/>
          <p:cNvSpPr txBox="1"/>
          <p:nvPr/>
        </p:nvSpPr>
        <p:spPr>
          <a:xfrm>
            <a:off x="590836" y="505521"/>
            <a:ext cx="2152857" cy="360045"/>
          </a:xfrm>
          <a:prstGeom prst="rect">
            <a:avLst/>
          </a:prstGeom>
        </p:spPr>
        <p:txBody>
          <a:bodyPr vert="horz" wrap="square" lIns="0" tIns="12065" rIns="0" bIns="0" rtlCol="0">
            <a:spAutoFit/>
          </a:bodyPr>
          <a:lstStyle/>
          <a:p>
            <a:pPr marL="12700">
              <a:lnSpc>
                <a:spcPct val="100000"/>
              </a:lnSpc>
              <a:spcBef>
                <a:spcPts val="95"/>
              </a:spcBef>
            </a:pPr>
            <a:r>
              <a:rPr sz="2200" b="1" dirty="0">
                <a:solidFill>
                  <a:srgbClr val="000099"/>
                </a:solidFill>
                <a:latin typeface="+mj-lt"/>
                <a:cs typeface="Times New Roman"/>
              </a:rPr>
              <a:t>EWS Transfusion</a:t>
            </a:r>
            <a:endParaRPr sz="2200" b="1">
              <a:latin typeface="+mj-lt"/>
              <a:cs typeface="Times New Roman"/>
            </a:endParaRPr>
          </a:p>
        </p:txBody>
      </p:sp>
      <p:sp>
        <p:nvSpPr>
          <p:cNvPr id="4" name="object 4"/>
          <p:cNvSpPr txBox="1">
            <a:spLocks noGrp="1"/>
          </p:cNvSpPr>
          <p:nvPr>
            <p:ph type="title"/>
          </p:nvPr>
        </p:nvSpPr>
        <p:spPr>
          <a:xfrm>
            <a:off x="590776" y="830031"/>
            <a:ext cx="4971823" cy="520655"/>
          </a:xfrm>
          <a:prstGeom prst="rect">
            <a:avLst/>
          </a:prstGeom>
        </p:spPr>
        <p:txBody>
          <a:bodyPr vert="horz" wrap="square" lIns="0" tIns="12700" rIns="0" bIns="0" rtlCol="0">
            <a:spAutoFit/>
          </a:bodyPr>
          <a:lstStyle/>
          <a:p>
            <a:pPr marL="12700">
              <a:lnSpc>
                <a:spcPct val="100000"/>
              </a:lnSpc>
              <a:spcBef>
                <a:spcPts val="100"/>
              </a:spcBef>
            </a:pPr>
            <a:r>
              <a:rPr b="1" dirty="0">
                <a:latin typeface="+mj-lt"/>
              </a:rPr>
              <a:t>Emergency Release Blood</a:t>
            </a:r>
          </a:p>
        </p:txBody>
      </p:sp>
      <p:sp>
        <p:nvSpPr>
          <p:cNvPr id="5" name="object 5"/>
          <p:cNvSpPr txBox="1"/>
          <p:nvPr/>
        </p:nvSpPr>
        <p:spPr>
          <a:xfrm>
            <a:off x="5250219" y="2797671"/>
            <a:ext cx="4582795" cy="3907929"/>
          </a:xfrm>
          <a:prstGeom prst="rect">
            <a:avLst/>
          </a:prstGeom>
        </p:spPr>
        <p:txBody>
          <a:bodyPr vert="horz" wrap="square" lIns="0" tIns="65405" rIns="0" bIns="0" rtlCol="0">
            <a:spAutoFit/>
          </a:bodyPr>
          <a:lstStyle/>
          <a:p>
            <a:pPr marL="12700">
              <a:lnSpc>
                <a:spcPct val="100000"/>
              </a:lnSpc>
              <a:spcBef>
                <a:spcPts val="515"/>
              </a:spcBef>
              <a:tabLst>
                <a:tab pos="390525" algn="l"/>
              </a:tabLst>
            </a:pPr>
            <a:r>
              <a:rPr sz="2400" spc="50" dirty="0">
                <a:cs typeface="Cambria"/>
              </a:rPr>
              <a:t>∎	</a:t>
            </a:r>
            <a:r>
              <a:rPr sz="2400" b="1" spc="45" dirty="0">
                <a:solidFill>
                  <a:srgbClr val="6600CC"/>
                </a:solidFill>
                <a:cs typeface="Times New Roman"/>
              </a:rPr>
              <a:t>Plasma</a:t>
            </a:r>
            <a:r>
              <a:rPr sz="2400" b="1" spc="-80" dirty="0">
                <a:solidFill>
                  <a:srgbClr val="6600CC"/>
                </a:solidFill>
                <a:cs typeface="Times New Roman"/>
              </a:rPr>
              <a:t> </a:t>
            </a:r>
            <a:r>
              <a:rPr sz="2400" b="1" spc="-114" dirty="0">
                <a:solidFill>
                  <a:srgbClr val="6600CC"/>
                </a:solidFill>
                <a:cs typeface="Times New Roman"/>
              </a:rPr>
              <a:t>(FFP)</a:t>
            </a:r>
            <a:endParaRPr sz="2400" b="1" dirty="0">
              <a:cs typeface="Times New Roman"/>
            </a:endParaRPr>
          </a:p>
          <a:p>
            <a:pPr marL="768350" indent="-379730">
              <a:lnSpc>
                <a:spcPct val="100000"/>
              </a:lnSpc>
              <a:spcBef>
                <a:spcPts val="355"/>
              </a:spcBef>
              <a:buClr>
                <a:srgbClr val="000000"/>
              </a:buClr>
              <a:buSzPct val="89743"/>
              <a:buFont typeface="Wingdings" panose="05000000000000000000" pitchFamily="2" charset="2"/>
              <a:buChar char="q"/>
              <a:tabLst>
                <a:tab pos="768350" algn="l"/>
                <a:tab pos="768985" algn="l"/>
              </a:tabLst>
            </a:pPr>
            <a:r>
              <a:rPr sz="1950" spc="-200" dirty="0">
                <a:solidFill>
                  <a:srgbClr val="6F2F9F"/>
                </a:solidFill>
                <a:cs typeface="Times New Roman"/>
              </a:rPr>
              <a:t>AB </a:t>
            </a:r>
            <a:r>
              <a:rPr sz="1950" spc="-114" dirty="0">
                <a:solidFill>
                  <a:srgbClr val="6F2F9F"/>
                </a:solidFill>
                <a:cs typeface="Times New Roman"/>
              </a:rPr>
              <a:t>+ </a:t>
            </a:r>
            <a:r>
              <a:rPr sz="1950" spc="-40" dirty="0">
                <a:cs typeface="Times New Roman"/>
              </a:rPr>
              <a:t>(3.4% </a:t>
            </a:r>
            <a:r>
              <a:rPr sz="1950" spc="10" dirty="0">
                <a:cs typeface="Times New Roman"/>
              </a:rPr>
              <a:t>of</a:t>
            </a:r>
            <a:r>
              <a:rPr sz="1950" spc="-100" dirty="0">
                <a:cs typeface="Times New Roman"/>
              </a:rPr>
              <a:t> </a:t>
            </a:r>
            <a:r>
              <a:rPr sz="1950" spc="30" dirty="0">
                <a:cs typeface="Times New Roman"/>
              </a:rPr>
              <a:t>population)</a:t>
            </a:r>
            <a:endParaRPr sz="1950" dirty="0">
              <a:cs typeface="Times New Roman"/>
            </a:endParaRPr>
          </a:p>
          <a:p>
            <a:pPr marL="768350" marR="5080" indent="-379730">
              <a:lnSpc>
                <a:spcPct val="94100"/>
              </a:lnSpc>
              <a:spcBef>
                <a:spcPts val="470"/>
              </a:spcBef>
              <a:buSzPct val="89743"/>
              <a:buFont typeface="Wingdings" panose="05000000000000000000" pitchFamily="2" charset="2"/>
              <a:buChar char="q"/>
              <a:tabLst>
                <a:tab pos="768350" algn="l"/>
                <a:tab pos="768985" algn="l"/>
              </a:tabLst>
            </a:pPr>
            <a:r>
              <a:rPr sz="1950" dirty="0">
                <a:cs typeface="Times New Roman"/>
              </a:rPr>
              <a:t>Alternative: </a:t>
            </a:r>
            <a:r>
              <a:rPr sz="1950" spc="-160" dirty="0">
                <a:solidFill>
                  <a:srgbClr val="6600CC"/>
                </a:solidFill>
                <a:cs typeface="Times New Roman"/>
              </a:rPr>
              <a:t>A+ </a:t>
            </a:r>
            <a:r>
              <a:rPr sz="1950" spc="-30" dirty="0">
                <a:cs typeface="Times New Roman"/>
              </a:rPr>
              <a:t>(35.7% </a:t>
            </a:r>
            <a:r>
              <a:rPr sz="1950" spc="10" dirty="0">
                <a:cs typeface="Times New Roman"/>
              </a:rPr>
              <a:t>of </a:t>
            </a:r>
            <a:r>
              <a:rPr sz="1950" spc="30" dirty="0">
                <a:cs typeface="Times New Roman"/>
              </a:rPr>
              <a:t>population)  </a:t>
            </a:r>
            <a:r>
              <a:rPr sz="1950" spc="80" dirty="0">
                <a:cs typeface="Times New Roman"/>
              </a:rPr>
              <a:t>due </a:t>
            </a:r>
            <a:r>
              <a:rPr sz="1950" spc="75" dirty="0">
                <a:cs typeface="Times New Roman"/>
              </a:rPr>
              <a:t>to </a:t>
            </a:r>
            <a:r>
              <a:rPr sz="1950" spc="95" dirty="0">
                <a:cs typeface="Times New Roman"/>
              </a:rPr>
              <a:t>the </a:t>
            </a:r>
            <a:r>
              <a:rPr sz="1950" spc="-5" dirty="0">
                <a:cs typeface="Times New Roman"/>
              </a:rPr>
              <a:t>relatively </a:t>
            </a:r>
            <a:r>
              <a:rPr sz="1950" spc="-15" dirty="0">
                <a:cs typeface="Times New Roman"/>
              </a:rPr>
              <a:t>low </a:t>
            </a:r>
            <a:r>
              <a:rPr sz="1950" spc="35" dirty="0">
                <a:cs typeface="Times New Roman"/>
              </a:rPr>
              <a:t>prevalence  </a:t>
            </a:r>
            <a:r>
              <a:rPr sz="1950" spc="10" dirty="0">
                <a:cs typeface="Times New Roman"/>
              </a:rPr>
              <a:t>of </a:t>
            </a:r>
            <a:r>
              <a:rPr sz="1950" spc="-229" dirty="0">
                <a:cs typeface="Times New Roman"/>
              </a:rPr>
              <a:t>B </a:t>
            </a:r>
            <a:r>
              <a:rPr sz="1950" spc="30" dirty="0">
                <a:cs typeface="Times New Roman"/>
              </a:rPr>
              <a:t>blood </a:t>
            </a:r>
            <a:r>
              <a:rPr sz="1950" spc="-40" dirty="0">
                <a:cs typeface="Times New Roman"/>
              </a:rPr>
              <a:t>(8.5% </a:t>
            </a:r>
            <a:r>
              <a:rPr sz="1950" dirty="0">
                <a:cs typeface="Times New Roman"/>
              </a:rPr>
              <a:t>of</a:t>
            </a:r>
            <a:r>
              <a:rPr sz="1950" spc="-215" dirty="0">
                <a:cs typeface="Times New Roman"/>
              </a:rPr>
              <a:t> </a:t>
            </a:r>
            <a:r>
              <a:rPr sz="1950" spc="30" dirty="0">
                <a:cs typeface="Times New Roman"/>
              </a:rPr>
              <a:t>population)</a:t>
            </a:r>
            <a:endParaRPr sz="1950" dirty="0">
              <a:cs typeface="Times New Roman"/>
            </a:endParaRPr>
          </a:p>
          <a:p>
            <a:pPr marL="12700">
              <a:lnSpc>
                <a:spcPct val="100000"/>
              </a:lnSpc>
              <a:spcBef>
                <a:spcPts val="660"/>
              </a:spcBef>
              <a:tabLst>
                <a:tab pos="393065" algn="l"/>
              </a:tabLst>
            </a:pPr>
            <a:r>
              <a:rPr sz="2400" spc="50" dirty="0">
                <a:cs typeface="Cambria"/>
              </a:rPr>
              <a:t>∎	</a:t>
            </a:r>
            <a:r>
              <a:rPr sz="2400" b="1" spc="60" dirty="0">
                <a:solidFill>
                  <a:srgbClr val="006600"/>
                </a:solidFill>
                <a:cs typeface="Times New Roman"/>
              </a:rPr>
              <a:t>Platelets</a:t>
            </a:r>
            <a:endParaRPr sz="2400" b="1" dirty="0">
              <a:cs typeface="Times New Roman"/>
            </a:endParaRPr>
          </a:p>
          <a:p>
            <a:pPr marL="385445">
              <a:lnSpc>
                <a:spcPct val="100000"/>
              </a:lnSpc>
              <a:spcBef>
                <a:spcPts val="65"/>
              </a:spcBef>
            </a:pPr>
            <a:r>
              <a:rPr sz="1950" b="1" spc="-100" dirty="0">
                <a:solidFill>
                  <a:srgbClr val="006600"/>
                </a:solidFill>
                <a:cs typeface="Times New Roman"/>
              </a:rPr>
              <a:t>A</a:t>
            </a:r>
            <a:r>
              <a:rPr sz="1950" b="1" spc="-150" baseline="-21367" dirty="0">
                <a:solidFill>
                  <a:srgbClr val="006600"/>
                </a:solidFill>
                <a:cs typeface="Times New Roman"/>
              </a:rPr>
              <a:t>2 </a:t>
            </a:r>
            <a:r>
              <a:rPr sz="1950" b="1" spc="50" dirty="0">
                <a:solidFill>
                  <a:srgbClr val="006600"/>
                </a:solidFill>
                <a:cs typeface="Times New Roman"/>
              </a:rPr>
              <a:t>Platelets </a:t>
            </a:r>
            <a:r>
              <a:rPr sz="1950" spc="-30" dirty="0">
                <a:cs typeface="Times New Roman"/>
              </a:rPr>
              <a:t>(35.7% </a:t>
            </a:r>
            <a:r>
              <a:rPr sz="1950" spc="10" dirty="0">
                <a:cs typeface="Times New Roman"/>
              </a:rPr>
              <a:t>of</a:t>
            </a:r>
            <a:r>
              <a:rPr sz="1950" spc="-185" dirty="0">
                <a:cs typeface="Times New Roman"/>
              </a:rPr>
              <a:t> </a:t>
            </a:r>
            <a:r>
              <a:rPr sz="1950" spc="30" dirty="0">
                <a:cs typeface="Times New Roman"/>
              </a:rPr>
              <a:t>population)</a:t>
            </a:r>
            <a:endParaRPr sz="1950" dirty="0">
              <a:cs typeface="Times New Roman"/>
            </a:endParaRPr>
          </a:p>
          <a:p>
            <a:pPr marL="12700">
              <a:lnSpc>
                <a:spcPct val="100000"/>
              </a:lnSpc>
              <a:spcBef>
                <a:spcPts val="655"/>
              </a:spcBef>
              <a:tabLst>
                <a:tab pos="390525" algn="l"/>
              </a:tabLst>
            </a:pPr>
            <a:r>
              <a:rPr sz="2400" spc="50" dirty="0">
                <a:cs typeface="Cambria"/>
              </a:rPr>
              <a:t>∎	</a:t>
            </a:r>
            <a:r>
              <a:rPr sz="2400" b="1" spc="15" dirty="0">
                <a:solidFill>
                  <a:srgbClr val="0000FF"/>
                </a:solidFill>
                <a:cs typeface="Times New Roman"/>
              </a:rPr>
              <a:t>Fresh </a:t>
            </a:r>
            <a:r>
              <a:rPr sz="2400" b="1" spc="35" dirty="0">
                <a:solidFill>
                  <a:srgbClr val="0000FF"/>
                </a:solidFill>
                <a:cs typeface="Times New Roman"/>
              </a:rPr>
              <a:t>Whole </a:t>
            </a:r>
            <a:r>
              <a:rPr sz="2400" b="1" dirty="0">
                <a:solidFill>
                  <a:srgbClr val="0000FF"/>
                </a:solidFill>
                <a:cs typeface="Times New Roman"/>
              </a:rPr>
              <a:t>Blood</a:t>
            </a:r>
            <a:r>
              <a:rPr sz="2400" b="1" spc="-254" dirty="0">
                <a:solidFill>
                  <a:srgbClr val="0000FF"/>
                </a:solidFill>
                <a:cs typeface="Times New Roman"/>
              </a:rPr>
              <a:t> </a:t>
            </a:r>
            <a:r>
              <a:rPr sz="2400" b="1" spc="-125" dirty="0">
                <a:solidFill>
                  <a:srgbClr val="0000FF"/>
                </a:solidFill>
                <a:cs typeface="Times New Roman"/>
              </a:rPr>
              <a:t>(FWB)</a:t>
            </a:r>
            <a:endParaRPr sz="2400" b="1" dirty="0">
              <a:cs typeface="Times New Roman"/>
            </a:endParaRPr>
          </a:p>
          <a:p>
            <a:pPr marL="768350" indent="-382905">
              <a:lnSpc>
                <a:spcPts val="2265"/>
              </a:lnSpc>
              <a:spcBef>
                <a:spcPts val="365"/>
              </a:spcBef>
              <a:buSzPct val="89743"/>
              <a:buFont typeface="Wingdings" panose="05000000000000000000" pitchFamily="2" charset="2"/>
              <a:buChar char="q"/>
              <a:tabLst>
                <a:tab pos="768350" algn="l"/>
                <a:tab pos="768985" algn="l"/>
              </a:tabLst>
            </a:pPr>
            <a:r>
              <a:rPr sz="1950" spc="-55" dirty="0">
                <a:solidFill>
                  <a:srgbClr val="252525"/>
                </a:solidFill>
                <a:cs typeface="Times New Roman"/>
              </a:rPr>
              <a:t>Type</a:t>
            </a:r>
            <a:r>
              <a:rPr sz="1950" spc="-35" dirty="0">
                <a:solidFill>
                  <a:srgbClr val="252525"/>
                </a:solidFill>
                <a:cs typeface="Times New Roman"/>
              </a:rPr>
              <a:t> Specific:</a:t>
            </a:r>
            <a:endParaRPr sz="1950" dirty="0">
              <a:cs typeface="Times New Roman"/>
            </a:endParaRPr>
          </a:p>
          <a:p>
            <a:pPr marL="768350">
              <a:lnSpc>
                <a:spcPts val="2265"/>
              </a:lnSpc>
            </a:pPr>
            <a:r>
              <a:rPr sz="1950" spc="-25" dirty="0">
                <a:cs typeface="Times New Roman"/>
              </a:rPr>
              <a:t>Significant </a:t>
            </a:r>
            <a:r>
              <a:rPr sz="1950" spc="10" dirty="0">
                <a:cs typeface="Times New Roman"/>
              </a:rPr>
              <a:t>limitation </a:t>
            </a:r>
            <a:r>
              <a:rPr sz="1950" spc="-45" dirty="0">
                <a:cs typeface="Times New Roman"/>
              </a:rPr>
              <a:t>- </a:t>
            </a:r>
            <a:r>
              <a:rPr sz="1950" spc="45" dirty="0">
                <a:cs typeface="Times New Roman"/>
              </a:rPr>
              <a:t>Need </a:t>
            </a:r>
            <a:r>
              <a:rPr sz="1950" spc="80" dirty="0">
                <a:cs typeface="Times New Roman"/>
              </a:rPr>
              <a:t>a</a:t>
            </a:r>
            <a:r>
              <a:rPr sz="1950" spc="-210" dirty="0">
                <a:cs typeface="Times New Roman"/>
              </a:rPr>
              <a:t> </a:t>
            </a:r>
            <a:r>
              <a:rPr sz="1950" spc="45" dirty="0">
                <a:cs typeface="Times New Roman"/>
              </a:rPr>
              <a:t>match</a:t>
            </a:r>
            <a:endParaRPr sz="1950" dirty="0">
              <a:cs typeface="Times New Roman"/>
            </a:endParaRPr>
          </a:p>
          <a:p>
            <a:pPr marL="768350" indent="-382905">
              <a:lnSpc>
                <a:spcPct val="100000"/>
              </a:lnSpc>
              <a:spcBef>
                <a:spcPts val="335"/>
              </a:spcBef>
              <a:buSzPct val="89743"/>
              <a:buFont typeface="Wingdings" panose="05000000000000000000" pitchFamily="2" charset="2"/>
              <a:buChar char="q"/>
              <a:tabLst>
                <a:tab pos="768350" algn="l"/>
                <a:tab pos="768985" algn="l"/>
              </a:tabLst>
            </a:pPr>
            <a:r>
              <a:rPr sz="1950" spc="20" dirty="0">
                <a:cs typeface="Times New Roman"/>
              </a:rPr>
              <a:t>Alternate: </a:t>
            </a:r>
            <a:r>
              <a:rPr sz="1950" spc="-105" dirty="0">
                <a:solidFill>
                  <a:srgbClr val="181818"/>
                </a:solidFill>
                <a:cs typeface="Times New Roman"/>
              </a:rPr>
              <a:t>Low </a:t>
            </a:r>
            <a:r>
              <a:rPr sz="1950" spc="-20" dirty="0">
                <a:solidFill>
                  <a:srgbClr val="181818"/>
                </a:solidFill>
                <a:cs typeface="Times New Roman"/>
              </a:rPr>
              <a:t>Titer </a:t>
            </a:r>
            <a:r>
              <a:rPr sz="1950" spc="-100" dirty="0">
                <a:solidFill>
                  <a:srgbClr val="181818"/>
                </a:solidFill>
                <a:cs typeface="Times New Roman"/>
              </a:rPr>
              <a:t>O </a:t>
            </a:r>
            <a:r>
              <a:rPr sz="1950" spc="15" dirty="0">
                <a:solidFill>
                  <a:srgbClr val="181818"/>
                </a:solidFill>
                <a:cs typeface="Times New Roman"/>
              </a:rPr>
              <a:t>Whole</a:t>
            </a:r>
            <a:r>
              <a:rPr sz="1950" spc="30" dirty="0">
                <a:solidFill>
                  <a:srgbClr val="181818"/>
                </a:solidFill>
                <a:cs typeface="Times New Roman"/>
              </a:rPr>
              <a:t> </a:t>
            </a:r>
            <a:r>
              <a:rPr sz="1950" spc="-25" dirty="0">
                <a:solidFill>
                  <a:srgbClr val="181818"/>
                </a:solidFill>
                <a:cs typeface="Times New Roman"/>
              </a:rPr>
              <a:t>Blood</a:t>
            </a:r>
            <a:endParaRPr sz="1950" dirty="0">
              <a:cs typeface="Times New Roman"/>
            </a:endParaRPr>
          </a:p>
        </p:txBody>
      </p:sp>
      <p:sp>
        <p:nvSpPr>
          <p:cNvPr id="6" name="object 6"/>
          <p:cNvSpPr txBox="1"/>
          <p:nvPr/>
        </p:nvSpPr>
        <p:spPr>
          <a:xfrm>
            <a:off x="390651" y="2134171"/>
            <a:ext cx="9338058" cy="495934"/>
          </a:xfrm>
          <a:prstGeom prst="rect">
            <a:avLst/>
          </a:prstGeom>
        </p:spPr>
        <p:txBody>
          <a:bodyPr vert="horz" wrap="square" lIns="0" tIns="16510" rIns="0" bIns="0" rtlCol="0">
            <a:spAutoFit/>
          </a:bodyPr>
          <a:lstStyle/>
          <a:p>
            <a:pPr marL="12700" algn="ctr">
              <a:lnSpc>
                <a:spcPct val="100000"/>
              </a:lnSpc>
              <a:spcBef>
                <a:spcPts val="130"/>
              </a:spcBef>
            </a:pPr>
            <a:r>
              <a:rPr sz="3050" b="1" spc="10" dirty="0">
                <a:cs typeface="Times New Roman"/>
              </a:rPr>
              <a:t>Universal </a:t>
            </a:r>
            <a:r>
              <a:rPr sz="3050" b="1" spc="35" dirty="0">
                <a:cs typeface="Times New Roman"/>
              </a:rPr>
              <a:t>Donor</a:t>
            </a:r>
            <a:r>
              <a:rPr sz="3050" b="1" spc="-195" dirty="0">
                <a:cs typeface="Times New Roman"/>
              </a:rPr>
              <a:t> </a:t>
            </a:r>
            <a:r>
              <a:rPr sz="3050" b="1" spc="40" dirty="0">
                <a:cs typeface="Times New Roman"/>
              </a:rPr>
              <a:t>Guidance</a:t>
            </a:r>
            <a:endParaRPr sz="3050" b="1" dirty="0">
              <a:cs typeface="Times New Roman"/>
            </a:endParaRPr>
          </a:p>
        </p:txBody>
      </p:sp>
      <p:sp>
        <p:nvSpPr>
          <p:cNvPr id="11" name="object 11"/>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cxnSp>
        <p:nvCxnSpPr>
          <p:cNvPr id="8" name="Straight Connector 7"/>
          <p:cNvCxnSpPr/>
          <p:nvPr/>
        </p:nvCxnSpPr>
        <p:spPr>
          <a:xfrm>
            <a:off x="304800" y="2590800"/>
            <a:ext cx="95097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7"/>
          </p:nvPr>
        </p:nvSpPr>
        <p:spPr/>
        <p:txBody>
          <a:bodyPr/>
          <a:lstStyle/>
          <a:p>
            <a:pPr marL="25400">
              <a:lnSpc>
                <a:spcPts val="1535"/>
              </a:lnSpc>
            </a:pPr>
            <a:fld id="{81D60167-4931-47E6-BA6A-407CBD079E47}" type="slidenum">
              <a:rPr lang="en-US" spc="15" smtClean="0"/>
              <a:pPr marL="25400">
                <a:lnSpc>
                  <a:spcPts val="1535"/>
                </a:lnSpc>
              </a:pPr>
              <a:t>7</a:t>
            </a:fld>
            <a:endParaRPr lang="en-US" spc="1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4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0307" y="2007195"/>
            <a:ext cx="8613775" cy="3173095"/>
          </a:xfrm>
          <a:prstGeom prst="rect">
            <a:avLst/>
          </a:prstGeom>
        </p:spPr>
        <p:txBody>
          <a:bodyPr vert="horz" wrap="square" lIns="0" tIns="99060" rIns="0" bIns="0" rtlCol="0">
            <a:spAutoFit/>
          </a:bodyPr>
          <a:lstStyle/>
          <a:p>
            <a:pPr marL="12700">
              <a:lnSpc>
                <a:spcPct val="100000"/>
              </a:lnSpc>
              <a:spcBef>
                <a:spcPts val="780"/>
              </a:spcBef>
              <a:tabLst>
                <a:tab pos="390525" algn="l"/>
              </a:tabLst>
            </a:pPr>
            <a:r>
              <a:rPr sz="2400" dirty="0">
                <a:cs typeface="Cambria"/>
              </a:rPr>
              <a:t>∎	</a:t>
            </a:r>
            <a:r>
              <a:rPr sz="2400" dirty="0">
                <a:cs typeface="Times New Roman"/>
              </a:rPr>
              <a:t>Hemorrhage is the leading cause of preventable death.</a:t>
            </a:r>
          </a:p>
          <a:p>
            <a:pPr marL="12700">
              <a:lnSpc>
                <a:spcPct val="100000"/>
              </a:lnSpc>
              <a:spcBef>
                <a:spcPts val="680"/>
              </a:spcBef>
              <a:tabLst>
                <a:tab pos="390525" algn="l"/>
              </a:tabLst>
            </a:pPr>
            <a:r>
              <a:rPr sz="2400" dirty="0">
                <a:cs typeface="Cambria"/>
              </a:rPr>
              <a:t>∎	</a:t>
            </a:r>
            <a:r>
              <a:rPr sz="2400" dirty="0">
                <a:cs typeface="Times New Roman"/>
              </a:rPr>
              <a:t>Early control of hemorrhage is essential.</a:t>
            </a:r>
          </a:p>
          <a:p>
            <a:pPr marL="12700">
              <a:lnSpc>
                <a:spcPct val="100000"/>
              </a:lnSpc>
              <a:spcBef>
                <a:spcPts val="195"/>
              </a:spcBef>
              <a:tabLst>
                <a:tab pos="390525" algn="l"/>
              </a:tabLst>
            </a:pPr>
            <a:r>
              <a:rPr sz="2400" dirty="0">
                <a:cs typeface="Cambria"/>
              </a:rPr>
              <a:t>∎	</a:t>
            </a:r>
            <a:r>
              <a:rPr sz="2400" dirty="0">
                <a:cs typeface="Times New Roman"/>
              </a:rPr>
              <a:t>Focuses on a “Balanced Resuscitation.”</a:t>
            </a:r>
          </a:p>
          <a:p>
            <a:pPr marL="390525">
              <a:lnSpc>
                <a:spcPct val="100000"/>
              </a:lnSpc>
              <a:spcBef>
                <a:spcPts val="30"/>
              </a:spcBef>
            </a:pPr>
            <a:r>
              <a:rPr sz="2200" dirty="0">
                <a:cs typeface="Times New Roman"/>
              </a:rPr>
              <a:t>Replaces blood components in equal parts - More hemostatic.</a:t>
            </a:r>
          </a:p>
          <a:p>
            <a:pPr marL="12700">
              <a:lnSpc>
                <a:spcPct val="100000"/>
              </a:lnSpc>
              <a:spcBef>
                <a:spcPts val="775"/>
              </a:spcBef>
              <a:tabLst>
                <a:tab pos="390525" algn="l"/>
              </a:tabLst>
            </a:pPr>
            <a:r>
              <a:rPr sz="2400" dirty="0">
                <a:cs typeface="Cambria"/>
              </a:rPr>
              <a:t>∎	</a:t>
            </a:r>
            <a:r>
              <a:rPr sz="2400" dirty="0">
                <a:cs typeface="Times New Roman"/>
              </a:rPr>
              <a:t>Goal: SBP 90 mmHg</a:t>
            </a:r>
          </a:p>
          <a:p>
            <a:pPr marL="768350" indent="-382270">
              <a:lnSpc>
                <a:spcPct val="100000"/>
              </a:lnSpc>
              <a:spcBef>
                <a:spcPts val="234"/>
              </a:spcBef>
              <a:buSzPct val="88636"/>
              <a:buFont typeface="Wingdings" panose="05000000000000000000" pitchFamily="2" charset="2"/>
              <a:buChar char="q"/>
              <a:tabLst>
                <a:tab pos="768350" algn="l"/>
                <a:tab pos="768985" algn="l"/>
              </a:tabLst>
            </a:pPr>
            <a:r>
              <a:rPr sz="2200" dirty="0">
                <a:cs typeface="Times New Roman"/>
              </a:rPr>
              <a:t>Theoretically prevents clot from dislodging from thrombosed vessels.</a:t>
            </a:r>
          </a:p>
          <a:p>
            <a:pPr marL="768350" indent="-382270">
              <a:lnSpc>
                <a:spcPts val="2585"/>
              </a:lnSpc>
              <a:spcBef>
                <a:spcPts val="215"/>
              </a:spcBef>
              <a:buSzPct val="88636"/>
              <a:buFont typeface="Wingdings" panose="05000000000000000000" pitchFamily="2" charset="2"/>
              <a:buChar char="q"/>
              <a:tabLst>
                <a:tab pos="768350" algn="l"/>
                <a:tab pos="768985" algn="l"/>
              </a:tabLst>
            </a:pPr>
            <a:r>
              <a:rPr sz="2200" dirty="0">
                <a:cs typeface="Times New Roman"/>
              </a:rPr>
              <a:t>May need higher blood pressure in Traumatic Brain Injury.</a:t>
            </a:r>
          </a:p>
          <a:p>
            <a:pPr marL="768350">
              <a:lnSpc>
                <a:spcPts val="2585"/>
              </a:lnSpc>
            </a:pPr>
            <a:r>
              <a:rPr sz="1950" dirty="0">
                <a:cs typeface="Times New Roman"/>
              </a:rPr>
              <a:t>Maintain MAP &gt; 80 mmHg (keeps CPP &gt; 60 mm Hg if ICP 20 mmHg or less</a:t>
            </a:r>
            <a:r>
              <a:rPr sz="2200" dirty="0">
                <a:cs typeface="Times New Roman"/>
              </a:rPr>
              <a:t>).</a:t>
            </a:r>
          </a:p>
        </p:txBody>
      </p:sp>
      <p:sp>
        <p:nvSpPr>
          <p:cNvPr id="5" name="object 5"/>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60307" y="526060"/>
            <a:ext cx="5733861" cy="922047"/>
          </a:xfrm>
          <a:prstGeom prst="rect">
            <a:avLst/>
          </a:prstGeom>
        </p:spPr>
        <p:txBody>
          <a:bodyPr vert="horz" wrap="square" lIns="0" tIns="11430" rIns="0" bIns="0" rtlCol="0">
            <a:spAutoFit/>
          </a:bodyPr>
          <a:lstStyle/>
          <a:p>
            <a:pPr marL="12700">
              <a:lnSpc>
                <a:spcPts val="3155"/>
              </a:lnSpc>
              <a:spcBef>
                <a:spcPts val="90"/>
              </a:spcBef>
            </a:pPr>
            <a:r>
              <a:rPr sz="2650" b="1" dirty="0">
                <a:solidFill>
                  <a:srgbClr val="000099"/>
                </a:solidFill>
                <a:latin typeface="+mj-lt"/>
              </a:rPr>
              <a:t>EWS Transfusion</a:t>
            </a:r>
            <a:endParaRPr sz="2650" b="1" dirty="0">
              <a:latin typeface="+mj-lt"/>
            </a:endParaRPr>
          </a:p>
          <a:p>
            <a:pPr marL="12700">
              <a:lnSpc>
                <a:spcPts val="3935"/>
              </a:lnSpc>
            </a:pPr>
            <a:r>
              <a:rPr b="1" dirty="0">
                <a:latin typeface="+mj-lt"/>
              </a:rPr>
              <a:t>Damage Control Resuscitation</a:t>
            </a:r>
          </a:p>
        </p:txBody>
      </p:sp>
      <p:graphicFrame>
        <p:nvGraphicFramePr>
          <p:cNvPr id="4" name="object 4" descr="Series of 246 combat casualties receiving &gt; 1o U PRBCs and or Whole Blood" title="Series of 246 combat casualties receiving &gt; 1o U PRBCs and or Whole Blood"/>
          <p:cNvGraphicFramePr>
            <a:graphicFrameLocks noGrp="1"/>
          </p:cNvGraphicFramePr>
          <p:nvPr>
            <p:extLst>
              <p:ext uri="{D42A27DB-BD31-4B8C-83A1-F6EECF244321}">
                <p14:modId xmlns:p14="http://schemas.microsoft.com/office/powerpoint/2010/main" val="818699209"/>
              </p:ext>
            </p:extLst>
          </p:nvPr>
        </p:nvGraphicFramePr>
        <p:xfrm>
          <a:off x="1340358" y="5230367"/>
          <a:ext cx="7202170" cy="1635249"/>
        </p:xfrm>
        <a:graphic>
          <a:graphicData uri="http://schemas.openxmlformats.org/drawingml/2006/table">
            <a:tbl>
              <a:tblPr firstRow="1" bandRow="1">
                <a:tableStyleId>{2D5ABB26-0587-4C30-8999-92F81FD0307C}</a:tableStyleId>
              </a:tblPr>
              <a:tblGrid>
                <a:gridCol w="2973070">
                  <a:extLst>
                    <a:ext uri="{9D8B030D-6E8A-4147-A177-3AD203B41FA5}">
                      <a16:colId xmlns:a16="http://schemas.microsoft.com/office/drawing/2014/main" val="20000"/>
                    </a:ext>
                  </a:extLst>
                </a:gridCol>
                <a:gridCol w="1554480">
                  <a:extLst>
                    <a:ext uri="{9D8B030D-6E8A-4147-A177-3AD203B41FA5}">
                      <a16:colId xmlns:a16="http://schemas.microsoft.com/office/drawing/2014/main" val="20001"/>
                    </a:ext>
                  </a:extLst>
                </a:gridCol>
                <a:gridCol w="2674620">
                  <a:extLst>
                    <a:ext uri="{9D8B030D-6E8A-4147-A177-3AD203B41FA5}">
                      <a16:colId xmlns:a16="http://schemas.microsoft.com/office/drawing/2014/main" val="20002"/>
                    </a:ext>
                  </a:extLst>
                </a:gridCol>
              </a:tblGrid>
              <a:tr h="378713">
                <a:tc gridSpan="3">
                  <a:txBody>
                    <a:bodyPr/>
                    <a:lstStyle/>
                    <a:p>
                      <a:pPr marL="93980">
                        <a:lnSpc>
                          <a:spcPct val="100000"/>
                        </a:lnSpc>
                        <a:spcBef>
                          <a:spcPts val="290"/>
                        </a:spcBef>
                      </a:pPr>
                      <a:r>
                        <a:rPr sz="1750" spc="10" dirty="0">
                          <a:solidFill>
                            <a:srgbClr val="FFFFFF"/>
                          </a:solidFill>
                          <a:latin typeface="+mn-lt"/>
                          <a:cs typeface="Times New Roman"/>
                        </a:rPr>
                        <a:t>Series</a:t>
                      </a:r>
                      <a:r>
                        <a:rPr sz="1750" spc="-50" dirty="0">
                          <a:solidFill>
                            <a:srgbClr val="FFFFFF"/>
                          </a:solidFill>
                          <a:latin typeface="+mn-lt"/>
                          <a:cs typeface="Times New Roman"/>
                        </a:rPr>
                        <a:t> </a:t>
                      </a:r>
                      <a:r>
                        <a:rPr sz="1750" spc="25" dirty="0">
                          <a:solidFill>
                            <a:srgbClr val="FFFFFF"/>
                          </a:solidFill>
                          <a:latin typeface="+mn-lt"/>
                          <a:cs typeface="Times New Roman"/>
                        </a:rPr>
                        <a:t>of</a:t>
                      </a:r>
                      <a:r>
                        <a:rPr sz="1750" spc="-30" dirty="0">
                          <a:solidFill>
                            <a:srgbClr val="FFFFFF"/>
                          </a:solidFill>
                          <a:latin typeface="+mn-lt"/>
                          <a:cs typeface="Times New Roman"/>
                        </a:rPr>
                        <a:t> </a:t>
                      </a:r>
                      <a:r>
                        <a:rPr sz="1750" spc="20" dirty="0">
                          <a:solidFill>
                            <a:srgbClr val="FFFFFF"/>
                          </a:solidFill>
                          <a:latin typeface="+mn-lt"/>
                          <a:cs typeface="Times New Roman"/>
                        </a:rPr>
                        <a:t>246</a:t>
                      </a:r>
                      <a:r>
                        <a:rPr sz="1750" spc="-60" dirty="0">
                          <a:solidFill>
                            <a:srgbClr val="FFFFFF"/>
                          </a:solidFill>
                          <a:latin typeface="+mn-lt"/>
                          <a:cs typeface="Times New Roman"/>
                        </a:rPr>
                        <a:t> </a:t>
                      </a:r>
                      <a:r>
                        <a:rPr sz="1750" spc="60" dirty="0">
                          <a:solidFill>
                            <a:srgbClr val="FFFFFF"/>
                          </a:solidFill>
                          <a:latin typeface="+mn-lt"/>
                          <a:cs typeface="Times New Roman"/>
                        </a:rPr>
                        <a:t>combat</a:t>
                      </a:r>
                      <a:r>
                        <a:rPr sz="1750" spc="-60" dirty="0">
                          <a:solidFill>
                            <a:srgbClr val="FFFFFF"/>
                          </a:solidFill>
                          <a:latin typeface="+mn-lt"/>
                          <a:cs typeface="Times New Roman"/>
                        </a:rPr>
                        <a:t> </a:t>
                      </a:r>
                      <a:r>
                        <a:rPr sz="1750" spc="35" dirty="0">
                          <a:solidFill>
                            <a:srgbClr val="FFFFFF"/>
                          </a:solidFill>
                          <a:latin typeface="+mn-lt"/>
                          <a:cs typeface="Times New Roman"/>
                        </a:rPr>
                        <a:t>casualties</a:t>
                      </a:r>
                      <a:r>
                        <a:rPr sz="1750" spc="-50" dirty="0">
                          <a:solidFill>
                            <a:srgbClr val="FFFFFF"/>
                          </a:solidFill>
                          <a:latin typeface="+mn-lt"/>
                          <a:cs typeface="Times New Roman"/>
                        </a:rPr>
                        <a:t> </a:t>
                      </a:r>
                      <a:r>
                        <a:rPr sz="1750" spc="5" dirty="0">
                          <a:solidFill>
                            <a:srgbClr val="FFFFFF"/>
                          </a:solidFill>
                          <a:latin typeface="+mn-lt"/>
                          <a:cs typeface="Times New Roman"/>
                        </a:rPr>
                        <a:t>receiving</a:t>
                      </a:r>
                      <a:r>
                        <a:rPr sz="1750" spc="-75" dirty="0">
                          <a:solidFill>
                            <a:srgbClr val="FFFFFF"/>
                          </a:solidFill>
                          <a:latin typeface="+mn-lt"/>
                          <a:cs typeface="Times New Roman"/>
                        </a:rPr>
                        <a:t> </a:t>
                      </a:r>
                      <a:r>
                        <a:rPr sz="1750" spc="-110" dirty="0">
                          <a:solidFill>
                            <a:srgbClr val="FFFFFF"/>
                          </a:solidFill>
                          <a:latin typeface="+mn-lt"/>
                          <a:cs typeface="Times New Roman"/>
                        </a:rPr>
                        <a:t>&gt;</a:t>
                      </a:r>
                      <a:r>
                        <a:rPr sz="1750" spc="-30" dirty="0">
                          <a:solidFill>
                            <a:srgbClr val="FFFFFF"/>
                          </a:solidFill>
                          <a:latin typeface="+mn-lt"/>
                          <a:cs typeface="Times New Roman"/>
                        </a:rPr>
                        <a:t> </a:t>
                      </a:r>
                      <a:r>
                        <a:rPr sz="1750" spc="45" dirty="0">
                          <a:solidFill>
                            <a:srgbClr val="FFFFFF"/>
                          </a:solidFill>
                          <a:latin typeface="+mn-lt"/>
                          <a:cs typeface="Times New Roman"/>
                        </a:rPr>
                        <a:t>1o</a:t>
                      </a:r>
                      <a:r>
                        <a:rPr sz="1750" spc="-45" dirty="0">
                          <a:solidFill>
                            <a:srgbClr val="FFFFFF"/>
                          </a:solidFill>
                          <a:latin typeface="+mn-lt"/>
                          <a:cs typeface="Times New Roman"/>
                        </a:rPr>
                        <a:t> </a:t>
                      </a:r>
                      <a:r>
                        <a:rPr sz="1750" spc="-114" dirty="0">
                          <a:solidFill>
                            <a:srgbClr val="FFFFFF"/>
                          </a:solidFill>
                          <a:latin typeface="+mn-lt"/>
                          <a:cs typeface="Times New Roman"/>
                        </a:rPr>
                        <a:t>U</a:t>
                      </a:r>
                      <a:r>
                        <a:rPr sz="1750" spc="-40" dirty="0">
                          <a:solidFill>
                            <a:srgbClr val="FFFFFF"/>
                          </a:solidFill>
                          <a:latin typeface="+mn-lt"/>
                          <a:cs typeface="Times New Roman"/>
                        </a:rPr>
                        <a:t> </a:t>
                      </a:r>
                      <a:r>
                        <a:rPr sz="1750" spc="-125" dirty="0">
                          <a:solidFill>
                            <a:srgbClr val="FFFFFF"/>
                          </a:solidFill>
                          <a:latin typeface="+mn-lt"/>
                          <a:cs typeface="Times New Roman"/>
                        </a:rPr>
                        <a:t>PRBCs</a:t>
                      </a:r>
                      <a:r>
                        <a:rPr sz="1750" spc="-30" dirty="0">
                          <a:solidFill>
                            <a:srgbClr val="FFFFFF"/>
                          </a:solidFill>
                          <a:latin typeface="+mn-lt"/>
                          <a:cs typeface="Times New Roman"/>
                        </a:rPr>
                        <a:t> </a:t>
                      </a:r>
                      <a:r>
                        <a:rPr sz="1750" spc="75" dirty="0">
                          <a:solidFill>
                            <a:srgbClr val="FFFFFF"/>
                          </a:solidFill>
                          <a:latin typeface="+mn-lt"/>
                          <a:cs typeface="Times New Roman"/>
                        </a:rPr>
                        <a:t>and</a:t>
                      </a:r>
                      <a:r>
                        <a:rPr sz="1750" spc="-45" dirty="0">
                          <a:solidFill>
                            <a:srgbClr val="FFFFFF"/>
                          </a:solidFill>
                          <a:latin typeface="+mn-lt"/>
                          <a:cs typeface="Times New Roman"/>
                        </a:rPr>
                        <a:t> </a:t>
                      </a:r>
                      <a:r>
                        <a:rPr sz="1750" spc="60" dirty="0">
                          <a:solidFill>
                            <a:srgbClr val="FFFFFF"/>
                          </a:solidFill>
                          <a:latin typeface="+mn-lt"/>
                          <a:cs typeface="Times New Roman"/>
                        </a:rPr>
                        <a:t>or</a:t>
                      </a:r>
                      <a:r>
                        <a:rPr sz="1750" spc="-45" dirty="0">
                          <a:solidFill>
                            <a:srgbClr val="FFFFFF"/>
                          </a:solidFill>
                          <a:latin typeface="+mn-lt"/>
                          <a:cs typeface="Times New Roman"/>
                        </a:rPr>
                        <a:t> </a:t>
                      </a:r>
                      <a:r>
                        <a:rPr sz="1750" spc="25" dirty="0">
                          <a:solidFill>
                            <a:srgbClr val="FFFFFF"/>
                          </a:solidFill>
                          <a:latin typeface="+mn-lt"/>
                          <a:cs typeface="Times New Roman"/>
                        </a:rPr>
                        <a:t>Whole</a:t>
                      </a:r>
                      <a:r>
                        <a:rPr sz="1750" spc="-55" dirty="0">
                          <a:solidFill>
                            <a:srgbClr val="FFFFFF"/>
                          </a:solidFill>
                          <a:latin typeface="+mn-lt"/>
                          <a:cs typeface="Times New Roman"/>
                        </a:rPr>
                        <a:t> </a:t>
                      </a:r>
                      <a:r>
                        <a:rPr sz="1750" spc="-10" dirty="0">
                          <a:solidFill>
                            <a:srgbClr val="FFFFFF"/>
                          </a:solidFill>
                          <a:latin typeface="+mn-lt"/>
                          <a:cs typeface="Times New Roman"/>
                        </a:rPr>
                        <a:t>Blood</a:t>
                      </a:r>
                      <a:endParaRPr sz="1750" dirty="0">
                        <a:latin typeface="+mn-lt"/>
                        <a:cs typeface="Times New Roman"/>
                      </a:endParaRP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2325">
                <a:tc>
                  <a:txBody>
                    <a:bodyPr/>
                    <a:lstStyle/>
                    <a:p>
                      <a:pPr marL="100330">
                        <a:lnSpc>
                          <a:spcPct val="100000"/>
                        </a:lnSpc>
                        <a:spcBef>
                          <a:spcPts val="80"/>
                        </a:spcBef>
                      </a:pPr>
                      <a:r>
                        <a:rPr sz="1750" spc="15" dirty="0">
                          <a:solidFill>
                            <a:srgbClr val="FFFFFF"/>
                          </a:solidFill>
                          <a:latin typeface="+mn-lt"/>
                          <a:cs typeface="Times New Roman"/>
                        </a:rPr>
                        <a:t>Group</a:t>
                      </a:r>
                      <a:endParaRPr sz="1750">
                        <a:latin typeface="+mn-lt"/>
                        <a:cs typeface="Times New Roman"/>
                      </a:endParaRPr>
                    </a:p>
                  </a:txBody>
                  <a:tcPr marL="0" marR="0" marT="10160" marB="0">
                    <a:lnL w="19050">
                      <a:solidFill>
                        <a:srgbClr val="000000"/>
                      </a:solidFill>
                      <a:prstDash val="solid"/>
                    </a:lnL>
                    <a:lnR w="19050">
                      <a:solidFill>
                        <a:srgbClr val="000000"/>
                      </a:solidFill>
                      <a:prstDash val="solid"/>
                    </a:lnR>
                    <a:lnT w="12700" cap="flat" cmpd="sng" algn="ctr">
                      <a:solidFill>
                        <a:schemeClr val="tx1"/>
                      </a:solidFill>
                      <a:prstDash val="solid"/>
                      <a:round/>
                      <a:headEnd type="none" w="med" len="med"/>
                      <a:tailEnd type="none" w="med" len="med"/>
                    </a:lnT>
                    <a:lnB w="19050">
                      <a:solidFill>
                        <a:srgbClr val="000000"/>
                      </a:solidFill>
                      <a:prstDash val="solid"/>
                    </a:lnB>
                    <a:solidFill>
                      <a:srgbClr val="000099"/>
                    </a:solidFill>
                  </a:tcPr>
                </a:tc>
                <a:tc>
                  <a:txBody>
                    <a:bodyPr/>
                    <a:lstStyle/>
                    <a:p>
                      <a:pPr algn="ctr">
                        <a:lnSpc>
                          <a:spcPct val="100000"/>
                        </a:lnSpc>
                        <a:spcBef>
                          <a:spcPts val="80"/>
                        </a:spcBef>
                      </a:pPr>
                      <a:r>
                        <a:rPr sz="1750" spc="5" dirty="0">
                          <a:solidFill>
                            <a:srgbClr val="FFFFFF"/>
                          </a:solidFill>
                          <a:latin typeface="+mn-lt"/>
                          <a:cs typeface="Times New Roman"/>
                        </a:rPr>
                        <a:t>Ratio</a:t>
                      </a:r>
                      <a:endParaRPr sz="1750" dirty="0">
                        <a:latin typeface="+mn-lt"/>
                        <a:cs typeface="Times New Roman"/>
                      </a:endParaRPr>
                    </a:p>
                  </a:txBody>
                  <a:tcPr marL="0" marR="0" marT="10160" marB="0">
                    <a:lnL w="19050">
                      <a:solidFill>
                        <a:srgbClr val="000000"/>
                      </a:solidFill>
                      <a:prstDash val="solid"/>
                    </a:lnL>
                    <a:lnR w="19050">
                      <a:solidFill>
                        <a:srgbClr val="000000"/>
                      </a:solidFill>
                      <a:prstDash val="solid"/>
                    </a:lnR>
                    <a:lnT w="12700" cap="flat" cmpd="sng" algn="ctr">
                      <a:solidFill>
                        <a:schemeClr val="tx1"/>
                      </a:solidFill>
                      <a:prstDash val="solid"/>
                      <a:round/>
                      <a:headEnd type="none" w="med" len="med"/>
                      <a:tailEnd type="none" w="med" len="med"/>
                    </a:lnT>
                    <a:lnB w="19050">
                      <a:solidFill>
                        <a:srgbClr val="000000"/>
                      </a:solidFill>
                      <a:prstDash val="solid"/>
                    </a:lnB>
                    <a:solidFill>
                      <a:srgbClr val="000099"/>
                    </a:solidFill>
                  </a:tcPr>
                </a:tc>
                <a:tc>
                  <a:txBody>
                    <a:bodyPr/>
                    <a:lstStyle/>
                    <a:p>
                      <a:pPr marL="99695">
                        <a:lnSpc>
                          <a:spcPct val="100000"/>
                        </a:lnSpc>
                        <a:spcBef>
                          <a:spcPts val="80"/>
                        </a:spcBef>
                      </a:pPr>
                      <a:r>
                        <a:rPr sz="1750" spc="30" dirty="0">
                          <a:solidFill>
                            <a:srgbClr val="FFFFFF"/>
                          </a:solidFill>
                          <a:latin typeface="+mn-lt"/>
                          <a:cs typeface="Times New Roman"/>
                        </a:rPr>
                        <a:t>Mortality</a:t>
                      </a:r>
                      <a:r>
                        <a:rPr sz="1750" spc="-80" dirty="0">
                          <a:solidFill>
                            <a:srgbClr val="FFFFFF"/>
                          </a:solidFill>
                          <a:latin typeface="+mn-lt"/>
                          <a:cs typeface="Times New Roman"/>
                        </a:rPr>
                        <a:t> </a:t>
                      </a:r>
                      <a:r>
                        <a:rPr sz="1750" dirty="0">
                          <a:solidFill>
                            <a:srgbClr val="FFFFFF"/>
                          </a:solidFill>
                          <a:latin typeface="+mn-lt"/>
                          <a:cs typeface="Times New Roman"/>
                        </a:rPr>
                        <a:t>(p&lt;0.001)</a:t>
                      </a:r>
                      <a:endParaRPr sz="1750" dirty="0">
                        <a:latin typeface="+mn-lt"/>
                        <a:cs typeface="Times New Roman"/>
                      </a:endParaRPr>
                    </a:p>
                  </a:txBody>
                  <a:tcPr marL="0" marR="0" marT="10160" marB="0">
                    <a:lnL w="19050">
                      <a:solidFill>
                        <a:srgbClr val="000000"/>
                      </a:solidFill>
                      <a:prstDash val="solid"/>
                    </a:lnL>
                    <a:lnR w="19050">
                      <a:solidFill>
                        <a:srgbClr val="000000"/>
                      </a:solidFill>
                      <a:prstDash val="solid"/>
                    </a:lnR>
                    <a:lnT w="12700" cap="flat" cmpd="sng" algn="ctr">
                      <a:solidFill>
                        <a:schemeClr val="tx1"/>
                      </a:solidFill>
                      <a:prstDash val="solid"/>
                      <a:round/>
                      <a:headEnd type="none" w="med" len="med"/>
                      <a:tailEnd type="none" w="med" len="med"/>
                    </a:lnT>
                    <a:lnB w="19050">
                      <a:solidFill>
                        <a:srgbClr val="000000"/>
                      </a:solidFill>
                      <a:prstDash val="solid"/>
                    </a:lnB>
                    <a:solidFill>
                      <a:srgbClr val="000099"/>
                    </a:solidFill>
                  </a:tcPr>
                </a:tc>
                <a:extLst>
                  <a:ext uri="{0D108BD9-81ED-4DB2-BD59-A6C34878D82A}">
                    <a16:rowId xmlns:a16="http://schemas.microsoft.com/office/drawing/2014/main" val="10001"/>
                  </a:ext>
                </a:extLst>
              </a:tr>
              <a:tr h="310896">
                <a:tc>
                  <a:txBody>
                    <a:bodyPr/>
                    <a:lstStyle/>
                    <a:p>
                      <a:pPr marL="100330">
                        <a:lnSpc>
                          <a:spcPct val="100000"/>
                        </a:lnSpc>
                      </a:pPr>
                      <a:r>
                        <a:rPr sz="1750" spc="-95" dirty="0">
                          <a:latin typeface="+mn-lt"/>
                          <a:cs typeface="Times New Roman"/>
                        </a:rPr>
                        <a:t>Low </a:t>
                      </a:r>
                      <a:r>
                        <a:rPr sz="1750" spc="-55" dirty="0">
                          <a:latin typeface="+mn-lt"/>
                          <a:cs typeface="Times New Roman"/>
                        </a:rPr>
                        <a:t>plasma:RBC</a:t>
                      </a:r>
                      <a:r>
                        <a:rPr sz="1750" spc="-25" dirty="0">
                          <a:latin typeface="+mn-lt"/>
                          <a:cs typeface="Times New Roman"/>
                        </a:rPr>
                        <a:t> </a:t>
                      </a:r>
                      <a:r>
                        <a:rPr sz="1750" spc="20" dirty="0">
                          <a:latin typeface="+mn-lt"/>
                          <a:cs typeface="Times New Roman"/>
                        </a:rPr>
                        <a:t>ratio</a:t>
                      </a:r>
                      <a:endParaRPr sz="175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6E8ED"/>
                    </a:solidFill>
                  </a:tcPr>
                </a:tc>
                <a:tc>
                  <a:txBody>
                    <a:bodyPr/>
                    <a:lstStyle/>
                    <a:p>
                      <a:pPr algn="ctr">
                        <a:lnSpc>
                          <a:spcPct val="100000"/>
                        </a:lnSpc>
                      </a:pPr>
                      <a:r>
                        <a:rPr sz="1750" spc="10" dirty="0">
                          <a:latin typeface="+mn-lt"/>
                          <a:cs typeface="Times New Roman"/>
                        </a:rPr>
                        <a:t>1:8</a:t>
                      </a:r>
                      <a:endParaRPr sz="175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6E8ED"/>
                    </a:solidFill>
                  </a:tcPr>
                </a:tc>
                <a:tc>
                  <a:txBody>
                    <a:bodyPr/>
                    <a:lstStyle/>
                    <a:p>
                      <a:pPr algn="ctr">
                        <a:lnSpc>
                          <a:spcPct val="100000"/>
                        </a:lnSpc>
                      </a:pPr>
                      <a:r>
                        <a:rPr sz="1750" spc="-25" dirty="0">
                          <a:latin typeface="+mn-lt"/>
                          <a:cs typeface="Times New Roman"/>
                        </a:rPr>
                        <a:t>92.5%</a:t>
                      </a:r>
                      <a:endParaRPr sz="1750" dirty="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6E8ED"/>
                    </a:solidFill>
                  </a:tcPr>
                </a:tc>
                <a:extLst>
                  <a:ext uri="{0D108BD9-81ED-4DB2-BD59-A6C34878D82A}">
                    <a16:rowId xmlns:a16="http://schemas.microsoft.com/office/drawing/2014/main" val="10002"/>
                  </a:ext>
                </a:extLst>
              </a:tr>
              <a:tr h="312419">
                <a:tc>
                  <a:txBody>
                    <a:bodyPr/>
                    <a:lstStyle/>
                    <a:p>
                      <a:pPr marL="100330">
                        <a:lnSpc>
                          <a:spcPct val="100000"/>
                        </a:lnSpc>
                      </a:pPr>
                      <a:r>
                        <a:rPr sz="1750" spc="15" dirty="0">
                          <a:latin typeface="+mn-lt"/>
                          <a:cs typeface="Times New Roman"/>
                        </a:rPr>
                        <a:t>Medium </a:t>
                      </a:r>
                      <a:r>
                        <a:rPr sz="1750" spc="-55" dirty="0">
                          <a:latin typeface="+mn-lt"/>
                          <a:cs typeface="Times New Roman"/>
                        </a:rPr>
                        <a:t>plasma:RBC</a:t>
                      </a:r>
                      <a:r>
                        <a:rPr sz="1750" spc="-145" dirty="0">
                          <a:latin typeface="+mn-lt"/>
                          <a:cs typeface="Times New Roman"/>
                        </a:rPr>
                        <a:t> </a:t>
                      </a:r>
                      <a:r>
                        <a:rPr sz="1750" spc="20" dirty="0">
                          <a:latin typeface="+mn-lt"/>
                          <a:cs typeface="Times New Roman"/>
                        </a:rPr>
                        <a:t>ratio</a:t>
                      </a:r>
                      <a:endParaRPr sz="175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pPr>
                      <a:r>
                        <a:rPr sz="1750" spc="5" dirty="0">
                          <a:latin typeface="+mn-lt"/>
                          <a:cs typeface="Times New Roman"/>
                        </a:rPr>
                        <a:t>1:2.4</a:t>
                      </a:r>
                      <a:endParaRPr sz="175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pPr>
                      <a:r>
                        <a:rPr sz="1750" spc="-55" dirty="0">
                          <a:latin typeface="+mn-lt"/>
                          <a:cs typeface="Times New Roman"/>
                        </a:rPr>
                        <a:t>78%</a:t>
                      </a:r>
                      <a:endParaRPr sz="1750" dirty="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10896">
                <a:tc>
                  <a:txBody>
                    <a:bodyPr/>
                    <a:lstStyle/>
                    <a:p>
                      <a:pPr marL="100330">
                        <a:lnSpc>
                          <a:spcPct val="100000"/>
                        </a:lnSpc>
                      </a:pPr>
                      <a:r>
                        <a:rPr sz="1750" spc="-60" dirty="0">
                          <a:latin typeface="+mn-lt"/>
                          <a:cs typeface="Times New Roman"/>
                        </a:rPr>
                        <a:t>High </a:t>
                      </a:r>
                      <a:r>
                        <a:rPr sz="1750" spc="-55" dirty="0">
                          <a:latin typeface="+mn-lt"/>
                          <a:cs typeface="Times New Roman"/>
                        </a:rPr>
                        <a:t>plasma:RBC</a:t>
                      </a:r>
                      <a:r>
                        <a:rPr sz="1750" spc="-85" dirty="0">
                          <a:latin typeface="+mn-lt"/>
                          <a:cs typeface="Times New Roman"/>
                        </a:rPr>
                        <a:t> </a:t>
                      </a:r>
                      <a:r>
                        <a:rPr sz="1750" spc="20" dirty="0">
                          <a:latin typeface="+mn-lt"/>
                          <a:cs typeface="Times New Roman"/>
                        </a:rPr>
                        <a:t>ratio</a:t>
                      </a:r>
                      <a:endParaRPr sz="175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6E8ED"/>
                    </a:solidFill>
                  </a:tcPr>
                </a:tc>
                <a:tc>
                  <a:txBody>
                    <a:bodyPr/>
                    <a:lstStyle/>
                    <a:p>
                      <a:pPr algn="ctr">
                        <a:lnSpc>
                          <a:spcPct val="100000"/>
                        </a:lnSpc>
                      </a:pPr>
                      <a:r>
                        <a:rPr sz="1750" spc="5" dirty="0">
                          <a:latin typeface="+mn-lt"/>
                          <a:cs typeface="Times New Roman"/>
                        </a:rPr>
                        <a:t>1:1.4</a:t>
                      </a:r>
                      <a:endParaRPr sz="175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6E8ED"/>
                    </a:solidFill>
                  </a:tcPr>
                </a:tc>
                <a:tc>
                  <a:txBody>
                    <a:bodyPr/>
                    <a:lstStyle/>
                    <a:p>
                      <a:pPr algn="ctr">
                        <a:lnSpc>
                          <a:spcPct val="100000"/>
                        </a:lnSpc>
                      </a:pPr>
                      <a:r>
                        <a:rPr sz="1750" spc="-55" dirty="0">
                          <a:latin typeface="+mn-lt"/>
                          <a:cs typeface="Times New Roman"/>
                        </a:rPr>
                        <a:t>37%</a:t>
                      </a:r>
                      <a:endParaRPr sz="1750" dirty="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6E8ED"/>
                    </a:solidFill>
                  </a:tcPr>
                </a:tc>
                <a:extLst>
                  <a:ext uri="{0D108BD9-81ED-4DB2-BD59-A6C34878D82A}">
                    <a16:rowId xmlns:a16="http://schemas.microsoft.com/office/drawing/2014/main" val="10004"/>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9" name="Slide Number Placeholder 8"/>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8</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739" y="2227523"/>
            <a:ext cx="8419465" cy="4361450"/>
          </a:xfrm>
          <a:prstGeom prst="rect">
            <a:avLst/>
          </a:prstGeom>
        </p:spPr>
        <p:txBody>
          <a:bodyPr vert="horz" wrap="square" lIns="0" tIns="11430" rIns="0" bIns="0" rtlCol="0">
            <a:spAutoFit/>
          </a:bodyPr>
          <a:lstStyle/>
          <a:p>
            <a:pPr marL="12700">
              <a:lnSpc>
                <a:spcPct val="100000"/>
              </a:lnSpc>
              <a:spcBef>
                <a:spcPts val="90"/>
              </a:spcBef>
            </a:pPr>
            <a:r>
              <a:rPr sz="2650" b="1" dirty="0">
                <a:cs typeface="Times New Roman"/>
              </a:rPr>
              <a:t>Transfusion priority - Based on availability</a:t>
            </a:r>
          </a:p>
          <a:p>
            <a:pPr marL="773430" indent="-381635">
              <a:lnSpc>
                <a:spcPct val="100000"/>
              </a:lnSpc>
              <a:spcBef>
                <a:spcPts val="1930"/>
              </a:spcBef>
              <a:buAutoNum type="arabicPeriod"/>
              <a:tabLst>
                <a:tab pos="773430" algn="l"/>
                <a:tab pos="774065" algn="l"/>
              </a:tabLst>
            </a:pPr>
            <a:r>
              <a:rPr sz="2400" dirty="0">
                <a:cs typeface="Times New Roman"/>
              </a:rPr>
              <a:t>Whole blood (Fresh whole blood or group O low titer)</a:t>
            </a:r>
          </a:p>
          <a:p>
            <a:pPr marL="773430" indent="-381635">
              <a:lnSpc>
                <a:spcPct val="100000"/>
              </a:lnSpc>
              <a:spcBef>
                <a:spcPts val="610"/>
              </a:spcBef>
              <a:buAutoNum type="arabicPeriod"/>
              <a:tabLst>
                <a:tab pos="773430" algn="l"/>
                <a:tab pos="774065" algn="l"/>
              </a:tabLst>
            </a:pPr>
            <a:r>
              <a:rPr sz="2400" dirty="0">
                <a:cs typeface="Times New Roman"/>
              </a:rPr>
              <a:t>Blood: Plasma: Platelets: Cryoprecipitate at 1:1:1:1</a:t>
            </a:r>
          </a:p>
          <a:p>
            <a:pPr marL="773430" indent="-381635">
              <a:lnSpc>
                <a:spcPct val="100000"/>
              </a:lnSpc>
              <a:spcBef>
                <a:spcPts val="600"/>
              </a:spcBef>
              <a:buAutoNum type="arabicPeriod"/>
              <a:tabLst>
                <a:tab pos="773430" algn="l"/>
                <a:tab pos="774065" algn="l"/>
              </a:tabLst>
            </a:pPr>
            <a:r>
              <a:rPr sz="2400" dirty="0">
                <a:cs typeface="Times New Roman"/>
              </a:rPr>
              <a:t>Blood: Plasma at 1:1</a:t>
            </a:r>
          </a:p>
          <a:p>
            <a:pPr marL="773430" indent="-381635">
              <a:lnSpc>
                <a:spcPct val="100000"/>
              </a:lnSpc>
              <a:spcBef>
                <a:spcPts val="600"/>
              </a:spcBef>
              <a:buAutoNum type="arabicPeriod"/>
              <a:tabLst>
                <a:tab pos="773430" algn="l"/>
                <a:tab pos="774065" algn="l"/>
              </a:tabLst>
            </a:pPr>
            <a:r>
              <a:rPr sz="2400" dirty="0">
                <a:cs typeface="Times New Roman"/>
              </a:rPr>
              <a:t>Plasma with or without PRBCs</a:t>
            </a:r>
          </a:p>
          <a:p>
            <a:pPr marL="773430" indent="-381635">
              <a:lnSpc>
                <a:spcPct val="100000"/>
              </a:lnSpc>
              <a:spcBef>
                <a:spcPts val="610"/>
              </a:spcBef>
              <a:buAutoNum type="arabicPeriod"/>
              <a:tabLst>
                <a:tab pos="773430" algn="l"/>
                <a:tab pos="774065" algn="l"/>
              </a:tabLst>
            </a:pPr>
            <a:r>
              <a:rPr sz="2400" dirty="0">
                <a:cs typeface="Times New Roman"/>
              </a:rPr>
              <a:t>PRBCs only</a:t>
            </a:r>
          </a:p>
          <a:p>
            <a:pPr marL="773430" indent="-381635">
              <a:lnSpc>
                <a:spcPct val="100000"/>
              </a:lnSpc>
              <a:spcBef>
                <a:spcPts val="605"/>
              </a:spcBef>
              <a:buAutoNum type="arabicPeriod"/>
              <a:tabLst>
                <a:tab pos="773430" algn="l"/>
                <a:tab pos="774065" algn="l"/>
              </a:tabLst>
            </a:pPr>
            <a:r>
              <a:rPr sz="2400" dirty="0">
                <a:cs typeface="Times New Roman"/>
              </a:rPr>
              <a:t>Albumin 5% or 25%</a:t>
            </a:r>
          </a:p>
          <a:p>
            <a:pPr marL="773430" indent="-381635">
              <a:lnSpc>
                <a:spcPct val="100000"/>
              </a:lnSpc>
              <a:spcBef>
                <a:spcPts val="610"/>
              </a:spcBef>
              <a:buAutoNum type="arabicPeriod"/>
              <a:tabLst>
                <a:tab pos="773430" algn="l"/>
                <a:tab pos="774065" algn="l"/>
              </a:tabLst>
            </a:pPr>
            <a:r>
              <a:rPr sz="2400" dirty="0">
                <a:cs typeface="Times New Roman"/>
              </a:rPr>
              <a:t>Crystalloids (Balanced salt solutions such as LR or Plasmalyte)</a:t>
            </a:r>
          </a:p>
          <a:p>
            <a:pPr marL="515620">
              <a:lnSpc>
                <a:spcPct val="100000"/>
              </a:lnSpc>
              <a:spcBef>
                <a:spcPts val="1935"/>
              </a:spcBef>
            </a:pPr>
            <a:r>
              <a:rPr sz="2650" dirty="0">
                <a:solidFill>
                  <a:srgbClr val="BF0000"/>
                </a:solidFill>
                <a:cs typeface="Times New Roman"/>
              </a:rPr>
              <a:t>Standard of Care is </a:t>
            </a:r>
            <a:r>
              <a:rPr sz="2650" u="heavy" dirty="0">
                <a:solidFill>
                  <a:srgbClr val="BF0000"/>
                </a:solidFill>
                <a:uFill>
                  <a:solidFill>
                    <a:srgbClr val="BF0000"/>
                  </a:solidFill>
                </a:uFill>
                <a:cs typeface="Times New Roman"/>
              </a:rPr>
              <a:t>blood</a:t>
            </a:r>
            <a:r>
              <a:rPr sz="2650" dirty="0">
                <a:solidFill>
                  <a:srgbClr val="BF0000"/>
                </a:solidFill>
                <a:cs typeface="Times New Roman"/>
              </a:rPr>
              <a:t> – not crystalloid or colloid</a:t>
            </a:r>
            <a:endParaRPr sz="2650" dirty="0">
              <a:cs typeface="Times New Roman"/>
            </a:endParaRPr>
          </a:p>
        </p:txBody>
      </p:sp>
      <p:sp>
        <p:nvSpPr>
          <p:cNvPr id="4" name="object 4"/>
          <p:cNvSpPr txBox="1">
            <a:spLocks noGrp="1"/>
          </p:cNvSpPr>
          <p:nvPr>
            <p:ph type="ftr" sz="quarter" idx="5"/>
          </p:nvPr>
        </p:nvSpPr>
        <p:spPr>
          <a:xfrm>
            <a:off x="587211" y="7203368"/>
            <a:ext cx="737869" cy="192360"/>
          </a:xfrm>
          <a:prstGeom prst="rect">
            <a:avLst/>
          </a:prstGeom>
        </p:spPr>
        <p:txBody>
          <a:bodyPr vert="horz" wrap="square" lIns="0" tIns="0" rIns="0" bIns="0" rtlCol="0">
            <a:spAutoFit/>
          </a:bodyPr>
          <a:lstStyle/>
          <a:p>
            <a:pPr marL="12700">
              <a:lnSpc>
                <a:spcPts val="1535"/>
              </a:lnSpc>
            </a:pPr>
            <a:r>
              <a:rPr spc="15" dirty="0" smtClean="0"/>
              <a:t>202</a:t>
            </a:r>
            <a:r>
              <a:rPr lang="en-US" spc="15" dirty="0" smtClean="0"/>
              <a:t>1</a:t>
            </a:r>
            <a:r>
              <a:rPr spc="15" dirty="0" smtClean="0"/>
              <a:t>,</a:t>
            </a:r>
            <a:r>
              <a:rPr spc="-65" dirty="0" smtClean="0"/>
              <a:t> </a:t>
            </a:r>
            <a:r>
              <a:rPr spc="-5" dirty="0" smtClean="0"/>
              <a:t>v1.</a:t>
            </a:r>
            <a:r>
              <a:rPr lang="en-US" spc="-5" dirty="0" smtClean="0"/>
              <a:t>1</a:t>
            </a:r>
            <a:endParaRPr spc="-5" dirty="0"/>
          </a:p>
        </p:txBody>
      </p:sp>
      <p:sp>
        <p:nvSpPr>
          <p:cNvPr id="3" name="object 3"/>
          <p:cNvSpPr txBox="1">
            <a:spLocks noGrp="1"/>
          </p:cNvSpPr>
          <p:nvPr>
            <p:ph type="title"/>
          </p:nvPr>
        </p:nvSpPr>
        <p:spPr>
          <a:xfrm>
            <a:off x="590738" y="450602"/>
            <a:ext cx="4590861" cy="960519"/>
          </a:xfrm>
          <a:prstGeom prst="rect">
            <a:avLst/>
          </a:prstGeom>
        </p:spPr>
        <p:txBody>
          <a:bodyPr vert="horz" wrap="square" lIns="0" tIns="11430" rIns="0" bIns="0" rtlCol="0">
            <a:spAutoFit/>
          </a:bodyPr>
          <a:lstStyle/>
          <a:p>
            <a:pPr marL="12700">
              <a:lnSpc>
                <a:spcPts val="3165"/>
              </a:lnSpc>
              <a:spcBef>
                <a:spcPts val="90"/>
              </a:spcBef>
            </a:pPr>
            <a:r>
              <a:rPr sz="2650" b="1" dirty="0">
                <a:solidFill>
                  <a:srgbClr val="000099"/>
                </a:solidFill>
                <a:latin typeface="+mj-lt"/>
              </a:rPr>
              <a:t>EWS Transfusion</a:t>
            </a:r>
            <a:endParaRPr sz="2650" b="1" dirty="0">
              <a:latin typeface="+mj-lt"/>
            </a:endParaRPr>
          </a:p>
          <a:p>
            <a:pPr marL="12700">
              <a:lnSpc>
                <a:spcPts val="4185"/>
              </a:lnSpc>
            </a:pPr>
            <a:r>
              <a:rPr sz="3500" b="1" dirty="0">
                <a:latin typeface="+mj-lt"/>
              </a:rPr>
              <a:t>Transfusion Priority</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785" y="7203368"/>
            <a:ext cx="274320" cy="274320"/>
          </a:xfrm>
          <a:prstGeom prst="rect">
            <a:avLst/>
          </a:prstGeom>
        </p:spPr>
      </p:pic>
      <p:sp>
        <p:nvSpPr>
          <p:cNvPr id="8" name="Slide Number Placeholder 7"/>
          <p:cNvSpPr>
            <a:spLocks noGrp="1"/>
          </p:cNvSpPr>
          <p:nvPr>
            <p:ph type="sldNum" sz="quarter" idx="7"/>
          </p:nvPr>
        </p:nvSpPr>
        <p:spPr>
          <a:xfrm>
            <a:off x="9258811" y="7203368"/>
            <a:ext cx="418589" cy="192360"/>
          </a:xfrm>
        </p:spPr>
        <p:txBody>
          <a:bodyPr/>
          <a:lstStyle/>
          <a:p>
            <a:pPr marL="25400">
              <a:lnSpc>
                <a:spcPts val="1535"/>
              </a:lnSpc>
            </a:pPr>
            <a:fld id="{81D60167-4931-47E6-BA6A-407CBD079E47}" type="slidenum">
              <a:rPr lang="en-US" sz="1200" spc="15" smtClean="0">
                <a:latin typeface="+mn-lt"/>
              </a:rPr>
              <a:t>9</a:t>
            </a:fld>
            <a:endParaRPr lang="en-US" sz="1200" spc="15"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4566</TotalTime>
  <Words>5539</Words>
  <Application>Microsoft Office PowerPoint</Application>
  <PresentationFormat>Custom</PresentationFormat>
  <Paragraphs>441</Paragraphs>
  <Slides>32</Slides>
  <Notes>32</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Cambria</vt:lpstr>
      <vt:lpstr>Times New Roman</vt:lpstr>
      <vt:lpstr>Wingdings</vt:lpstr>
      <vt:lpstr>Office Theme</vt:lpstr>
      <vt:lpstr>Joint Trauma System</vt:lpstr>
      <vt:lpstr>EWS Transfusion Scenario</vt:lpstr>
      <vt:lpstr>EWS Transfusion Objectives</vt:lpstr>
      <vt:lpstr>EWS Transfusion Coagulopathy of Trauma (1)</vt:lpstr>
      <vt:lpstr>EWS Transfusion Coagulopathy of Trauma (2)</vt:lpstr>
      <vt:lpstr>EWS Transfusion Coagulopathy of Trauma (3)</vt:lpstr>
      <vt:lpstr>Emergency Release Blood</vt:lpstr>
      <vt:lpstr>EWS Transfusion Damage Control Resuscitation</vt:lpstr>
      <vt:lpstr>EWS Transfusion Transfusion Priority</vt:lpstr>
      <vt:lpstr>EWS Transfusion Massive Transfusion Protocol (1)</vt:lpstr>
      <vt:lpstr>EWS Transfusion Massive Transfusion Protocol (2)</vt:lpstr>
      <vt:lpstr>Massive Transfusion Protocol (3)</vt:lpstr>
      <vt:lpstr>EWS Transfusion Massive Transfusion Protocol (4)</vt:lpstr>
      <vt:lpstr>EWS Transfusion Massive Transfusion Protocol (5)</vt:lpstr>
      <vt:lpstr>EWS Transfusion Hemostatic Adjuncts (1)</vt:lpstr>
      <vt:lpstr>EWS Transfusion Hemostatic Adjuncts (2)</vt:lpstr>
      <vt:lpstr>EWS Transfusion Hemostatic Adjuncts (3)</vt:lpstr>
      <vt:lpstr>EWS Transfusion Hemostatic Adjuncts (4)</vt:lpstr>
      <vt:lpstr>EWS Transfusion Hemostatic Adjuncts (5)</vt:lpstr>
      <vt:lpstr>EWS Transfusion Complications Management</vt:lpstr>
      <vt:lpstr>EWS Transfusion Whole Blood</vt:lpstr>
      <vt:lpstr>EWS Transfusion Whole Blood</vt:lpstr>
      <vt:lpstr>EWS Transfusion Whole Blood Benefits</vt:lpstr>
      <vt:lpstr>EWS Transfusion Fresh WB Risks</vt:lpstr>
      <vt:lpstr>EWS Transfusion Walking Blood Bank</vt:lpstr>
      <vt:lpstr>EWS Transfusion Special Blood Product</vt:lpstr>
      <vt:lpstr>EWS Transfusion Last In First Out</vt:lpstr>
      <vt:lpstr>EWS Transfusion Role 1 Transfusion</vt:lpstr>
      <vt:lpstr>EWS Transfusion Role 2 Transfusion</vt:lpstr>
      <vt:lpstr>EWS Transfusion Role 3 Transfusion</vt:lpstr>
      <vt:lpstr>EWS Transfusion Exercise</vt:lpstr>
      <vt:lpstr>EWS Transfusion References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Transfusion Medicine for Combat Trauma, Emergency War Surgery Course v1.1</dc:title>
  <dc:subject>Transfusion Medicine</dc:subject>
  <dc:creator>LTC John Christopher Graybill, MC, USA</dc:creator>
  <cp:keywords>Blood, Fractionated, Freeze Dried Plasma, Fresh Frozen Plasma, Packed Red Blood Cells, RBC, FFP, FDP, Low Titer O Whole Blood, LTOWB, Walking Blood Bank, LTOWB, WBB, Stored Whole Blood, SWB, Rh Factor, Fresh Whole Blood, FWB, Transfusion, Calcium, Massive Transfusion</cp:keywords>
  <cp:lastModifiedBy>Kurkowski, Cynthia R</cp:lastModifiedBy>
  <cp:revision>72</cp:revision>
  <dcterms:created xsi:type="dcterms:W3CDTF">2021-01-29T19:56:00Z</dcterms:created>
  <dcterms:modified xsi:type="dcterms:W3CDTF">2021-11-15T16:17:49Z</dcterms:modified>
  <cp:category>JTS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2020-09-09T00:00:00Z</vt:filetime>
  </property>
  <property fmtid="{D5CDD505-2E9C-101B-9397-08002B2CF9AE}" pid="3" name="LastSaved">
    <vt:filetime>2021-01-29T00:00:00Z</vt:filetime>
  </property>
</Properties>
</file>