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2"/>
  </p:notesMasterIdLst>
  <p:sldIdLst>
    <p:sldId id="379" r:id="rId6"/>
    <p:sldId id="329" r:id="rId7"/>
    <p:sldId id="332" r:id="rId8"/>
    <p:sldId id="343" r:id="rId9"/>
    <p:sldId id="344" r:id="rId10"/>
    <p:sldId id="380" r:id="rId11"/>
    <p:sldId id="381" r:id="rId12"/>
    <p:sldId id="373" r:id="rId13"/>
    <p:sldId id="345" r:id="rId14"/>
    <p:sldId id="348" r:id="rId15"/>
    <p:sldId id="346" r:id="rId16"/>
    <p:sldId id="349" r:id="rId17"/>
    <p:sldId id="350" r:id="rId18"/>
    <p:sldId id="351" r:id="rId19"/>
    <p:sldId id="352" r:id="rId20"/>
    <p:sldId id="356" r:id="rId21"/>
    <p:sldId id="357" r:id="rId22"/>
    <p:sldId id="358" r:id="rId23"/>
    <p:sldId id="359" r:id="rId24"/>
    <p:sldId id="360" r:id="rId25"/>
    <p:sldId id="361" r:id="rId26"/>
    <p:sldId id="362" r:id="rId27"/>
    <p:sldId id="363" r:id="rId28"/>
    <p:sldId id="364" r:id="rId29"/>
    <p:sldId id="365" r:id="rId30"/>
    <p:sldId id="366" r:id="rId31"/>
    <p:sldId id="368" r:id="rId32"/>
    <p:sldId id="367" r:id="rId33"/>
    <p:sldId id="369" r:id="rId34"/>
    <p:sldId id="378" r:id="rId35"/>
    <p:sldId id="370" r:id="rId36"/>
    <p:sldId id="353" r:id="rId37"/>
    <p:sldId id="371" r:id="rId38"/>
    <p:sldId id="372" r:id="rId39"/>
    <p:sldId id="374" r:id="rId40"/>
    <p:sldId id="342"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kowski, Cynthia R" initials="KCR" lastIdx="3" clrIdx="0">
    <p:extLst>
      <p:ext uri="{19B8F6BF-5375-455C-9EA6-DF929625EA0E}">
        <p15:presenceInfo xmlns:p15="http://schemas.microsoft.com/office/powerpoint/2012/main" userId="Kurkowski, Cynthia 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300"/>
    <a:srgbClr val="0000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88404" autoAdjust="0"/>
  </p:normalViewPr>
  <p:slideViewPr>
    <p:cSldViewPr>
      <p:cViewPr varScale="1">
        <p:scale>
          <a:sx n="75" d="100"/>
          <a:sy n="75" d="100"/>
        </p:scale>
        <p:origin x="870" y="60"/>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5" d="100"/>
          <a:sy n="65" d="100"/>
        </p:scale>
        <p:origin x="301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AB2DAA3-0438-472D-AB72-FF2D5E6D38DA}" type="datetimeFigureOut">
              <a:rPr lang="en-US"/>
              <a:pPr>
                <a:defRPr/>
              </a:pPr>
              <a:t>4/29/2022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8081CC8-1348-4E57-A76C-ED885528E53E}" type="slidenum">
              <a:rPr lang="en-US" altLang="en-US"/>
              <a:pPr>
                <a:defRPr/>
              </a:pPr>
              <a:t>‹#›</a:t>
            </a:fld>
            <a:endParaRPr lang="en-US" altLang="en-US"/>
          </a:p>
        </p:txBody>
      </p:sp>
    </p:spTree>
    <p:extLst>
      <p:ext uri="{BB962C8B-B14F-4D97-AF65-F5344CB8AC3E}">
        <p14:creationId xmlns:p14="http://schemas.microsoft.com/office/powerpoint/2010/main" val="1538473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 civilian trauma, thoracic injuries are present in 12-50% of patients.  Over 90% of these are due to a blunt mechanism and &lt;10% of these require surgical intervention.  In contrast, 10- 15% of war injuries involve the torso and the majority of these are associated with a penetrating mechanism. The most common thoracic injuries are pneumothorax, pulmonary contusion and chest wall trauma.  Injuries to the lung or great vessels have the highest mortality rate.  The vast majority of injuries of the lung parenchyma are managed by the insertion of a chest tube and local wound care. Although penetrating injuries are more common in the deployed setting, blunt chest trauma does occur and may result in disruption of the thoracic contents and injury to the chest wall itself.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a:t>
            </a:fld>
            <a:endParaRPr lang="en-US" altLang="en-US"/>
          </a:p>
        </p:txBody>
      </p:sp>
    </p:spTree>
    <p:extLst>
      <p:ext uri="{BB962C8B-B14F-4D97-AF65-F5344CB8AC3E}">
        <p14:creationId xmlns:p14="http://schemas.microsoft.com/office/powerpoint/2010/main" val="711757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needle decompression, a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should be performed.  If chest tube placement is delayed, be prepared to repeat needle decompression as needed.  Failure to improve after two needle decompressions likely indicates an alternate diagnosis such as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pulmonary contusion or diaphragm injury.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10</a:t>
            </a:fld>
            <a:endParaRPr lang="en-US" altLang="en-US"/>
          </a:p>
        </p:txBody>
      </p:sp>
    </p:spTree>
    <p:extLst>
      <p:ext uri="{BB962C8B-B14F-4D97-AF65-F5344CB8AC3E}">
        <p14:creationId xmlns:p14="http://schemas.microsoft.com/office/powerpoint/2010/main" val="345207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Characteristics of an open pneumothorax: “sucking” chest wound, defect in the chest wall large enough to impair air exchange, generally larger than 2/3 of the tracheal diameter.  Treatment consists of placement of a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at remote site from injury, a flutter-valve dressing and operative intervention.    A dressing that is taped on 4 sides results in a tension pneumothorax.  The photo at the right shows a large, open chest wound to patient’s left posterior chest.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11</a:t>
            </a:fld>
            <a:endParaRPr lang="en-US" altLang="en-US"/>
          </a:p>
        </p:txBody>
      </p:sp>
    </p:spTree>
    <p:extLst>
      <p:ext uri="{BB962C8B-B14F-4D97-AF65-F5344CB8AC3E}">
        <p14:creationId xmlns:p14="http://schemas.microsoft.com/office/powerpoint/2010/main" val="40913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Characteristics of a massive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rapid accumulation of greater than 1500 mL of blood from chest tube or bleeding continues such that ongoing blood transfusions are required.  Parenchymal lung injuries are the most common source of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but massive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is likely due to a chest wall vascular injury, hilar pulmonary injury, or great vessel or cardiac injury.  Signs and symptoms of a massive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include: hypotension, unilateral breath sounds, dullness to percussion, and hypoxia.  </a:t>
            </a:r>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12</a:t>
            </a:fld>
            <a:endParaRPr lang="en-US" altLang="en-US"/>
          </a:p>
        </p:txBody>
      </p:sp>
    </p:spTree>
    <p:extLst>
      <p:ext uri="{BB962C8B-B14F-4D97-AF65-F5344CB8AC3E}">
        <p14:creationId xmlns:p14="http://schemas.microsoft.com/office/powerpoint/2010/main" val="2681130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Diagnosis of a massive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can be made by Chest X-ray, Ultrasound – as part of the E-FAST, or placement of a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which is also therapeutic.  Needle decompression will not identify a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Treatment consists of a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Indications for a thoracotomy: greater than or equal to 1500 mL blood out of chest tube initially, greater than 200 mL per hour of blood from chest tube for 2-4 hours, or ongoing blood transfusion requirement.  Patients will require a massive transfusion protocol.  Chest tube output may not always be reliable because the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tubes may kink or become occluded from clot.  A second chest tube may need to be placed to completely drain the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Photo at right.  A Right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secondary to penetrating trauma.  This injury required urgent thoracotomy for hemorrhage control.</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13</a:t>
            </a:fld>
            <a:endParaRPr lang="en-US" altLang="en-US"/>
          </a:p>
        </p:txBody>
      </p:sp>
    </p:spTree>
    <p:extLst>
      <p:ext uri="{BB962C8B-B14F-4D97-AF65-F5344CB8AC3E}">
        <p14:creationId xmlns:p14="http://schemas.microsoft.com/office/powerpoint/2010/main" val="2430031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Characteristics of cardiac tamponade: much more likely with penetrating injury than with blunt trauma.  Pathophysiology of cardiac tamponade: fluid in pericardium leads to compression of right heart, obstruction of venous return, and cardiovascular collapse. The photo at right shows a positive FAST. Fluid is seen between the pericardium and the ventricles.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14</a:t>
            </a:fld>
            <a:endParaRPr lang="en-US" altLang="en-US"/>
          </a:p>
        </p:txBody>
      </p:sp>
    </p:spTree>
    <p:extLst>
      <p:ext uri="{BB962C8B-B14F-4D97-AF65-F5344CB8AC3E}">
        <p14:creationId xmlns:p14="http://schemas.microsoft.com/office/powerpoint/2010/main" val="216938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Classical signs and symptoms of cardiac tamponade include Beck’s triad.  This consists of distended neck veins, hypotension and muffled heart sounds.  Patients might also have respiratory distress, bilateral breath sounds are usually presents.  Unilateral breath sounds occur with tension pneumothorax.  The trachea is midline.  Tracheal deviation occurs with tension pneumothorax.  Classic physical exam findings are unreliable and do not rule out injury.  Distended neck veins may be absent in the setting of significant blood loss.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15</a:t>
            </a:fld>
            <a:endParaRPr lang="en-US" altLang="en-US"/>
          </a:p>
        </p:txBody>
      </p:sp>
    </p:spTree>
    <p:extLst>
      <p:ext uri="{BB962C8B-B14F-4D97-AF65-F5344CB8AC3E}">
        <p14:creationId xmlns:p14="http://schemas.microsoft.com/office/powerpoint/2010/main" val="4172650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Diagnosis of cardiac tamponade can be made by Ultrasound as part of the FAST. Pericardial window is the best option if you are unsure whether or not the patient has cardiac tamponade and the patient is stable.  Treatment requires surgical control of the bleeding and repair of the cardiac injury.  In the unstable patient a left anterolateral thoracotomy is performed which can be converted to clamshell thoracotomy if needed for better exposure.  In stable patients with a positive </a:t>
            </a:r>
            <a:r>
              <a:rPr lang="en-US" sz="1200" kern="1200" dirty="0" err="1" smtClean="0">
                <a:solidFill>
                  <a:schemeClr val="tx1"/>
                </a:solidFill>
                <a:effectLst/>
                <a:latin typeface="+mn-lt"/>
                <a:ea typeface="+mn-ea"/>
                <a:cs typeface="+mn-cs"/>
              </a:rPr>
              <a:t>subxiphoid</a:t>
            </a:r>
            <a:r>
              <a:rPr lang="en-US" sz="1200" kern="1200" dirty="0" smtClean="0">
                <a:solidFill>
                  <a:schemeClr val="tx1"/>
                </a:solidFill>
                <a:effectLst/>
                <a:latin typeface="+mn-lt"/>
                <a:ea typeface="+mn-ea"/>
                <a:cs typeface="+mn-cs"/>
              </a:rPr>
              <a:t> pericardial window, a median sternotomy is the best exposure for heart and great vessels.  Warning – these patients may arrest upon induction of anesthesia.  Be Ready.  Photo at the right shows a left anterolateral thoracotomy with retractor in place.</a:t>
            </a: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16</a:t>
            </a:fld>
            <a:endParaRPr lang="en-US" altLang="en-US"/>
          </a:p>
        </p:txBody>
      </p:sp>
    </p:spTree>
    <p:extLst>
      <p:ext uri="{BB962C8B-B14F-4D97-AF65-F5344CB8AC3E}">
        <p14:creationId xmlns:p14="http://schemas.microsoft.com/office/powerpoint/2010/main" val="1934896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Characteristics of a flail chest: gross chest wall instability and paradoxical chest wall movement with respirations,</a:t>
            </a:r>
            <a:r>
              <a:rPr lang="en-US" sz="1200" kern="1200" baseline="0" dirty="0" smtClean="0">
                <a:solidFill>
                  <a:schemeClr val="tx1"/>
                </a:solidFill>
                <a:effectLst/>
                <a:latin typeface="+mn-lt"/>
                <a:ea typeface="+mn-ea"/>
                <a:cs typeface="+mn-cs"/>
              </a:rPr>
              <a:t> due to</a:t>
            </a:r>
            <a:r>
              <a:rPr lang="en-US" sz="1200" kern="1200" dirty="0" smtClean="0">
                <a:solidFill>
                  <a:schemeClr val="tx1"/>
                </a:solidFill>
                <a:effectLst/>
                <a:latin typeface="+mn-lt"/>
                <a:ea typeface="+mn-ea"/>
                <a:cs typeface="+mn-cs"/>
              </a:rPr>
              <a:t> a section of “floating” ribs with two fractures per rib. Signs and symptoms include: respiratory distress and a visible chest wall deformity.  Flail chest is commonly associated with an underlying pulmonary contusion.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17</a:t>
            </a:fld>
            <a:endParaRPr lang="en-US" altLang="en-US"/>
          </a:p>
        </p:txBody>
      </p:sp>
    </p:spTree>
    <p:extLst>
      <p:ext uri="{BB962C8B-B14F-4D97-AF65-F5344CB8AC3E}">
        <p14:creationId xmlns:p14="http://schemas.microsoft.com/office/powerpoint/2010/main" val="112100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Diagnosis of flail chest relies on the clinical presentation.  On chest X-ray or chest CT, multiple contiguous rib fractures in at least two locations will be seen. Treatment consists of resuscitation, adequate oxygenation, good pulmonary toilet,  and ventilation optimization which may require aggressive</a:t>
            </a:r>
            <a:r>
              <a:rPr lang="en-US" sz="1200" kern="1200" baseline="0" dirty="0" smtClean="0">
                <a:solidFill>
                  <a:schemeClr val="tx1"/>
                </a:solidFill>
                <a:effectLst/>
                <a:latin typeface="+mn-lt"/>
                <a:ea typeface="+mn-ea"/>
                <a:cs typeface="+mn-cs"/>
              </a:rPr>
              <a:t> analgesia and </a:t>
            </a:r>
            <a:r>
              <a:rPr lang="en-US" sz="1200" kern="1200" dirty="0" smtClean="0">
                <a:solidFill>
                  <a:schemeClr val="tx1"/>
                </a:solidFill>
                <a:effectLst/>
                <a:latin typeface="+mn-lt"/>
                <a:ea typeface="+mn-ea"/>
                <a:cs typeface="+mn-cs"/>
              </a:rPr>
              <a:t>intubation.  Analgesia can be pharmacologic with opiates, NSAIDs,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and/or regional nerve blocks such as epidural and intercostal nerve blocks.  If physical exam or chest x-ray suggests the possibility of pneumothorax or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a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should be placed.  If clinical or radiographic findings are equivocal, err on the side of caution and place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 ipsilateral chest tube prior to transport.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18</a:t>
            </a:fld>
            <a:endParaRPr lang="en-US" altLang="en-US"/>
          </a:p>
        </p:txBody>
      </p:sp>
    </p:spTree>
    <p:extLst>
      <p:ext uri="{BB962C8B-B14F-4D97-AF65-F5344CB8AC3E}">
        <p14:creationId xmlns:p14="http://schemas.microsoft.com/office/powerpoint/2010/main" val="1868562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combat-related great vessel injuries are fatal at the point of injury.  In some cases, particularly after major blunt trauma, a patient may present with a contained great vessel injury associated with a mediastinal hematoma.  Initial control of thoracic vascular injuries is by digital occlusion, sponge stick, Fogarty or Foley catheter, or side-biting vascular clamp. The top photo shows digital occlusion of an injured innominate vein.  The bottom photo shows venous control achieved with vessel loops of the innominate vein.  The damage control procedures for vascular injuries may require temporary proximal and distal control for additional resuscitation prior to attempted repair.  For an aortic injury, a side-biting clamp may be placed after aortic mobilization for temporary control.  Also consider shunting vessels prior to primary repair.  An aorta shunt is a chest tube.  Repair of vessels should follow the principles detailed in the JTS CPG on Vascular injuries with shunting or repair by autogenous or synthetic grafts as indicated.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19</a:t>
            </a:fld>
            <a:endParaRPr lang="en-US" altLang="en-US"/>
          </a:p>
        </p:txBody>
      </p:sp>
    </p:spTree>
    <p:extLst>
      <p:ext uri="{BB962C8B-B14F-4D97-AF65-F5344CB8AC3E}">
        <p14:creationId xmlns:p14="http://schemas.microsoft.com/office/powerpoint/2010/main" val="362305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Objectives of this lesson. 1. Recognize and manage specific thoracic and cardiac injuries on the battlefield. 2. Describe the indications and technique for performing a resuscitative thoracotomy. 3.  Describe common thoracic and cardiac surgical exposures and recognize which injuries they address.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a:t>
            </a:fld>
            <a:endParaRPr lang="en-US" altLang="en-US"/>
          </a:p>
        </p:txBody>
      </p:sp>
    </p:spTree>
    <p:extLst>
      <p:ext uri="{BB962C8B-B14F-4D97-AF65-F5344CB8AC3E}">
        <p14:creationId xmlns:p14="http://schemas.microsoft.com/office/powerpoint/2010/main" val="3677169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Treatment of injuries to the heart.  First expose and temporarily occlude punctures.  Isolated injuries to the heart should be exposed by opening the pericardium and placing pericardial stay sutures.  Temporary control can be obtained by digital occlusion, Foley catheter, or skin stapler.  In the photo at bottom right a cardiac injury is controlled with a Foley catheter.  For definitive repair of a cardiac injury, use </a:t>
            </a:r>
            <a:r>
              <a:rPr lang="en-US" sz="1200" kern="1200" dirty="0" err="1" smtClean="0">
                <a:solidFill>
                  <a:schemeClr val="tx1"/>
                </a:solidFill>
                <a:effectLst/>
                <a:latin typeface="+mn-lt"/>
                <a:ea typeface="+mn-ea"/>
                <a:cs typeface="+mn-cs"/>
              </a:rPr>
              <a:t>pledgeted</a:t>
            </a:r>
            <a:r>
              <a:rPr lang="en-US" sz="1200" kern="1200" dirty="0" smtClean="0">
                <a:solidFill>
                  <a:schemeClr val="tx1"/>
                </a:solidFill>
                <a:effectLst/>
                <a:latin typeface="+mn-lt"/>
                <a:ea typeface="+mn-ea"/>
                <a:cs typeface="+mn-cs"/>
              </a:rPr>
              <a:t> horizontal mattress on a 2-0 </a:t>
            </a:r>
            <a:r>
              <a:rPr lang="en-US" sz="1200" kern="1200" dirty="0" err="1" smtClean="0">
                <a:solidFill>
                  <a:schemeClr val="tx1"/>
                </a:solidFill>
                <a:effectLst/>
                <a:latin typeface="+mn-lt"/>
                <a:ea typeface="+mn-ea"/>
                <a:cs typeface="+mn-cs"/>
              </a:rPr>
              <a:t>prolene</a:t>
            </a:r>
            <a:r>
              <a:rPr lang="en-US" sz="1200" kern="1200" dirty="0" smtClean="0">
                <a:solidFill>
                  <a:schemeClr val="tx1"/>
                </a:solidFill>
                <a:effectLst/>
                <a:latin typeface="+mn-lt"/>
                <a:ea typeface="+mn-ea"/>
                <a:cs typeface="+mn-cs"/>
              </a:rPr>
              <a:t> on a large, tapered needle, MH or SH. Care must be taken to avoid additional injury to coronary vessels.  Sutures must be tied only to the point of hemostasis to avoid tearing potentially friable cardiac tissue.  Autologous pericardium can be used if commercial </a:t>
            </a:r>
            <a:r>
              <a:rPr lang="en-US" sz="1200" kern="1200" dirty="0" err="1" smtClean="0">
                <a:solidFill>
                  <a:schemeClr val="tx1"/>
                </a:solidFill>
                <a:effectLst/>
                <a:latin typeface="+mn-lt"/>
                <a:ea typeface="+mn-ea"/>
                <a:cs typeface="+mn-cs"/>
              </a:rPr>
              <a:t>pledgets</a:t>
            </a:r>
            <a:r>
              <a:rPr lang="en-US" sz="1200" kern="1200" dirty="0" smtClean="0">
                <a:solidFill>
                  <a:schemeClr val="tx1"/>
                </a:solidFill>
                <a:effectLst/>
                <a:latin typeface="+mn-lt"/>
                <a:ea typeface="+mn-ea"/>
                <a:cs typeface="+mn-cs"/>
              </a:rPr>
              <a:t> are not available.  Atrial injuries may be controlled with a side-biting clamp followed by running closure with 2-0 or 3-0 polypropylene suture.  Temporary inflow occlusion, occluding the superior and inferior vena cava for brief intervals, may prove helpful in repair.  If injury to a distal coronary artery is identified, it should be ligated to control the bleeding.  Maintain a high index of suspicion for injury to more than one cardiac structure or hidden, intra-cardiac injury.  More complex repairs are impractical without cardiac bypass.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20</a:t>
            </a:fld>
            <a:endParaRPr lang="en-US" altLang="en-US"/>
          </a:p>
        </p:txBody>
      </p:sp>
    </p:spTree>
    <p:extLst>
      <p:ext uri="{BB962C8B-B14F-4D97-AF65-F5344CB8AC3E}">
        <p14:creationId xmlns:p14="http://schemas.microsoft.com/office/powerpoint/2010/main" val="784383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Chest tube placement is adequate treatment for most parenchymal lung injuries.  Posterolateral thoracotomy is preferred for isolated lung injuries, but is only appropriate in a stable patient with adequate resuscitation and no other uncontrolled injuries.  Anterolateral thoracotomy is more appropriate in the urgent or damage control setting.  Damage control procedures to control immediately life threatening bleeding are cross clamping the pulmonary hilum and pulmonary twist.  This is illustrated at right.  Good communication with the anesthesia provider is essential to manage the resultant sudden decrease in lung volume and right heart strain.</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21</a:t>
            </a:fld>
            <a:endParaRPr lang="en-US" altLang="en-US"/>
          </a:p>
        </p:txBody>
      </p:sp>
    </p:spTree>
    <p:extLst>
      <p:ext uri="{BB962C8B-B14F-4D97-AF65-F5344CB8AC3E}">
        <p14:creationId xmlns:p14="http://schemas.microsoft.com/office/powerpoint/2010/main" val="1542515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Bleeding from simple pulmonary parenchymal tears may be repaired with absorbable suture on a tapered needle or with stapling of the lung parenchyma.  For deeper through-and-through injuries, a </a:t>
            </a:r>
            <a:r>
              <a:rPr lang="en-US" sz="1200" kern="1200" dirty="0" err="1" smtClean="0">
                <a:solidFill>
                  <a:schemeClr val="tx1"/>
                </a:solidFill>
                <a:effectLst/>
                <a:latin typeface="+mn-lt"/>
                <a:ea typeface="+mn-ea"/>
                <a:cs typeface="+mn-cs"/>
              </a:rPr>
              <a:t>tractotomy</a:t>
            </a:r>
            <a:r>
              <a:rPr lang="en-US" sz="1200" kern="1200" dirty="0" smtClean="0">
                <a:solidFill>
                  <a:schemeClr val="tx1"/>
                </a:solidFill>
                <a:effectLst/>
                <a:latin typeface="+mn-lt"/>
                <a:ea typeface="+mn-ea"/>
                <a:cs typeface="+mn-cs"/>
              </a:rPr>
              <a:t> may be performed by opening the injury tract with a GIA stapler or between straight vascular clamps followed by running suture repair to control bleeding and air leaks from the exposed lung parenchyma.  The illustration and photo at right show a </a:t>
            </a:r>
            <a:r>
              <a:rPr lang="en-US" sz="1200" kern="1200" dirty="0" err="1" smtClean="0">
                <a:solidFill>
                  <a:schemeClr val="tx1"/>
                </a:solidFill>
                <a:effectLst/>
                <a:latin typeface="+mn-lt"/>
                <a:ea typeface="+mn-ea"/>
                <a:cs typeface="+mn-cs"/>
              </a:rPr>
              <a:t>tractotomy</a:t>
            </a:r>
            <a:r>
              <a:rPr lang="en-US" sz="1200" kern="1200" dirty="0" smtClean="0">
                <a:solidFill>
                  <a:schemeClr val="tx1"/>
                </a:solidFill>
                <a:effectLst/>
                <a:latin typeface="+mn-lt"/>
                <a:ea typeface="+mn-ea"/>
                <a:cs typeface="+mn-cs"/>
              </a:rPr>
              <a:t>.  For more severe and/or destructive lung injuries, non-anatomical partial lung resection with serial GIA stapler fires may be needed.  Note – do not simply close the entrance and exit points of penetrating tracts in the lung.  With positive pressure ventilation, there is a risk of air embolism.  The more central the injury, the higher the risk.  Pneumonectomy is a last resort if an injury cannot be repaired.  There is a stepwise increase in mortality with more extensive resections when lung injuries are encountered.  Trauma pneumonectomy mortalities range from 50-100%.  In these cases, ECMO may be needed to ensure survival.  If this is the case, one should contact the ECMO team</a:t>
            </a:r>
            <a:r>
              <a:rPr lang="en-US" sz="1200" kern="1200" baseline="0" dirty="0" smtClean="0">
                <a:solidFill>
                  <a:schemeClr val="tx1"/>
                </a:solidFill>
                <a:effectLst/>
                <a:latin typeface="+mn-lt"/>
                <a:ea typeface="+mn-ea"/>
                <a:cs typeface="+mn-cs"/>
              </a:rPr>
              <a:t> at 210-916-ECMO (210-916-3266).</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22</a:t>
            </a:fld>
            <a:endParaRPr lang="en-US" altLang="en-US"/>
          </a:p>
        </p:txBody>
      </p:sp>
    </p:spTree>
    <p:extLst>
      <p:ext uri="{BB962C8B-B14F-4D97-AF65-F5344CB8AC3E}">
        <p14:creationId xmlns:p14="http://schemas.microsoft.com/office/powerpoint/2010/main" val="789163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Clinical findings of injuries to the tracheobronchial tree include: persistent and/or massive air leak into the chest tube chamber, frothy hemoptysis, and </a:t>
            </a:r>
            <a:r>
              <a:rPr lang="en-US" sz="1200" kern="1200" dirty="0" err="1" smtClean="0">
                <a:solidFill>
                  <a:schemeClr val="tx1"/>
                </a:solidFill>
                <a:effectLst/>
                <a:latin typeface="+mn-lt"/>
                <a:ea typeface="+mn-ea"/>
                <a:cs typeface="+mn-cs"/>
              </a:rPr>
              <a:t>pneumomediastinum</a:t>
            </a:r>
            <a:r>
              <a:rPr lang="en-US" sz="1200" kern="1200" dirty="0" smtClean="0">
                <a:solidFill>
                  <a:schemeClr val="tx1"/>
                </a:solidFill>
                <a:effectLst/>
                <a:latin typeface="+mn-lt"/>
                <a:ea typeface="+mn-ea"/>
                <a:cs typeface="+mn-cs"/>
              </a:rPr>
              <a:t>.  Patients may also have hoarseness and dysphonia.  A tracheobronchial tree injury may also present with sudden hypotension and/or arrest after intubation and initiation of positive pressure ventilation.  The diagnosis can be confirmed via bronchoscopy, if available.  The most important priority is to control the airway, which should be combined with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usually bilaterally.  The photo at right shows subcutaneous emphysema and pneumothorax requiring multiple chest tubes on the right.   If after intubation there is no large air leak and ventilation appears adequate and there</a:t>
            </a:r>
            <a:r>
              <a:rPr lang="en-US" sz="1200" kern="1200" baseline="0" dirty="0" smtClean="0">
                <a:solidFill>
                  <a:schemeClr val="tx1"/>
                </a:solidFill>
                <a:effectLst/>
                <a:latin typeface="+mn-lt"/>
                <a:ea typeface="+mn-ea"/>
                <a:cs typeface="+mn-cs"/>
              </a:rPr>
              <a:t> are </a:t>
            </a:r>
            <a:r>
              <a:rPr lang="en-US" sz="1200" kern="1200" dirty="0" smtClean="0">
                <a:solidFill>
                  <a:schemeClr val="tx1"/>
                </a:solidFill>
                <a:effectLst/>
                <a:latin typeface="+mn-lt"/>
                <a:ea typeface="+mn-ea"/>
                <a:cs typeface="+mn-cs"/>
              </a:rPr>
              <a:t>no other emergent surgical indications, then further intervention should be deferred to definitive care centers.  If there is difficulty with ventilation of the patient after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due to a large air leak, the chest tube should be placed to water seal instead of suction.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23</a:t>
            </a:fld>
            <a:endParaRPr lang="en-US" altLang="en-US"/>
          </a:p>
        </p:txBody>
      </p:sp>
    </p:spTree>
    <p:extLst>
      <p:ext uri="{BB962C8B-B14F-4D97-AF65-F5344CB8AC3E}">
        <p14:creationId xmlns:p14="http://schemas.microsoft.com/office/powerpoint/2010/main" val="3699036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intervention is needed, surgical exposure depends on the location of the injury.  For proximal to mid-trachea injuries, a median sternotomy is the best approach.  For proximal injuries, a cervical extension of the sternotomy may be needed.  Alternatively, cervical tracheal injuries can be approached from a collar incision.  The distal trachea, carina, and proximal </a:t>
            </a:r>
            <a:r>
              <a:rPr lang="en-US" sz="1200" kern="1200" dirty="0" err="1" smtClean="0">
                <a:solidFill>
                  <a:schemeClr val="tx1"/>
                </a:solidFill>
                <a:effectLst/>
                <a:latin typeface="+mn-lt"/>
                <a:ea typeface="+mn-ea"/>
                <a:cs typeface="+mn-cs"/>
              </a:rPr>
              <a:t>mainstem</a:t>
            </a:r>
            <a:r>
              <a:rPr lang="en-US" sz="1200" kern="1200" dirty="0" smtClean="0">
                <a:solidFill>
                  <a:schemeClr val="tx1"/>
                </a:solidFill>
                <a:effectLst/>
                <a:latin typeface="+mn-lt"/>
                <a:ea typeface="+mn-ea"/>
                <a:cs typeface="+mn-cs"/>
              </a:rPr>
              <a:t> bronchi can be well visualized via a right posterolateral thoracotomy with lung isolation.  Injuries to the distal left </a:t>
            </a:r>
            <a:r>
              <a:rPr lang="en-US" sz="1200" kern="1200" dirty="0" err="1" smtClean="0">
                <a:solidFill>
                  <a:schemeClr val="tx1"/>
                </a:solidFill>
                <a:effectLst/>
                <a:latin typeface="+mn-lt"/>
                <a:ea typeface="+mn-ea"/>
                <a:cs typeface="+mn-cs"/>
              </a:rPr>
              <a:t>mainstem</a:t>
            </a:r>
            <a:r>
              <a:rPr lang="en-US" sz="1200" kern="1200" dirty="0" smtClean="0">
                <a:solidFill>
                  <a:schemeClr val="tx1"/>
                </a:solidFill>
                <a:effectLst/>
                <a:latin typeface="+mn-lt"/>
                <a:ea typeface="+mn-ea"/>
                <a:cs typeface="+mn-cs"/>
              </a:rPr>
              <a:t> bronchus or more distal left-sided bronchial tree injuries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generally require left-sided thoracotomy for repair.  Repair tracheal injuries over an endotracheal tube with absorbable suture.  Bolster repairs with pleural tissue, strap muscle or intercostal muscle flaps, especially between the trachea and esophagus.  Temporary control of injuries with bronchial blockers or double lumen ET tubes is possible.  It may also be possible to control the airway through the tracheal defect with cervical tracheal injuries by inserting a endotracheal tube through the injury.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24</a:t>
            </a:fld>
            <a:endParaRPr lang="en-US" altLang="en-US"/>
          </a:p>
        </p:txBody>
      </p:sp>
    </p:spTree>
    <p:extLst>
      <p:ext uri="{BB962C8B-B14F-4D97-AF65-F5344CB8AC3E}">
        <p14:creationId xmlns:p14="http://schemas.microsoft.com/office/powerpoint/2010/main" val="1391241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Isolated thoracic esophageal injuries are rare.  Most of them will be identified during the course of exploration for other injuries.  Clues to esophageal injury include pain, fever, leukocytosis, and cervical emphysema.  On chest X-ray there may be pneumothorax, mediastinal air, and/or a pleural effusion.  The diagnosis may be suspected or confirmed if there is drainage of gastrointestinal contents after placement of a chest tube.  CT scan, endoscopy, and </a:t>
            </a:r>
            <a:r>
              <a:rPr lang="en-US" sz="1200" kern="1200" dirty="0" err="1" smtClean="0">
                <a:solidFill>
                  <a:schemeClr val="tx1"/>
                </a:solidFill>
                <a:effectLst/>
                <a:latin typeface="+mn-lt"/>
                <a:ea typeface="+mn-ea"/>
                <a:cs typeface="+mn-cs"/>
              </a:rPr>
              <a:t>esophagram</a:t>
            </a:r>
            <a:r>
              <a:rPr lang="en-US" sz="1200" kern="1200" dirty="0" smtClean="0">
                <a:solidFill>
                  <a:schemeClr val="tx1"/>
                </a:solidFill>
                <a:effectLst/>
                <a:latin typeface="+mn-lt"/>
                <a:ea typeface="+mn-ea"/>
                <a:cs typeface="+mn-cs"/>
              </a:rPr>
              <a:t> can help with the diagnosis of isolated injuries, if available.</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25</a:t>
            </a:fld>
            <a:endParaRPr lang="en-US" altLang="en-US"/>
          </a:p>
        </p:txBody>
      </p:sp>
    </p:spTree>
    <p:extLst>
      <p:ext uri="{BB962C8B-B14F-4D97-AF65-F5344CB8AC3E}">
        <p14:creationId xmlns:p14="http://schemas.microsoft.com/office/powerpoint/2010/main" val="259327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Resources for definitive repair may not be available in the deployed setting.  The key principles of treatment are adequate fluid resuscitation, broad spectrum antibiotics, debridement of any clearly non-viable tissue, control of ongoing contamination, and wide drainage.  Start broad spectrum IV antibiotics as soon as the diagnosis is suspected.  Drainage and control of contamination of the mediastinum and pleural space are paramount. If repair is not feasible most patients can be temporized with wide drainage of the pleural space and mediastinum with chest tube drainage and a nasogastric tube placed above the level of the injury.  Ideally, primary repair is performed within 24 hours of injury.  Primary repair can be more challenging or even impossible after this interval.  If the time since injury is greater than 24 hours, don’t attempt repair</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drain widely.  The preferred approach for intrathoracic esophageal injuries in a stable patient is right posterolateral thoracotomy for upper and mid-esophagus and left thoracotomy for the lower esophagus.  Locate the injury by mobilizing the esophagus, ideally aided by placement of a nasogastric or </a:t>
            </a:r>
            <a:r>
              <a:rPr lang="en-US" sz="1200" kern="1200" dirty="0" err="1" smtClean="0">
                <a:solidFill>
                  <a:schemeClr val="tx1"/>
                </a:solidFill>
                <a:effectLst/>
                <a:latin typeface="+mn-lt"/>
                <a:ea typeface="+mn-ea"/>
                <a:cs typeface="+mn-cs"/>
              </a:rPr>
              <a:t>orogastric</a:t>
            </a:r>
            <a:r>
              <a:rPr lang="en-US" sz="1200" kern="1200" dirty="0" smtClean="0">
                <a:solidFill>
                  <a:schemeClr val="tx1"/>
                </a:solidFill>
                <a:effectLst/>
                <a:latin typeface="+mn-lt"/>
                <a:ea typeface="+mn-ea"/>
                <a:cs typeface="+mn-cs"/>
              </a:rPr>
              <a:t> tube.  Mobilize the esophageal muscle above and below the mucosal injury to ensure complete visualization of the defect.  Esophageal repair can be done in a single or double-layer closure with absorbable suture.  Bolster the repair with pleura, cervical strap or intercostal muscle flaps.  Do not wrap the repair circumferentially and place drains near the repair.  If primary repair is not possible, wide drainage with proximal esophageal diversion should be considered.  Resection should only be utilized in the setting of extensive tissue devitalization.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26</a:t>
            </a:fld>
            <a:endParaRPr lang="en-US" altLang="en-US"/>
          </a:p>
        </p:txBody>
      </p:sp>
    </p:spTree>
    <p:extLst>
      <p:ext uri="{BB962C8B-B14F-4D97-AF65-F5344CB8AC3E}">
        <p14:creationId xmlns:p14="http://schemas.microsoft.com/office/powerpoint/2010/main" val="2699950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Diaphragm injuries may manifest as a gastric bubble or colonic outline seen above the diaphragm on CXR.  If there is ambiguity, a nasogastric or </a:t>
            </a:r>
            <a:r>
              <a:rPr lang="en-US" sz="1200" kern="1200" dirty="0" err="1" smtClean="0">
                <a:solidFill>
                  <a:schemeClr val="tx1"/>
                </a:solidFill>
                <a:effectLst/>
                <a:latin typeface="+mn-lt"/>
                <a:ea typeface="+mn-ea"/>
                <a:cs typeface="+mn-cs"/>
              </a:rPr>
              <a:t>orogastric</a:t>
            </a:r>
            <a:r>
              <a:rPr lang="en-US" sz="1200" kern="1200" dirty="0" smtClean="0">
                <a:solidFill>
                  <a:schemeClr val="tx1"/>
                </a:solidFill>
                <a:effectLst/>
                <a:latin typeface="+mn-lt"/>
                <a:ea typeface="+mn-ea"/>
                <a:cs typeface="+mn-cs"/>
              </a:rPr>
              <a:t> tube can be placed and seen curling above the diaphragm.  A diaphragm injury may also be diagnosed on CT scan but this is only available at some treatment facilities in deployed locations.  Most injuries are found at the time of surgical exploration.  The photo demonstrates a diaphragm injury.  A right pneumothorax is indicated by the green arrow, but also note the outline of bowel in the right chest by the red arrow.</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27</a:t>
            </a:fld>
            <a:endParaRPr lang="en-US" altLang="en-US"/>
          </a:p>
        </p:txBody>
      </p:sp>
    </p:spTree>
    <p:extLst>
      <p:ext uri="{BB962C8B-B14F-4D97-AF65-F5344CB8AC3E}">
        <p14:creationId xmlns:p14="http://schemas.microsoft.com/office/powerpoint/2010/main" val="2349614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a diaphragm injury is identified during a thoracic procedure, the abdomen must be evaluated for intra-abdominal injury.  All injuries of the diaphragm should be closed.  In the damage control setting, repair of diaphragm lacerations can be deferred until re-exploration.  Injuries should be repaired using running or simple interrupted 0 or 2-0 non-absorbable suture.  If there is significant contamination of pleural space by enteric contents, copious irrigation and placement of pleural drains is indicated after repair.  For large defects, mesh repair may be necessary, but should be used with caution in the face of contamination.  Central tendon injuries of the pericardial diaphragm are rare, but they can cause tamponade physiology due to either cardiac herniation into the abdomen or herniation of the bowel into the pericardium.  Prior to closing central tendon tears, copiously irrigate the pericardial space with warm saline to wash out blood clots or enteric contents.  Carefully inspect the heart and pleural pericardium to ensure there are no other injuries or tears.  A small diaphragmatic injury is identified by the arrow in the photo at right.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28</a:t>
            </a:fld>
            <a:endParaRPr lang="en-US" altLang="en-US"/>
          </a:p>
        </p:txBody>
      </p:sp>
    </p:spTree>
    <p:extLst>
      <p:ext uri="{BB962C8B-B14F-4D97-AF65-F5344CB8AC3E}">
        <p14:creationId xmlns:p14="http://schemas.microsoft.com/office/powerpoint/2010/main" val="1449914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Chest wall bleeding usually will not resolve with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alone.  Bleeding from intercostal arteries reflects systemic pressure since they are direct branches of the thoracic aorta or internal mammary artery.  Conversely, bleeding from the lung parenchyma is from a low-pressure vascular system.  It can be difficult to discern the exact source of thoracic bleeding until after thoracotomy.  The subclavian vessels are closely associated with the </a:t>
            </a:r>
            <a:r>
              <a:rPr lang="en-US" sz="1200" kern="1200" dirty="0" err="1" smtClean="0">
                <a:solidFill>
                  <a:schemeClr val="tx1"/>
                </a:solidFill>
                <a:effectLst/>
                <a:latin typeface="+mn-lt"/>
                <a:ea typeface="+mn-ea"/>
                <a:cs typeface="+mn-cs"/>
              </a:rPr>
              <a:t>anteroapical</a:t>
            </a:r>
            <a:r>
              <a:rPr lang="en-US" sz="1200" kern="1200" dirty="0" smtClean="0">
                <a:solidFill>
                  <a:schemeClr val="tx1"/>
                </a:solidFill>
                <a:effectLst/>
                <a:latin typeface="+mn-lt"/>
                <a:ea typeface="+mn-ea"/>
                <a:cs typeface="+mn-cs"/>
              </a:rPr>
              <a:t> chest wall.  If significant bleeding appears to arise from this location, additional supraclavicular or </a:t>
            </a:r>
            <a:r>
              <a:rPr lang="en-US" sz="1200" kern="1200" dirty="0" err="1" smtClean="0">
                <a:solidFill>
                  <a:schemeClr val="tx1"/>
                </a:solidFill>
                <a:effectLst/>
                <a:latin typeface="+mn-lt"/>
                <a:ea typeface="+mn-ea"/>
                <a:cs typeface="+mn-cs"/>
              </a:rPr>
              <a:t>infraclavicular</a:t>
            </a:r>
            <a:r>
              <a:rPr lang="en-US" sz="1200" kern="1200" dirty="0" smtClean="0">
                <a:solidFill>
                  <a:schemeClr val="tx1"/>
                </a:solidFill>
                <a:effectLst/>
                <a:latin typeface="+mn-lt"/>
                <a:ea typeface="+mn-ea"/>
                <a:cs typeface="+mn-cs"/>
              </a:rPr>
              <a:t> incisional exposure may be needed.  Once a direct site of bleeding is identified on the chest wall, it can be controlled with cautery, clips or suture.  Figure-of-eight </a:t>
            </a:r>
            <a:r>
              <a:rPr lang="en-US" sz="1200" kern="1200" dirty="0" err="1" smtClean="0">
                <a:solidFill>
                  <a:schemeClr val="tx1"/>
                </a:solidFill>
                <a:effectLst/>
                <a:latin typeface="+mn-lt"/>
                <a:ea typeface="+mn-ea"/>
                <a:cs typeface="+mn-cs"/>
              </a:rPr>
              <a:t>peri</a:t>
            </a:r>
            <a:r>
              <a:rPr lang="en-US" sz="1200" kern="1200" dirty="0" smtClean="0">
                <a:solidFill>
                  <a:schemeClr val="tx1"/>
                </a:solidFill>
                <a:effectLst/>
                <a:latin typeface="+mn-lt"/>
                <a:ea typeface="+mn-ea"/>
                <a:cs typeface="+mn-cs"/>
              </a:rPr>
              <a:t>-costal sutures using a large blunt needle around the involved rib proximal and distal to the bleeding site may be effective.  Adequate visualization and repair of the chest well may require enlarging an incision or a separate counter incision.  Temporary holding of ventilation may be needed for assessment and control of bleeding.  In an unstable patient, packing the chest will temporize the vast majority of bleeding.</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29</a:t>
            </a:fld>
            <a:endParaRPr lang="en-US" altLang="en-US"/>
          </a:p>
        </p:txBody>
      </p:sp>
    </p:spTree>
    <p:extLst>
      <p:ext uri="{BB962C8B-B14F-4D97-AF65-F5344CB8AC3E}">
        <p14:creationId xmlns:p14="http://schemas.microsoft.com/office/powerpoint/2010/main" val="249429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Evaluation and diagnosis of Thoracic Injuries. Injuries to the chest can profoundly affect breathing and circulation, and a complete and rapid assessment of each injury is mandatory.  Knowledge of the mechanism of injury such as blast or fragment, may increase the index of suspicion for a particular injury.  If the casualty is able to talk without hoarseness or stridor, there is reasonable assurance that the airway is intact. Penetrating thoracic injuries below the T4 level or nipple line requires evaluation for abdominal injuries due to variable position of the diaphragm during the respiratory cycle as illustrated in the figure at the right.  Thoracic Injuries requiring urgent intervention include: Tension pneumothorax, open pneumothorax, massive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and cardiac tamponade.   Flail chest is not immediately life-threatening in most cases, but can present with a severe associated lung injury.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is often indicated in a severely injured thoracic trauma patient, and will generally provide useful clinical information, and potential treatment, regardless of the diagnosis.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a:t>
            </a:fld>
            <a:endParaRPr lang="en-US" altLang="en-US"/>
          </a:p>
        </p:txBody>
      </p:sp>
    </p:spTree>
    <p:extLst>
      <p:ext uri="{BB962C8B-B14F-4D97-AF65-F5344CB8AC3E}">
        <p14:creationId xmlns:p14="http://schemas.microsoft.com/office/powerpoint/2010/main" val="3097814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Patients undergoing surgical intervention of acute thoracic trauma should be positioned supine with arms out and prepped from chin to knees and chest to elbows.  This will allow for multiple potential incisions.  Patients should also have large bore IV access.  Thoracic injuries can cause cardiovascular collapse upon induction especially with cardiac tamponade.  Consider having the patient prepped and draped prior to inducing anesthesia.  If the clinical pattern allows, suspected great vessel injury should receive a short-acting beta blocker with a goal systolic blood pressure of 100-120 mmHg.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30</a:t>
            </a:fld>
            <a:endParaRPr lang="en-US" altLang="en-US"/>
          </a:p>
        </p:txBody>
      </p:sp>
    </p:spTree>
    <p:extLst>
      <p:ext uri="{BB962C8B-B14F-4D97-AF65-F5344CB8AC3E}">
        <p14:creationId xmlns:p14="http://schemas.microsoft.com/office/powerpoint/2010/main" val="850671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median sternotomy is indicated for suspected cardiac and/or great vessel injury based on ultrasound or positive pericardial window.  In the setting of an obvious concomitant pleural space hemorrhage, anterolateral thoracotomy is preferable to sternotomy.  A median sternotomy does not provide adequate exposure of the left subclavian artery, distal aortic arch or descending aorta and provides only limited exposure of the pleural spaces.  A thoracotomy can be converted to a clamshell or a trap door incision as needed to expose the heart or great vessels.  For a right subclavian vascular injury, a sternotomy can be extended to a right supraclavicular incision.  For a left subclavian vascular injury, the incisions can be extended to a trap door.</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31</a:t>
            </a:fld>
            <a:endParaRPr lang="en-US" altLang="en-US"/>
          </a:p>
        </p:txBody>
      </p:sp>
    </p:spTree>
    <p:extLst>
      <p:ext uri="{BB962C8B-B14F-4D97-AF65-F5344CB8AC3E}">
        <p14:creationId xmlns:p14="http://schemas.microsoft.com/office/powerpoint/2010/main" val="4063181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These photos illustrate extensions of a midline sternotomy.  The illustration on the left is of a trap door extension of a median sternotomy.  The center photo is a median sternotomy with </a:t>
            </a:r>
            <a:r>
              <a:rPr lang="en-US" sz="1200" kern="1200" dirty="0" err="1" smtClean="0">
                <a:solidFill>
                  <a:schemeClr val="tx1"/>
                </a:solidFill>
                <a:effectLst/>
                <a:latin typeface="+mn-lt"/>
                <a:ea typeface="+mn-ea"/>
                <a:cs typeface="+mn-cs"/>
              </a:rPr>
              <a:t>subclavicular</a:t>
            </a:r>
            <a:r>
              <a:rPr lang="en-US" sz="1200" kern="1200" dirty="0" smtClean="0">
                <a:solidFill>
                  <a:schemeClr val="tx1"/>
                </a:solidFill>
                <a:effectLst/>
                <a:latin typeface="+mn-lt"/>
                <a:ea typeface="+mn-ea"/>
                <a:cs typeface="+mn-cs"/>
              </a:rPr>
              <a:t> extension for subclavian injury.  The photo on the right is a median sternotomy with left anterolateral thoracotomy with temporary packing.</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32</a:t>
            </a:fld>
            <a:endParaRPr lang="en-US" altLang="en-US"/>
          </a:p>
        </p:txBody>
      </p:sp>
    </p:spTree>
    <p:extLst>
      <p:ext uri="{BB962C8B-B14F-4D97-AF65-F5344CB8AC3E}">
        <p14:creationId xmlns:p14="http://schemas.microsoft.com/office/powerpoint/2010/main" val="1956626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Left anterolateral thoracotomy is ideal for the patient in extremis or who is profoundly unstable.  This should be combined with right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This is the same incision used for emergency resuscitative thoracotomy.  A left anterolateral thoracotomy can be extended with a transverse sternotomy and right anterolateral thoracotomy or clamshell incision for better visualization of a suspected cardiac injury or right pleural space bleeding.  This incision is illustrated at right.  The photo shows a clamshell incision in a patient with a trans-mediastinal gunshot wound with active cardiac massage.</a:t>
            </a:r>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33</a:t>
            </a:fld>
            <a:endParaRPr lang="en-US" altLang="en-US"/>
          </a:p>
        </p:txBody>
      </p:sp>
    </p:spTree>
    <p:extLst>
      <p:ext uri="{BB962C8B-B14F-4D97-AF65-F5344CB8AC3E}">
        <p14:creationId xmlns:p14="http://schemas.microsoft.com/office/powerpoint/2010/main" val="2164682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 right anterolateral thoracotomy is used for injuries known to be isolated to the right chest.  A posterolateral thoracotomy is rarely appropriate in the acute trauma setting.  In stable, well resuscitated patients,</a:t>
            </a:r>
            <a:r>
              <a:rPr lang="en-US" sz="1200" kern="1200" baseline="0" dirty="0" smtClean="0">
                <a:solidFill>
                  <a:schemeClr val="tx1"/>
                </a:solidFill>
                <a:effectLst/>
                <a:latin typeface="+mn-lt"/>
                <a:ea typeface="+mn-ea"/>
                <a:cs typeface="+mn-cs"/>
              </a:rPr>
              <a:t> a posterolateral thoracotomy will provid</a:t>
            </a:r>
            <a:r>
              <a:rPr lang="en-US" sz="1200" kern="1200" dirty="0" smtClean="0">
                <a:solidFill>
                  <a:schemeClr val="tx1"/>
                </a:solidFill>
                <a:effectLst/>
                <a:latin typeface="+mn-lt"/>
                <a:ea typeface="+mn-ea"/>
                <a:cs typeface="+mn-cs"/>
              </a:rPr>
              <a:t>e better visualization of the esophagus and may be indicated for definitive repair of posterior mediastinal or lung injuries.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34</a:t>
            </a:fld>
            <a:endParaRPr lang="en-US" altLang="en-US"/>
          </a:p>
        </p:txBody>
      </p:sp>
    </p:spTree>
    <p:extLst>
      <p:ext uri="{BB962C8B-B14F-4D97-AF65-F5344CB8AC3E}">
        <p14:creationId xmlns:p14="http://schemas.microsoft.com/office/powerpoint/2010/main" val="2574826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the algorithm for penetrating thoracic trauma from the JTS Wartime Thoracic Injury CPG.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35</a:t>
            </a:fld>
            <a:endParaRPr lang="en-US" altLang="en-US"/>
          </a:p>
        </p:txBody>
      </p:sp>
    </p:spTree>
    <p:extLst>
      <p:ext uri="{BB962C8B-B14F-4D97-AF65-F5344CB8AC3E}">
        <p14:creationId xmlns:p14="http://schemas.microsoft.com/office/powerpoint/2010/main" val="885939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Please refer to the JTS CPGs for Resuscitative Thoracotomy and Wartime Thoracic Injury, Emergency War Surgery, and Combat Casualty Care: Lessons Learned from OEF and OIF for further information.  All photos and images, not otherwise cited, are courtesy of the JTS collection.</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36</a:t>
            </a:fld>
            <a:endParaRPr lang="en-US" altLang="en-US"/>
          </a:p>
        </p:txBody>
      </p:sp>
    </p:spTree>
    <p:extLst>
      <p:ext uri="{BB962C8B-B14F-4D97-AF65-F5344CB8AC3E}">
        <p14:creationId xmlns:p14="http://schemas.microsoft.com/office/powerpoint/2010/main" val="3669350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Characteristics of Pneumothorax and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Air or blood enters the potential space between visceral and parietal pleura.  Signs and Symptoms of pneumothorax.  Unilateral breath sounds and respiratory distress.  The photo on the left shows a small left pneumothorax.  The photo on the right shows a left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secondary to penetrating trauma.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4</a:t>
            </a:fld>
            <a:endParaRPr lang="en-US" altLang="en-US"/>
          </a:p>
        </p:txBody>
      </p:sp>
    </p:spTree>
    <p:extLst>
      <p:ext uri="{BB962C8B-B14F-4D97-AF65-F5344CB8AC3E}">
        <p14:creationId xmlns:p14="http://schemas.microsoft.com/office/powerpoint/2010/main" val="609555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Absent or markedly decreased breath sounds with known thoracic trauma indicate the need for intervention without additional testing.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placement is both diagnostic if there is a rush of air or blood, and therapeutic.  It is reasonable to perform chest x-ray or ultrasound prior to chest tube insertion if patient has normal hemodynamics and adequate oxygenation and ventilation.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is indicated in all patients with penetrating chest trauma or suspected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or pneumothorax.</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5</a:t>
            </a:fld>
            <a:endParaRPr lang="en-US" altLang="en-US"/>
          </a:p>
        </p:txBody>
      </p:sp>
    </p:spTree>
    <p:extLst>
      <p:ext uri="{BB962C8B-B14F-4D97-AF65-F5344CB8AC3E}">
        <p14:creationId xmlns:p14="http://schemas.microsoft.com/office/powerpoint/2010/main" val="994745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Steps for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insertion.  Consider antibiotic administration with gram positive coverage prior to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placement to reduce infectious complications provided this will not lead to a clinically significant delay in treatment. One does not need to position the ipsilateral arm over the patient’s head.  The arm can be placed at the patient’s side on a rolled sheet or towel, or in an extended position at the elbow, but slightly flexed at the shoulder to allow adequate chest wall access.  If time allows, prep the anterior and lateral chest on the affected side and administer antibiotics prior to incision.  Make an incision at the level of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or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rib.  This is approximately the nipple level in males or at the inframammary crease in females.  The incision should be centered over the anterior axillary line.  If rib levels are difficult to determine, err on the high side to avoid abdominal entry. Infiltrate a local anesthetic at the skin and muscle level in an awake patient if the conditions allow. Make a transverse incision 3-4 cm in length, along and centered over the rib, carrying it down to the bone.  </a:t>
            </a:r>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6</a:t>
            </a:fld>
            <a:endParaRPr lang="en-US" altLang="en-US"/>
          </a:p>
        </p:txBody>
      </p:sp>
    </p:spTree>
    <p:extLst>
      <p:ext uri="{BB962C8B-B14F-4D97-AF65-F5344CB8AC3E}">
        <p14:creationId xmlns:p14="http://schemas.microsoft.com/office/powerpoint/2010/main" val="230121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Insert a curved clamp in the incision, spread several times with a clamp to bluntly mobilize overlying chest wall muscle.  Then direct the clamp over the top of the rib, and push into the chest through the pleura.  A distinct pop is frequently encountered when entering the chest and a moderate amount force is necessary to achieve this entry.  A rush of air or blood out of the chest will confirm a pneumothorax or hemothorax, respectively.  Insertion depth of the tip of the clamp should be limited by the surgeon’s hand to only 3 or 4 cm to make sure that the clamp does not travel deeper into the chest, resulting in damage to underlying structures.  Spread the clamp gently with the tips at the level of the ribs and remove.  The operator’s finger is then inserted to confirm entry into the pleural space.  Insert a 24 French to 36 French chest tube into the hole, directing it posteriorly and apically.  All chest tube side holes must be in the pleural space (not just below skin level).  Attach a chest tube to a Heimlich valve, standardized closed drainage system or bottles.  In a resource-constrained environment, a cut off glove with a slit in the end or a Penrose drain may be attached to the end of the chest tube.  Although these are only temporizing measures for chest tube drainage, they should serve as a one-way valve to prevent tension pneumothorax.  Secure the tube with sutures, if possible, and dress to prevent contamination.</a:t>
            </a:r>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7</a:t>
            </a:fld>
            <a:endParaRPr lang="en-US" altLang="en-US"/>
          </a:p>
        </p:txBody>
      </p:sp>
    </p:spTree>
    <p:extLst>
      <p:ext uri="{BB962C8B-B14F-4D97-AF65-F5344CB8AC3E}">
        <p14:creationId xmlns:p14="http://schemas.microsoft.com/office/powerpoint/2010/main" val="241868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tension pneumothorax is a more complicated version of a pneumothorax. Air continues to enter the pleural cavity from a parenchymal or bronchial tree injury. The air gets trapped in the pleura, causing the lung to collapse, and the mediastinum to shift to the contralateral side of the chest. Venous return to the heart is compromised, causing a rapid drop in preload and cardiac output.  This is manifested as tachycardia and hypotension.  This is rapidly fatal if not diagnosed quickly. Patients have severe or progressive respiratory distress, decreased or unilateral breath sounds, distended neck veins, tracheal deviation away from the injured side, hypotension in the setting of chest trauma, and tachycardia.  One should be able to make the diagnosis clinically.  If a chest X-ray is obtained, it would demonstrate a large pneumothorax with marked deviation of the trachea to the opposite side. A patient with known chest injury presenting with a patent airway, difficulty breathing, and hypotension has a tension pneumothorax until proven otherwise.  It requires rapid decompression and the insertion of a chest tube.  Needle decompression alone is insufficient.  BEWARE: Mechanical ventilation can quickly turn a simple pneumothorax into a tension pneumothorax.  Differentiating between a simple pneumothorax and a tension pneumothorax is based on the presence of hemodynamic effects.  While a patient with thoracic trauma and a pneumothorax may present with multiple injuries and an alternate explanation for hypotension - such as cardiac tamponade, </a:t>
            </a:r>
            <a:r>
              <a:rPr lang="en-US" sz="1200" kern="1200" dirty="0" err="1" smtClean="0">
                <a:solidFill>
                  <a:schemeClr val="tx1"/>
                </a:solidFill>
                <a:effectLst/>
                <a:latin typeface="+mn-lt"/>
                <a:ea typeface="+mn-ea"/>
                <a:cs typeface="+mn-cs"/>
              </a:rPr>
              <a:t>intraabdominal</a:t>
            </a:r>
            <a:r>
              <a:rPr lang="en-US" sz="1200" kern="1200" dirty="0" smtClean="0">
                <a:solidFill>
                  <a:schemeClr val="tx1"/>
                </a:solidFill>
                <a:effectLst/>
                <a:latin typeface="+mn-lt"/>
                <a:ea typeface="+mn-ea"/>
                <a:cs typeface="+mn-cs"/>
              </a:rPr>
              <a:t> bleeding, or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immediate needle or tube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is the necessary first step in this scenario.  In the case of a tension pneumothorax, this maneuver should have both diagnostic and therapeutic benefit.  Patients who are hypovolemic are more susceptible to the hemodynamic effects of tension pneumothorax.</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8</a:t>
            </a:fld>
            <a:endParaRPr lang="en-US" altLang="en-US"/>
          </a:p>
        </p:txBody>
      </p:sp>
    </p:spTree>
    <p:extLst>
      <p:ext uri="{BB962C8B-B14F-4D97-AF65-F5344CB8AC3E}">
        <p14:creationId xmlns:p14="http://schemas.microsoft.com/office/powerpoint/2010/main" val="3346281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Tension pneumothorax treatment is immediate decompression.  Needle decompression should be performed with a large bore needle, at least 14 gauge, and 3.25 inch or 8 cm spinal needle in length in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or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intercostal space in the anterior axillary line.  The alternate decompression site is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intercostal space at the mid-clavicular line.  This is the primary site for children.  Ensure dedicated needle decompression catheters are available with all emergency medical supplies, shorter catheters used for venous access should be avoided as these will rarely penetrate the thoracic cavity.  Needle decompression alone is insufficient treatment for a pneumothorax or a </a:t>
            </a:r>
            <a:r>
              <a:rPr lang="en-US" sz="1200" kern="1200" dirty="0" err="1" smtClean="0">
                <a:solidFill>
                  <a:schemeClr val="tx1"/>
                </a:solidFill>
                <a:effectLst/>
                <a:latin typeface="+mn-lt"/>
                <a:ea typeface="+mn-ea"/>
                <a:cs typeface="+mn-cs"/>
              </a:rPr>
              <a:t>hemothorax</a:t>
            </a:r>
            <a:r>
              <a:rPr lang="en-US" sz="1200" kern="1200" dirty="0" smtClean="0">
                <a:solidFill>
                  <a:schemeClr val="tx1"/>
                </a:solidFill>
                <a:effectLst/>
                <a:latin typeface="+mn-lt"/>
                <a:ea typeface="+mn-ea"/>
                <a:cs typeface="+mn-cs"/>
              </a:rPr>
              <a:t>.   A chest tube should be placed as soon as feasible and safe after needle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For stable patients who have undergone needle </a:t>
            </a:r>
            <a:r>
              <a:rPr lang="en-US" sz="1200" kern="1200" dirty="0" err="1" smtClean="0">
                <a:solidFill>
                  <a:schemeClr val="tx1"/>
                </a:solidFill>
                <a:effectLst/>
                <a:latin typeface="+mn-lt"/>
                <a:ea typeface="+mn-ea"/>
                <a:cs typeface="+mn-cs"/>
              </a:rPr>
              <a:t>thoracostomy</a:t>
            </a:r>
            <a:r>
              <a:rPr lang="en-US" sz="1200" kern="1200" dirty="0" smtClean="0">
                <a:solidFill>
                  <a:schemeClr val="tx1"/>
                </a:solidFill>
                <a:effectLst/>
                <a:latin typeface="+mn-lt"/>
                <a:ea typeface="+mn-ea"/>
                <a:cs typeface="+mn-cs"/>
              </a:rPr>
              <a:t>, evaluation with ultrasound or chest x-ray to assess the need for chest tube placement is appropriate.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9</a:t>
            </a:fld>
            <a:endParaRPr lang="en-US" altLang="en-US"/>
          </a:p>
        </p:txBody>
      </p:sp>
    </p:spTree>
    <p:extLst>
      <p:ext uri="{BB962C8B-B14F-4D97-AF65-F5344CB8AC3E}">
        <p14:creationId xmlns:p14="http://schemas.microsoft.com/office/powerpoint/2010/main" val="41610341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313" y="4806950"/>
            <a:ext cx="925512"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4876800"/>
            <a:ext cx="9159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bwMode="auto">
          <a:xfrm>
            <a:off x="5219700" y="4899025"/>
            <a:ext cx="847725" cy="8477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pic>
        <p:nvPicPr>
          <p:cNvPr id="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263" y="4827588"/>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bwMode="auto">
          <a:xfrm>
            <a:off x="8004175" y="4879975"/>
            <a:ext cx="890588"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pic>
        <p:nvPicPr>
          <p:cNvPr id="10" name="Picture 1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8759" b="13139"/>
          <a:stretch>
            <a:fillRect/>
          </a:stretch>
        </p:blipFill>
        <p:spPr bwMode="auto">
          <a:xfrm>
            <a:off x="7929563" y="4779963"/>
            <a:ext cx="103981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bwMode="auto">
          <a:xfrm>
            <a:off x="3344863" y="4876800"/>
            <a:ext cx="890587"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pic>
        <p:nvPicPr>
          <p:cNvPr id="12" name="Picture 1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3275" y="4876800"/>
            <a:ext cx="893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4319588" y="4899025"/>
            <a:ext cx="820737" cy="83343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pic>
        <p:nvPicPr>
          <p:cNvPr id="14"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4663" y="4876800"/>
            <a:ext cx="85566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bwMode="auto">
          <a:xfrm>
            <a:off x="7045325" y="4879975"/>
            <a:ext cx="890588" cy="8524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pic>
        <p:nvPicPr>
          <p:cNvPr id="16" name="Picture 2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1675" y="4876800"/>
            <a:ext cx="8778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77514" y="3351549"/>
            <a:ext cx="7480685" cy="737177"/>
          </a:xfrm>
          <a:effectLst>
            <a:outerShdw blurRad="50800" dist="38100" dir="8100000" algn="tr" rotWithShape="0">
              <a:prstClr val="black">
                <a:alpha val="40000"/>
              </a:prstClr>
            </a:outerShdw>
          </a:effectLst>
        </p:spPr>
        <p:txBody>
          <a:bodyPr/>
          <a:lstStyle>
            <a:lvl1pPr algn="l">
              <a:defRPr b="1">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977513" y="4206874"/>
            <a:ext cx="7480685" cy="67040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7" name="Footer Placeholder 4"/>
          <p:cNvSpPr>
            <a:spLocks noGrp="1"/>
          </p:cNvSpPr>
          <p:nvPr userDrawn="1">
            <p:ph type="ftr" sz="quarter" idx="10"/>
          </p:nvPr>
        </p:nvSpPr>
        <p:spPr>
          <a:xfrm>
            <a:off x="3856038" y="6356350"/>
            <a:ext cx="4310062" cy="365125"/>
          </a:xfrm>
        </p:spPr>
        <p:txBody>
          <a:bodyPr/>
          <a:lstStyle>
            <a:lvl1pPr algn="r" defTabSz="914400">
              <a:defRPr>
                <a:solidFill>
                  <a:prstClr val="white"/>
                </a:solidFill>
              </a:defRPr>
            </a:lvl1pPr>
          </a:lstStyle>
          <a:p>
            <a:pPr>
              <a:defRPr/>
            </a:pPr>
            <a:r>
              <a:rPr lang="en-US"/>
              <a:t>14 December 2011 Pre-decisional FOUO</a:t>
            </a:r>
          </a:p>
        </p:txBody>
      </p:sp>
      <p:sp>
        <p:nvSpPr>
          <p:cNvPr id="18" name="Slide Number Placeholder 5"/>
          <p:cNvSpPr>
            <a:spLocks noGrp="1"/>
          </p:cNvSpPr>
          <p:nvPr userDrawn="1">
            <p:ph type="sldNum" sz="quarter" idx="11"/>
          </p:nvPr>
        </p:nvSpPr>
        <p:spPr>
          <a:xfrm>
            <a:off x="8258175" y="6356350"/>
            <a:ext cx="428625" cy="365125"/>
          </a:xfrm>
        </p:spPr>
        <p:txBody>
          <a:bodyPr/>
          <a:lstStyle>
            <a:lvl1pPr defTabSz="914400">
              <a:defRPr/>
            </a:lvl1pPr>
          </a:lstStyle>
          <a:p>
            <a:pPr>
              <a:defRPr/>
            </a:pPr>
            <a:fld id="{37DDA6C8-D0C8-4D82-8A4C-BB400F27F181}" type="slidenum">
              <a:rPr lang="en-US" altLang="en-US"/>
              <a:pPr>
                <a:defRPr/>
              </a:pPr>
              <a:t>‹#›</a:t>
            </a:fld>
            <a:endParaRPr lang="en-US" altLang="en-US"/>
          </a:p>
        </p:txBody>
      </p:sp>
    </p:spTree>
    <p:extLst>
      <p:ext uri="{BB962C8B-B14F-4D97-AF65-F5344CB8AC3E}">
        <p14:creationId xmlns:p14="http://schemas.microsoft.com/office/powerpoint/2010/main" val="3788788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3709988"/>
          </a:xfrm>
        </p:spPr>
        <p:txBody>
          <a:bodyPr/>
          <a:lstStyle>
            <a:lvl1pPr marL="342900" indent="-342900">
              <a:buFont typeface="Lucida Sans Unicode" panose="020B0602030504020204" pitchFamily="34" charset="0"/>
              <a:buChar char="∎"/>
              <a:defRPr/>
            </a:lvl1pPr>
            <a:lvl2pPr marL="742950" indent="-285750">
              <a:buFont typeface="Wingdings" panose="05000000000000000000" pitchFamily="2" charset="2"/>
              <a:buChar char="q"/>
              <a:defRPr/>
            </a:lvl2pPr>
            <a:lvl3pPr marL="1143000" indent="-228600">
              <a:buFont typeface="Wingdings" panose="05000000000000000000" pitchFamily="2" charset="2"/>
              <a:buChar char="§"/>
              <a:defRPr/>
            </a:lvl3pPr>
            <a:lvl4pPr marL="1600200" indent="-228600">
              <a:buFont typeface="Lucida Sans Unicode" panose="020B0602030504020204" pitchFamily="34" charset="0"/>
              <a:buChar char="▻"/>
              <a:defRPr/>
            </a:lvl4pPr>
            <a:lvl5pPr marL="2057400" indent="-228600">
              <a:buFont typeface="Lucida Sans Unicode" panose="020B0602030504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1"/>
          </p:nvPr>
        </p:nvSpPr>
        <p:spPr/>
        <p:txBody>
          <a:bodyPr/>
          <a:lstStyle>
            <a:lvl1pPr defTabSz="914400">
              <a:defRPr/>
            </a:lvl1pPr>
          </a:lstStyle>
          <a:p>
            <a:pPr>
              <a:defRPr/>
            </a:pPr>
            <a:fld id="{8C0E0ACC-D7BC-4F30-BD1A-CE874FE7DCC4}" type="slidenum">
              <a:rPr lang="en-US" altLang="en-US"/>
              <a:pPr>
                <a:defRPr/>
              </a:pPr>
              <a:t>‹#›</a:t>
            </a:fld>
            <a:endParaRPr lang="en-US" altLang="en-US"/>
          </a:p>
        </p:txBody>
      </p:sp>
      <p:sp>
        <p:nvSpPr>
          <p:cNvPr id="6" name="Rectangle 5">
            <a:extLst>
              <a:ext uri="{FF2B5EF4-FFF2-40B4-BE49-F238E27FC236}">
                <a16:creationId xmlns:a16="http://schemas.microsoft.com/office/drawing/2014/main" id="{E24349B1-B53F-4881-8E5D-D73E24492D74}"/>
              </a:ext>
            </a:extLst>
          </p:cNvPr>
          <p:cNvSpPr/>
          <p:nvPr userDrawn="1"/>
        </p:nvSpPr>
        <p:spPr>
          <a:xfrm>
            <a:off x="0" y="1493838"/>
            <a:ext cx="9144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7" name="Rectangle 6">
            <a:extLst>
              <a:ext uri="{FF2B5EF4-FFF2-40B4-BE49-F238E27FC236}">
                <a16:creationId xmlns:a16="http://schemas.microsoft.com/office/drawing/2014/main" id="{AB68D23E-7873-47FC-8779-0C7C8A1DDF2D}"/>
              </a:ext>
            </a:extLst>
          </p:cNvPr>
          <p:cNvSpPr/>
          <p:nvPr userDrawn="1"/>
        </p:nvSpPr>
        <p:spPr>
          <a:xfrm>
            <a:off x="-1" y="6234113"/>
            <a:ext cx="9144001"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8" name="Slide Number Placeholder 5"/>
          <p:cNvSpPr txBox="1">
            <a:spLocks/>
          </p:cNvSpPr>
          <p:nvPr userDrawn="1"/>
        </p:nvSpPr>
        <p:spPr>
          <a:xfrm>
            <a:off x="8235950" y="6356350"/>
            <a:ext cx="450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914400" rtl="0" eaLnBrk="1" fontAlgn="base" hangingPunct="1">
              <a:spcBef>
                <a:spcPct val="0"/>
              </a:spcBef>
              <a:spcAft>
                <a:spcPct val="0"/>
              </a:spcAft>
              <a:defRPr sz="1200" kern="1200">
                <a:solidFill>
                  <a:srgbClr val="002060"/>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8C0E0ACC-D7BC-4F30-BD1A-CE874FE7DCC4}" type="slidenum">
              <a:rPr lang="en-US" altLang="en-US" smtClean="0"/>
              <a:pPr>
                <a:defRPr/>
              </a:pPr>
              <a:t>‹#›</a:t>
            </a:fld>
            <a:endParaRPr lang="en-US" altLang="en-US" dirty="0"/>
          </a:p>
        </p:txBody>
      </p:sp>
      <p:sp>
        <p:nvSpPr>
          <p:cNvPr id="9" name="Slide Number Placeholder 5"/>
          <p:cNvSpPr txBox="1">
            <a:spLocks/>
          </p:cNvSpPr>
          <p:nvPr userDrawn="1"/>
        </p:nvSpPr>
        <p:spPr>
          <a:xfrm>
            <a:off x="457200" y="6356349"/>
            <a:ext cx="14478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914400" rtl="0" eaLnBrk="1" fontAlgn="base" hangingPunct="1">
              <a:spcBef>
                <a:spcPct val="0"/>
              </a:spcBef>
              <a:spcAft>
                <a:spcPct val="0"/>
              </a:spcAft>
              <a:defRPr sz="1200" kern="1200">
                <a:solidFill>
                  <a:srgbClr val="002060"/>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defRPr/>
            </a:pPr>
            <a:r>
              <a:rPr lang="en-US" altLang="en-US" dirty="0" smtClean="0"/>
              <a:t>2021, v1.1</a:t>
            </a:r>
            <a:endParaRPr lang="en-US" altLang="en-US" dirty="0"/>
          </a:p>
        </p:txBody>
      </p:sp>
    </p:spTree>
    <p:extLst>
      <p:ext uri="{BB962C8B-B14F-4D97-AF65-F5344CB8AC3E}">
        <p14:creationId xmlns:p14="http://schemas.microsoft.com/office/powerpoint/2010/main" val="394370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defTabSz="914400">
              <a:defRPr/>
            </a:lvl1pPr>
          </a:lstStyle>
          <a:p>
            <a:pPr>
              <a:defRPr/>
            </a:pPr>
            <a:r>
              <a:rPr lang="en-US"/>
              <a:t>14 December 2011 Pre-decisional FOUO</a:t>
            </a:r>
          </a:p>
        </p:txBody>
      </p:sp>
      <p:sp>
        <p:nvSpPr>
          <p:cNvPr id="6" name="Slide Number Placeholder 5"/>
          <p:cNvSpPr>
            <a:spLocks noGrp="1"/>
          </p:cNvSpPr>
          <p:nvPr>
            <p:ph type="sldNum" sz="quarter" idx="11"/>
          </p:nvPr>
        </p:nvSpPr>
        <p:spPr/>
        <p:txBody>
          <a:bodyPr/>
          <a:lstStyle>
            <a:lvl1pPr defTabSz="914400">
              <a:defRPr/>
            </a:lvl1pPr>
          </a:lstStyle>
          <a:p>
            <a:pPr>
              <a:defRPr/>
            </a:pPr>
            <a:fld id="{46E4026D-BC37-4D3D-8BE2-E7C1DE94E38A}" type="slidenum">
              <a:rPr lang="en-US" altLang="en-US"/>
              <a:pPr>
                <a:defRPr/>
              </a:pPr>
              <a:t>‹#›</a:t>
            </a:fld>
            <a:endParaRPr lang="en-US" altLang="en-US"/>
          </a:p>
        </p:txBody>
      </p:sp>
    </p:spTree>
    <p:extLst>
      <p:ext uri="{BB962C8B-B14F-4D97-AF65-F5344CB8AC3E}">
        <p14:creationId xmlns:p14="http://schemas.microsoft.com/office/powerpoint/2010/main" val="2929903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defTabSz="914400">
              <a:defRPr/>
            </a:lvl1pPr>
          </a:lstStyle>
          <a:p>
            <a:pPr>
              <a:defRPr/>
            </a:pPr>
            <a:r>
              <a:rPr lang="en-US"/>
              <a:t>10 September 2013 Pre-decisional FOUO</a:t>
            </a:r>
          </a:p>
        </p:txBody>
      </p:sp>
      <p:sp>
        <p:nvSpPr>
          <p:cNvPr id="4" name="Slide Number Placeholder 5"/>
          <p:cNvSpPr>
            <a:spLocks noGrp="1"/>
          </p:cNvSpPr>
          <p:nvPr>
            <p:ph type="sldNum" sz="quarter" idx="11"/>
          </p:nvPr>
        </p:nvSpPr>
        <p:spPr/>
        <p:txBody>
          <a:bodyPr/>
          <a:lstStyle>
            <a:lvl1pPr defTabSz="914400">
              <a:defRPr/>
            </a:lvl1pPr>
          </a:lstStyle>
          <a:p>
            <a:pPr>
              <a:defRPr/>
            </a:pPr>
            <a:fld id="{7AD26566-E6FB-4E90-A87B-8146588AD646}" type="slidenum">
              <a:rPr lang="en-US" altLang="en-US"/>
              <a:pPr>
                <a:defRPr/>
              </a:pPr>
              <a:t>‹#›</a:t>
            </a:fld>
            <a:endParaRPr lang="en-US" altLang="en-US"/>
          </a:p>
        </p:txBody>
      </p:sp>
    </p:spTree>
    <p:extLst>
      <p:ext uri="{BB962C8B-B14F-4D97-AF65-F5344CB8AC3E}">
        <p14:creationId xmlns:p14="http://schemas.microsoft.com/office/powerpoint/2010/main" val="2453289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543083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1"/>
          <p:cNvSpPr/>
          <p:nvPr/>
        </p:nvSpPr>
        <p:spPr>
          <a:xfrm>
            <a:off x="6076950" y="274638"/>
            <a:ext cx="2771775" cy="933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srgbClr val="FFFFFF"/>
              </a:solidFill>
            </a:endParaRPr>
          </a:p>
        </p:txBody>
      </p:sp>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77001" y="152400"/>
            <a:ext cx="2209800" cy="1353052"/>
          </a:xfrm>
          <a:prstGeom prst="rect">
            <a:avLst/>
          </a:prstGeom>
          <a:effectLst/>
        </p:spPr>
      </p:pic>
      <p:sp>
        <p:nvSpPr>
          <p:cNvPr id="5" name="Footer Placeholder 4"/>
          <p:cNvSpPr>
            <a:spLocks noGrp="1"/>
          </p:cNvSpPr>
          <p:nvPr>
            <p:ph type="ftr" sz="quarter" idx="3"/>
          </p:nvPr>
        </p:nvSpPr>
        <p:spPr>
          <a:xfrm>
            <a:off x="3917950" y="6356350"/>
            <a:ext cx="4194175"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srgbClr val="FFFFFF"/>
                </a:solidFill>
                <a:latin typeface="+mn-lt"/>
                <a:cs typeface="+mn-cs"/>
              </a:defRPr>
            </a:lvl1pPr>
          </a:lstStyle>
          <a:p>
            <a:pPr>
              <a:defRPr/>
            </a:pPr>
            <a:r>
              <a:rPr lang="en-US"/>
              <a:t>10 September 2013 Pre-decisional FOUO</a:t>
            </a:r>
          </a:p>
        </p:txBody>
      </p:sp>
      <p:sp>
        <p:nvSpPr>
          <p:cNvPr id="6" name="Slide Number Placeholder 5"/>
          <p:cNvSpPr>
            <a:spLocks noGrp="1"/>
          </p:cNvSpPr>
          <p:nvPr>
            <p:ph type="sldNum" sz="quarter" idx="4"/>
          </p:nvPr>
        </p:nvSpPr>
        <p:spPr>
          <a:xfrm>
            <a:off x="8235950" y="6356350"/>
            <a:ext cx="45085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defRPr>
            </a:lvl1pPr>
          </a:lstStyle>
          <a:p>
            <a:pPr>
              <a:defRPr/>
            </a:pPr>
            <a:fld id="{4480557F-C176-431F-B0BC-2BC420910B7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Lst>
  <p:hf hdr="0" dt="0"/>
  <p:txStyles>
    <p:titleStyle>
      <a:lvl1pPr algn="l" defTabSz="457200" rtl="0" eaLnBrk="1" fontAlgn="base" hangingPunct="1">
        <a:spcBef>
          <a:spcPct val="0"/>
        </a:spcBef>
        <a:spcAft>
          <a:spcPct val="0"/>
        </a:spcAft>
        <a:defRPr sz="3000" b="1" kern="1200">
          <a:solidFill>
            <a:schemeClr val="tx1"/>
          </a:solidFill>
          <a:latin typeface="+mj-lt"/>
          <a:ea typeface="+mj-ea"/>
          <a:cs typeface="+mj-cs"/>
        </a:defRPr>
      </a:lvl1pPr>
      <a:lvl2pPr algn="l" defTabSz="457200" rtl="0" eaLnBrk="1" fontAlgn="base" hangingPunct="1">
        <a:spcBef>
          <a:spcPct val="0"/>
        </a:spcBef>
        <a:spcAft>
          <a:spcPct val="0"/>
        </a:spcAft>
        <a:defRPr sz="3000" b="1">
          <a:solidFill>
            <a:schemeClr val="tx1"/>
          </a:solidFill>
          <a:latin typeface="Calibri" pitchFamily="34" charset="0"/>
        </a:defRPr>
      </a:lvl2pPr>
      <a:lvl3pPr algn="l" defTabSz="457200" rtl="0" eaLnBrk="1" fontAlgn="base" hangingPunct="1">
        <a:spcBef>
          <a:spcPct val="0"/>
        </a:spcBef>
        <a:spcAft>
          <a:spcPct val="0"/>
        </a:spcAft>
        <a:defRPr sz="3000" b="1">
          <a:solidFill>
            <a:schemeClr val="tx1"/>
          </a:solidFill>
          <a:latin typeface="Calibri" pitchFamily="34" charset="0"/>
        </a:defRPr>
      </a:lvl3pPr>
      <a:lvl4pPr algn="l" defTabSz="457200" rtl="0" eaLnBrk="1" fontAlgn="base" hangingPunct="1">
        <a:spcBef>
          <a:spcPct val="0"/>
        </a:spcBef>
        <a:spcAft>
          <a:spcPct val="0"/>
        </a:spcAft>
        <a:defRPr sz="3000" b="1">
          <a:solidFill>
            <a:schemeClr val="tx1"/>
          </a:solidFill>
          <a:latin typeface="Calibri" pitchFamily="34" charset="0"/>
        </a:defRPr>
      </a:lvl4pPr>
      <a:lvl5pPr algn="l" defTabSz="457200" rtl="0" eaLnBrk="1" fontAlgn="base" hangingPunct="1">
        <a:spcBef>
          <a:spcPct val="0"/>
        </a:spcBef>
        <a:spcAft>
          <a:spcPct val="0"/>
        </a:spcAft>
        <a:defRPr sz="3000" b="1">
          <a:solidFill>
            <a:schemeClr val="tx1"/>
          </a:solidFill>
          <a:latin typeface="Calibri" pitchFamily="34" charset="0"/>
        </a:defRPr>
      </a:lvl5pPr>
      <a:lvl6pPr marL="457200" algn="l" defTabSz="457200" rtl="0" eaLnBrk="1" fontAlgn="base" hangingPunct="1">
        <a:spcBef>
          <a:spcPct val="0"/>
        </a:spcBef>
        <a:spcAft>
          <a:spcPct val="0"/>
        </a:spcAft>
        <a:defRPr sz="3000" b="1">
          <a:solidFill>
            <a:schemeClr val="tx1"/>
          </a:solidFill>
          <a:latin typeface="Calibri" pitchFamily="34" charset="0"/>
        </a:defRPr>
      </a:lvl6pPr>
      <a:lvl7pPr marL="914400" algn="l" defTabSz="457200" rtl="0" eaLnBrk="1" fontAlgn="base" hangingPunct="1">
        <a:spcBef>
          <a:spcPct val="0"/>
        </a:spcBef>
        <a:spcAft>
          <a:spcPct val="0"/>
        </a:spcAft>
        <a:defRPr sz="3000" b="1">
          <a:solidFill>
            <a:schemeClr val="tx1"/>
          </a:solidFill>
          <a:latin typeface="Calibri" pitchFamily="34" charset="0"/>
        </a:defRPr>
      </a:lvl7pPr>
      <a:lvl8pPr marL="1371600" algn="l" defTabSz="457200" rtl="0" eaLnBrk="1" fontAlgn="base" hangingPunct="1">
        <a:spcBef>
          <a:spcPct val="0"/>
        </a:spcBef>
        <a:spcAft>
          <a:spcPct val="0"/>
        </a:spcAft>
        <a:defRPr sz="3000" b="1">
          <a:solidFill>
            <a:schemeClr val="tx1"/>
          </a:solidFill>
          <a:latin typeface="Calibri" pitchFamily="34" charset="0"/>
        </a:defRPr>
      </a:lvl8pPr>
      <a:lvl9pPr marL="1828800" algn="l" defTabSz="457200" rtl="0" eaLnBrk="1" fontAlgn="base" hangingPunct="1">
        <a:spcBef>
          <a:spcPct val="0"/>
        </a:spcBef>
        <a:spcAft>
          <a:spcPct val="0"/>
        </a:spcAft>
        <a:defRPr sz="3000" b="1">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4a"/><Relationship Id="rId16" Type="http://schemas.openxmlformats.org/officeDocument/2006/relationships/image" Target="../media/image21.png"/><Relationship Id="rId1" Type="http://schemas.microsoft.com/office/2007/relationships/media" Target="../media/media1.m4a"/><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png"/><Relationship Id="rId5" Type="http://schemas.openxmlformats.org/officeDocument/2006/relationships/image" Target="../media/image2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2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2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png"/><Relationship Id="rId5" Type="http://schemas.openxmlformats.org/officeDocument/2006/relationships/image" Target="../media/image3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png"/><Relationship Id="rId5" Type="http://schemas.openxmlformats.org/officeDocument/2006/relationships/image" Target="../media/image3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1.png"/><Relationship Id="rId5" Type="http://schemas.openxmlformats.org/officeDocument/2006/relationships/image" Target="../media/image3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1.png"/><Relationship Id="rId5" Type="http://schemas.openxmlformats.org/officeDocument/2006/relationships/image" Target="../media/image38.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9.png"/><Relationship Id="rId5" Type="http://schemas.openxmlformats.org/officeDocument/2006/relationships/image" Target="../media/image2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1.png"/><Relationship Id="rId5" Type="http://schemas.openxmlformats.org/officeDocument/2006/relationships/image" Target="../media/image4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32.xml"/><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45.jpeg"/><Relationship Id="rId2" Type="http://schemas.openxmlformats.org/officeDocument/2006/relationships/audio" Target="../media/media33.m4a"/><Relationship Id="rId1" Type="http://schemas.microsoft.com/office/2007/relationships/media" Target="../media/media33.m4a"/><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1.png"/><Relationship Id="rId5" Type="http://schemas.openxmlformats.org/officeDocument/2006/relationships/image" Target="../media/image4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hyperlink" Target="https://www.cs.amedd.army.mil/Portlet.aspx?ID=cb88853d-5b33-4b3f-968c-2cd95f7b7809" TargetMode="Externa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jts.amedd.army.mil/assets/docs/cpgs/JTS_Clinical_Practice_Guidelines_(CPGs)/Thoracic_Injury_26_Dec_2018_ID74.pdf" TargetMode="External"/><Relationship Id="rId5" Type="http://schemas.openxmlformats.org/officeDocument/2006/relationships/hyperlink" Target="https://jts.amedd.army.mil/assets/docs/cpgs/JTS_Clinical_Practice_Guidelines_(CPGs)/Emergent_Resuscitative_Thoracotomy_ERT_18_Jul_2018_ID20.pdf" TargetMode="External"/><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12975"/>
            <a:ext cx="44958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defTabSz="4572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spcBef>
                <a:spcPct val="0"/>
              </a:spcBef>
              <a:buFontTx/>
              <a:buNone/>
            </a:pPr>
            <a:r>
              <a:rPr lang="en-US" altLang="en-US" sz="3200" b="1" dirty="0">
                <a:solidFill>
                  <a:srgbClr val="000099"/>
                </a:solidFill>
              </a:rPr>
              <a:t>Joint Trauma System</a:t>
            </a:r>
          </a:p>
        </p:txBody>
      </p:sp>
      <p:grpSp>
        <p:nvGrpSpPr>
          <p:cNvPr id="6" name="Group 5"/>
          <p:cNvGrpSpPr/>
          <p:nvPr/>
        </p:nvGrpSpPr>
        <p:grpSpPr>
          <a:xfrm>
            <a:off x="2598184" y="5222776"/>
            <a:ext cx="736858" cy="731939"/>
            <a:chOff x="2458462" y="5095911"/>
            <a:chExt cx="736858" cy="731939"/>
          </a:xfrm>
        </p:grpSpPr>
        <p:sp>
          <p:nvSpPr>
            <p:cNvPr id="7" name="Oval 6"/>
            <p:cNvSpPr>
              <a:spLocks noChangeAspect="1"/>
            </p:cNvSpPr>
            <p:nvPr/>
          </p:nvSpPr>
          <p:spPr bwMode="auto">
            <a:xfrm>
              <a:off x="24638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8462" y="5095911"/>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p:cNvGrpSpPr/>
          <p:nvPr/>
        </p:nvGrpSpPr>
        <p:grpSpPr>
          <a:xfrm>
            <a:off x="5863632" y="5214249"/>
            <a:ext cx="731520" cy="749800"/>
            <a:chOff x="6107115" y="5083630"/>
            <a:chExt cx="731520" cy="749800"/>
          </a:xfrm>
        </p:grpSpPr>
        <p:sp>
          <p:nvSpPr>
            <p:cNvPr id="10" name="Oval 9"/>
            <p:cNvSpPr>
              <a:spLocks noChangeAspect="1"/>
            </p:cNvSpPr>
            <p:nvPr/>
          </p:nvSpPr>
          <p:spPr bwMode="auto">
            <a:xfrm>
              <a:off x="6107115" y="50836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7115" y="5101911"/>
              <a:ext cx="731520" cy="73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p:cNvGrpSpPr/>
          <p:nvPr/>
        </p:nvGrpSpPr>
        <p:grpSpPr>
          <a:xfrm>
            <a:off x="5049260" y="5243584"/>
            <a:ext cx="738172" cy="741793"/>
            <a:chOff x="5219699" y="5083630"/>
            <a:chExt cx="738172" cy="741793"/>
          </a:xfrm>
        </p:grpSpPr>
        <p:sp>
          <p:nvSpPr>
            <p:cNvPr id="13" name="Oval 12"/>
            <p:cNvSpPr/>
            <p:nvPr/>
          </p:nvSpPr>
          <p:spPr bwMode="auto">
            <a:xfrm>
              <a:off x="5219699" y="50836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pic>
          <p:nvPicPr>
            <p:cNvPr id="14"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33399" y="5093903"/>
              <a:ext cx="72447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p:nvPr/>
        </p:nvGrpSpPr>
        <p:grpSpPr>
          <a:xfrm>
            <a:off x="7497804" y="5248527"/>
            <a:ext cx="731520" cy="731520"/>
            <a:chOff x="7924800" y="5096330"/>
            <a:chExt cx="731520" cy="731520"/>
          </a:xfrm>
        </p:grpSpPr>
        <p:sp>
          <p:nvSpPr>
            <p:cNvPr id="16" name="Oval 15"/>
            <p:cNvSpPr/>
            <p:nvPr/>
          </p:nvSpPr>
          <p:spPr bwMode="auto">
            <a:xfrm>
              <a:off x="79248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17" name="Picture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800" y="50963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p:nvPr/>
        </p:nvGrpSpPr>
        <p:grpSpPr>
          <a:xfrm>
            <a:off x="3416274" y="5208668"/>
            <a:ext cx="736283" cy="737101"/>
            <a:chOff x="3378200" y="5096330"/>
            <a:chExt cx="736283" cy="737101"/>
          </a:xfrm>
        </p:grpSpPr>
        <p:sp>
          <p:nvSpPr>
            <p:cNvPr id="19" name="Oval 18"/>
            <p:cNvSpPr>
              <a:spLocks noChangeAspect="1"/>
            </p:cNvSpPr>
            <p:nvPr/>
          </p:nvSpPr>
          <p:spPr bwMode="auto">
            <a:xfrm>
              <a:off x="3382963"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20" name="Picture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8200" y="5101911"/>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0"/>
          <p:cNvGrpSpPr/>
          <p:nvPr/>
        </p:nvGrpSpPr>
        <p:grpSpPr>
          <a:xfrm>
            <a:off x="4235741" y="5233698"/>
            <a:ext cx="732287" cy="741406"/>
            <a:chOff x="4307356" y="5073744"/>
            <a:chExt cx="732287" cy="741406"/>
          </a:xfrm>
        </p:grpSpPr>
        <p:sp>
          <p:nvSpPr>
            <p:cNvPr id="22" name="Oval 21"/>
            <p:cNvSpPr/>
            <p:nvPr/>
          </p:nvSpPr>
          <p:spPr bwMode="auto">
            <a:xfrm>
              <a:off x="4307356" y="5073744"/>
              <a:ext cx="730107" cy="74140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pic>
          <p:nvPicPr>
            <p:cNvPr id="23" name="Picture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08123" y="50836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p:cNvGrpSpPr/>
          <p:nvPr/>
        </p:nvGrpSpPr>
        <p:grpSpPr>
          <a:xfrm>
            <a:off x="6684052" y="5238403"/>
            <a:ext cx="731520" cy="731520"/>
            <a:chOff x="7010400" y="5096330"/>
            <a:chExt cx="731520" cy="731520"/>
          </a:xfrm>
        </p:grpSpPr>
        <p:sp>
          <p:nvSpPr>
            <p:cNvPr id="25" name="Oval 24"/>
            <p:cNvSpPr/>
            <p:nvPr/>
          </p:nvSpPr>
          <p:spPr bwMode="auto">
            <a:xfrm>
              <a:off x="70104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26" name="Picture 21"/>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0400" y="50963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tangle 2"/>
          <p:cNvSpPr txBox="1">
            <a:spLocks noChangeArrowheads="1"/>
          </p:cNvSpPr>
          <p:nvPr/>
        </p:nvSpPr>
        <p:spPr bwMode="auto">
          <a:xfrm>
            <a:off x="1029712" y="4572000"/>
            <a:ext cx="7142163" cy="72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defTabSz="4572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ctr" eaLnBrk="1" hangingPunct="1">
              <a:spcBef>
                <a:spcPct val="0"/>
              </a:spcBef>
              <a:buFontTx/>
              <a:buNone/>
            </a:pPr>
            <a:r>
              <a:rPr lang="en-US" altLang="en-US" sz="2200" dirty="0">
                <a:solidFill>
                  <a:srgbClr val="000066"/>
                </a:solidFill>
              </a:rPr>
              <a:t>Joint Trauma System Battlefield Trauma Educational Program</a:t>
            </a:r>
          </a:p>
        </p:txBody>
      </p:sp>
      <p:grpSp>
        <p:nvGrpSpPr>
          <p:cNvPr id="28" name="Group 27"/>
          <p:cNvGrpSpPr/>
          <p:nvPr/>
        </p:nvGrpSpPr>
        <p:grpSpPr>
          <a:xfrm>
            <a:off x="1751775" y="5243584"/>
            <a:ext cx="773594" cy="783022"/>
            <a:chOff x="1480927" y="5061102"/>
            <a:chExt cx="773594" cy="783022"/>
          </a:xfrm>
        </p:grpSpPr>
        <p:pic>
          <p:nvPicPr>
            <p:cNvPr id="29" name="Picture 28"/>
            <p:cNvPicPr>
              <a:picLocks noChangeAspect="1"/>
            </p:cNvPicPr>
            <p:nvPr/>
          </p:nvPicPr>
          <p:blipFill>
            <a:blip r:embed="rId12"/>
            <a:stretch>
              <a:fillRect/>
            </a:stretch>
          </p:blipFill>
          <p:spPr>
            <a:xfrm>
              <a:off x="1480927" y="5117514"/>
              <a:ext cx="773594" cy="726610"/>
            </a:xfrm>
            <a:prstGeom prst="rect">
              <a:avLst/>
            </a:prstGeom>
          </p:spPr>
        </p:pic>
        <p:pic>
          <p:nvPicPr>
            <p:cNvPr id="30" name="Picture 2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503910" y="5061102"/>
              <a:ext cx="731520" cy="731520"/>
            </a:xfrm>
            <a:prstGeom prst="rect">
              <a:avLst/>
            </a:prstGeom>
          </p:spPr>
        </p:pic>
      </p:grpSp>
      <p:pic>
        <p:nvPicPr>
          <p:cNvPr id="31" name="Picture 30"/>
          <p:cNvPicPr>
            <a:picLocks noChangeAspect="1"/>
          </p:cNvPicPr>
          <p:nvPr/>
        </p:nvPicPr>
        <p:blipFill>
          <a:blip r:embed="rId14"/>
          <a:stretch>
            <a:fillRect/>
          </a:stretch>
        </p:blipFill>
        <p:spPr>
          <a:xfrm>
            <a:off x="898812" y="5232530"/>
            <a:ext cx="769551" cy="737121"/>
          </a:xfrm>
          <a:prstGeom prst="rect">
            <a:avLst/>
          </a:prstGeom>
        </p:spPr>
      </p:pic>
      <p:sp>
        <p:nvSpPr>
          <p:cNvPr id="32" name="Rectangle 31"/>
          <p:cNvSpPr/>
          <p:nvPr/>
        </p:nvSpPr>
        <p:spPr>
          <a:xfrm>
            <a:off x="0" y="1493838"/>
            <a:ext cx="9144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33" name="Rectangle 2"/>
          <p:cNvSpPr txBox="1">
            <a:spLocks noChangeArrowheads="1"/>
          </p:cNvSpPr>
          <p:nvPr/>
        </p:nvSpPr>
        <p:spPr bwMode="auto">
          <a:xfrm>
            <a:off x="1066800" y="2577862"/>
            <a:ext cx="3886200" cy="15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defTabSz="4572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r" eaLnBrk="1" hangingPunct="1">
              <a:spcBef>
                <a:spcPct val="0"/>
              </a:spcBef>
              <a:buFontTx/>
              <a:buNone/>
            </a:pPr>
            <a:r>
              <a:rPr lang="en-US" sz="4000" b="1" dirty="0"/>
              <a:t>Thoracic Injuries</a:t>
            </a:r>
          </a:p>
        </p:txBody>
      </p:sp>
      <p:pic>
        <p:nvPicPr>
          <p:cNvPr id="34" name="Picture 33" descr="image of Thoracic Injury example" title="Thoracic Injury example"/>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221845" y="2074989"/>
            <a:ext cx="3244973" cy="2095500"/>
          </a:xfrm>
          <a:prstGeom prst="rect">
            <a:avLst/>
          </a:prstGeom>
          <a:ln w="19050">
            <a:solidFill>
              <a:schemeClr val="tx1"/>
            </a:solidFill>
          </a:ln>
          <a:effectLst/>
        </p:spPr>
      </p:pic>
      <p:pic>
        <p:nvPicPr>
          <p:cNvPr id="3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381500" y="6507480"/>
            <a:ext cx="274320" cy="274320"/>
          </a:xfrm>
          <a:prstGeom prst="rect">
            <a:avLst/>
          </a:prstGeom>
        </p:spPr>
      </p:pic>
    </p:spTree>
    <p:extLst>
      <p:ext uri="{BB962C8B-B14F-4D97-AF65-F5344CB8AC3E}">
        <p14:creationId xmlns:p14="http://schemas.microsoft.com/office/powerpoint/2010/main" val="139947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6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2546637"/>
            <a:ext cx="5029200" cy="3473163"/>
          </a:xfrm>
        </p:spPr>
        <p:txBody>
          <a:bodyPr>
            <a:noAutofit/>
          </a:bodyPr>
          <a:lstStyle/>
          <a:p>
            <a:pPr>
              <a:spcAft>
                <a:spcPts val="600"/>
              </a:spcAft>
            </a:pPr>
            <a:r>
              <a:rPr lang="en-US" sz="2000" dirty="0" smtClean="0"/>
              <a:t>Tube </a:t>
            </a:r>
            <a:r>
              <a:rPr lang="en-US" sz="2000" dirty="0" err="1" smtClean="0"/>
              <a:t>thoracostomy</a:t>
            </a:r>
            <a:r>
              <a:rPr lang="en-US" sz="2000" dirty="0" smtClean="0"/>
              <a:t>: </a:t>
            </a:r>
            <a:r>
              <a:rPr lang="en-US" sz="2000" dirty="0"/>
              <a:t>5th intercostal space (nipple line/mammary crease), anterior-mid axillary line</a:t>
            </a:r>
          </a:p>
          <a:p>
            <a:pPr marL="339725" indent="0">
              <a:spcAft>
                <a:spcPts val="600"/>
              </a:spcAft>
              <a:buNone/>
            </a:pPr>
            <a:r>
              <a:rPr lang="en-US" sz="2000" i="1" dirty="0"/>
              <a:t>If chest tube placement delayed, be prepared to repeat needle decompression as needed.</a:t>
            </a:r>
          </a:p>
          <a:p>
            <a:pPr>
              <a:spcBef>
                <a:spcPts val="600"/>
              </a:spcBef>
              <a:spcAft>
                <a:spcPts val="600"/>
              </a:spcAft>
            </a:pPr>
            <a:r>
              <a:rPr lang="en-US" sz="2000" dirty="0"/>
              <a:t>Failure to improve after two needle decompressions likely indicates an alternate diagnosis.</a:t>
            </a:r>
          </a:p>
          <a:p>
            <a:pPr marL="0" indent="0">
              <a:buNone/>
            </a:pPr>
            <a:endParaRPr lang="en-US" altLang="en-US" sz="2000" dirty="0">
              <a:latin typeface="Calibri" panose="020F0502020204030204" pitchFamily="34" charset="0"/>
              <a:cs typeface="Arial"/>
            </a:endParaRP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Tension Pneumothorax</a:t>
            </a:r>
          </a:p>
        </p:txBody>
      </p:sp>
      <p:cxnSp>
        <p:nvCxnSpPr>
          <p:cNvPr id="9" name="Straight Connector 8"/>
          <p:cNvCxnSpPr/>
          <p:nvPr/>
        </p:nvCxnSpPr>
        <p:spPr>
          <a:xfrm>
            <a:off x="5715000" y="1990849"/>
            <a:ext cx="0" cy="384048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096000" y="5482516"/>
            <a:ext cx="2286000" cy="348813"/>
          </a:xfrm>
          <a:prstGeom prst="rect">
            <a:avLst/>
          </a:prstGeom>
        </p:spPr>
        <p:txBody>
          <a:bodyPr wrap="square">
            <a:spAutoFit/>
          </a:bodyPr>
          <a:lstStyle/>
          <a:p>
            <a:pPr lvl="0">
              <a:lnSpc>
                <a:spcPts val="2000"/>
              </a:lnSpc>
              <a:spcAft>
                <a:spcPts val="600"/>
              </a:spcAft>
            </a:pPr>
            <a:r>
              <a:rPr lang="en-US" sz="1600" i="1" dirty="0">
                <a:solidFill>
                  <a:prstClr val="black"/>
                </a:solidFill>
              </a:rPr>
              <a:t>Chest tube being inserted</a:t>
            </a:r>
          </a:p>
        </p:txBody>
      </p:sp>
      <p:pic>
        <p:nvPicPr>
          <p:cNvPr id="8" name="Picture 7" descr="Chest tube being inserted in OR. &#10;Tube thoracostomy: 5th intercostal space (nipple line/mammary crease), anterior-mid axillary line&#10;" title="Tube thoracostomy">
            <a:extLst>
              <a:ext uri="{FF2B5EF4-FFF2-40B4-BE49-F238E27FC236}">
                <a16:creationId xmlns:a16="http://schemas.microsoft.com/office/drawing/2014/main" id="{B27B8A95-0528-49B3-8C97-FFB873CB18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2200" y="2057400"/>
            <a:ext cx="2458763" cy="3278351"/>
          </a:xfrm>
          <a:prstGeom prst="rect">
            <a:avLst/>
          </a:prstGeom>
          <a:ln w="12700">
            <a:solidFill>
              <a:schemeClr val="tx1"/>
            </a:solidFill>
          </a:ln>
          <a:effectLst/>
        </p:spPr>
      </p:pic>
      <p:sp>
        <p:nvSpPr>
          <p:cNvPr id="4" name="Rectangle 3"/>
          <p:cNvSpPr/>
          <p:nvPr/>
        </p:nvSpPr>
        <p:spPr>
          <a:xfrm>
            <a:off x="360361" y="1931446"/>
            <a:ext cx="5354639" cy="461665"/>
          </a:xfrm>
          <a:prstGeom prst="rect">
            <a:avLst/>
          </a:prstGeom>
        </p:spPr>
        <p:txBody>
          <a:bodyPr wrap="square">
            <a:spAutoFit/>
          </a:bodyPr>
          <a:lstStyle/>
          <a:p>
            <a:pPr lvl="0" defTabSz="457200" eaLnBrk="1" hangingPunct="1">
              <a:spcBef>
                <a:spcPct val="20000"/>
              </a:spcBef>
            </a:pPr>
            <a:r>
              <a:rPr lang="en-US" altLang="en-US" sz="2400" b="1" dirty="0">
                <a:solidFill>
                  <a:prstClr val="black"/>
                </a:solidFill>
                <a:latin typeface="Calibri"/>
                <a:cs typeface="+mn-cs"/>
              </a:rPr>
              <a:t>Treatment: Immediate Decompression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390035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1797549"/>
            <a:ext cx="8153400" cy="3276600"/>
          </a:xfrm>
        </p:spPr>
        <p:txBody>
          <a:bodyPr>
            <a:noAutofit/>
          </a:bodyPr>
          <a:lstStyle/>
          <a:p>
            <a:pPr marL="457200" lvl="1" indent="-342900">
              <a:spcBef>
                <a:spcPts val="600"/>
              </a:spcBef>
              <a:spcAft>
                <a:spcPts val="0"/>
              </a:spcAft>
              <a:buFont typeface="Wingdings" panose="05000000000000000000" pitchFamily="2" charset="2"/>
              <a:buChar char="n"/>
            </a:pPr>
            <a:r>
              <a:rPr lang="en-US" b="1" dirty="0">
                <a:cs typeface="Arial"/>
              </a:rPr>
              <a:t>Characteristics</a:t>
            </a:r>
          </a:p>
          <a:p>
            <a:pPr marL="801688" lvl="2" indent="-339725">
              <a:spcBef>
                <a:spcPts val="400"/>
              </a:spcBef>
              <a:spcAft>
                <a:spcPts val="0"/>
              </a:spcAft>
              <a:buSzPct val="90000"/>
              <a:buFont typeface="Wingdings" panose="05000000000000000000" pitchFamily="2" charset="2"/>
              <a:buChar char="q"/>
            </a:pPr>
            <a:r>
              <a:rPr lang="en-US" altLang="en-US" sz="2000" dirty="0">
                <a:cs typeface="Arial"/>
              </a:rPr>
              <a:t>“Sucking” chest wound</a:t>
            </a:r>
          </a:p>
          <a:p>
            <a:pPr marL="801688" lvl="2" indent="-339725">
              <a:lnSpc>
                <a:spcPts val="2200"/>
              </a:lnSpc>
              <a:spcBef>
                <a:spcPts val="400"/>
              </a:spcBef>
              <a:spcAft>
                <a:spcPts val="0"/>
              </a:spcAft>
              <a:buSzPct val="90000"/>
              <a:buFont typeface="Wingdings" panose="05000000000000000000" pitchFamily="2" charset="2"/>
              <a:buChar char="q"/>
            </a:pPr>
            <a:r>
              <a:rPr lang="en-US" altLang="en-US" sz="2000" dirty="0">
                <a:cs typeface="Arial"/>
              </a:rPr>
              <a:t>Defect in the wall large enough to impair effective air exchange</a:t>
            </a:r>
          </a:p>
          <a:p>
            <a:pPr marL="801688" lvl="2" indent="-339725">
              <a:lnSpc>
                <a:spcPts val="2200"/>
              </a:lnSpc>
              <a:spcBef>
                <a:spcPts val="400"/>
              </a:spcBef>
              <a:spcAft>
                <a:spcPts val="0"/>
              </a:spcAft>
              <a:buSzPct val="90000"/>
              <a:buFont typeface="Wingdings" panose="05000000000000000000" pitchFamily="2" charset="2"/>
              <a:buChar char="q"/>
            </a:pPr>
            <a:r>
              <a:rPr lang="en-US" altLang="en-US" sz="2000" dirty="0">
                <a:cs typeface="Arial"/>
              </a:rPr>
              <a:t>Generally larger than 2/3 of the tracheal diameter</a:t>
            </a:r>
          </a:p>
          <a:p>
            <a:pPr marL="457200" lvl="1" indent="-342900">
              <a:spcBef>
                <a:spcPts val="600"/>
              </a:spcBef>
              <a:spcAft>
                <a:spcPts val="0"/>
              </a:spcAft>
              <a:buSzPct val="90000"/>
              <a:buFont typeface="Wingdings" panose="05000000000000000000" pitchFamily="2" charset="2"/>
              <a:buChar char="n"/>
            </a:pPr>
            <a:r>
              <a:rPr lang="en-US" altLang="en-US" b="1" dirty="0">
                <a:cs typeface="Arial"/>
              </a:rPr>
              <a:t>Treatment</a:t>
            </a:r>
          </a:p>
          <a:p>
            <a:pPr lvl="1">
              <a:buSzPct val="90000"/>
            </a:pPr>
            <a:r>
              <a:rPr lang="en-US" sz="2000" dirty="0"/>
              <a:t>Flutter-valve dressing: </a:t>
            </a:r>
            <a:r>
              <a:rPr lang="en-US" sz="2000" dirty="0" smtClean="0"/>
              <a:t/>
            </a:r>
            <a:br>
              <a:rPr lang="en-US" sz="2000" dirty="0" smtClean="0"/>
            </a:br>
            <a:r>
              <a:rPr lang="en-US" sz="2000" dirty="0" smtClean="0"/>
              <a:t>Taped </a:t>
            </a:r>
            <a:r>
              <a:rPr lang="en-US" sz="2000" dirty="0"/>
              <a:t>on 3-sides</a:t>
            </a:r>
          </a:p>
          <a:p>
            <a:pPr lvl="1">
              <a:buSzPct val="90000"/>
            </a:pPr>
            <a:r>
              <a:rPr lang="en-US" sz="2000" dirty="0"/>
              <a:t>Tube </a:t>
            </a:r>
            <a:r>
              <a:rPr lang="en-US" sz="2000" dirty="0" err="1"/>
              <a:t>thoracostomy</a:t>
            </a:r>
            <a:r>
              <a:rPr lang="en-US" sz="2000" dirty="0"/>
              <a:t> </a:t>
            </a:r>
            <a:r>
              <a:rPr lang="en-US" sz="2000" dirty="0" smtClean="0"/>
              <a:t/>
            </a:r>
            <a:br>
              <a:rPr lang="en-US" sz="2000" dirty="0" smtClean="0"/>
            </a:br>
            <a:r>
              <a:rPr lang="en-US" sz="2000" dirty="0" smtClean="0"/>
              <a:t>at </a:t>
            </a:r>
            <a:r>
              <a:rPr lang="en-US" sz="2000" dirty="0"/>
              <a:t>remote site</a:t>
            </a:r>
          </a:p>
          <a:p>
            <a:pPr lvl="1">
              <a:buSzPct val="90000"/>
            </a:pPr>
            <a:r>
              <a:rPr lang="en-US" sz="2000" dirty="0"/>
              <a:t>Operative intervention</a:t>
            </a:r>
          </a:p>
          <a:p>
            <a:pPr lvl="1">
              <a:lnSpc>
                <a:spcPts val="2200"/>
              </a:lnSpc>
              <a:buClr>
                <a:schemeClr val="tx1"/>
              </a:buClr>
              <a:buSzPct val="90000"/>
            </a:pPr>
            <a:r>
              <a:rPr lang="en-US" sz="2000" dirty="0">
                <a:solidFill>
                  <a:srgbClr val="C00000"/>
                </a:solidFill>
              </a:rPr>
              <a:t>Dressing that is taped on 4 sides </a:t>
            </a:r>
            <a:r>
              <a:rPr lang="en-US" sz="2000" dirty="0" smtClean="0">
                <a:solidFill>
                  <a:srgbClr val="C00000"/>
                </a:solidFill>
              </a:rPr>
              <a:t/>
            </a:r>
            <a:br>
              <a:rPr lang="en-US" sz="2000" dirty="0" smtClean="0">
                <a:solidFill>
                  <a:srgbClr val="C00000"/>
                </a:solidFill>
              </a:rPr>
            </a:br>
            <a:r>
              <a:rPr lang="en-US" sz="2000" dirty="0" smtClean="0">
                <a:solidFill>
                  <a:srgbClr val="C00000"/>
                </a:solidFill>
              </a:rPr>
              <a:t>results in </a:t>
            </a:r>
            <a:r>
              <a:rPr lang="en-US" sz="2000" dirty="0">
                <a:solidFill>
                  <a:srgbClr val="C00000"/>
                </a:solidFill>
              </a:rPr>
              <a:t>a tension </a:t>
            </a:r>
            <a:r>
              <a:rPr lang="en-US" sz="2000" dirty="0" smtClean="0">
                <a:solidFill>
                  <a:srgbClr val="C00000"/>
                </a:solidFill>
              </a:rPr>
              <a:t>pneumothorax</a:t>
            </a:r>
            <a:endParaRPr lang="en-US" altLang="en-US" sz="2000" dirty="0">
              <a:cs typeface="Arial"/>
            </a:endParaRP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Open Pneumothorax</a:t>
            </a:r>
          </a:p>
        </p:txBody>
      </p:sp>
      <p:cxnSp>
        <p:nvCxnSpPr>
          <p:cNvPr id="9" name="Straight Connector 8"/>
          <p:cNvCxnSpPr/>
          <p:nvPr/>
        </p:nvCxnSpPr>
        <p:spPr>
          <a:xfrm>
            <a:off x="5181600" y="3370233"/>
            <a:ext cx="0" cy="256032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429102" y="5435025"/>
            <a:ext cx="2971800" cy="584775"/>
          </a:xfrm>
          <a:prstGeom prst="rect">
            <a:avLst/>
          </a:prstGeom>
        </p:spPr>
        <p:txBody>
          <a:bodyPr wrap="square">
            <a:spAutoFit/>
          </a:bodyPr>
          <a:lstStyle/>
          <a:p>
            <a:r>
              <a:rPr lang="en-US" sz="1600" i="1" dirty="0"/>
              <a:t>Large, open chest wound </a:t>
            </a:r>
            <a:r>
              <a:rPr lang="en-US" sz="1600" i="1" dirty="0" smtClean="0"/>
              <a:t>to patient’s </a:t>
            </a:r>
            <a:r>
              <a:rPr lang="en-US" sz="1600" i="1" dirty="0"/>
              <a:t>left posterior chest.</a:t>
            </a:r>
          </a:p>
        </p:txBody>
      </p:sp>
      <p:pic>
        <p:nvPicPr>
          <p:cNvPr id="10" name="Picture 4" descr="Large, open chest wound to patient’s left posterior chest.&#10;" title="Open chest wound"/>
          <p:cNvPicPr>
            <a:picLocks noChangeAspect="1" noChangeArrowheads="1"/>
          </p:cNvPicPr>
          <p:nvPr/>
        </p:nvPicPr>
        <p:blipFill>
          <a:blip r:embed="rId5" cstate="print"/>
          <a:srcRect/>
          <a:stretch>
            <a:fillRect/>
          </a:stretch>
        </p:blipFill>
        <p:spPr bwMode="auto">
          <a:xfrm>
            <a:off x="5429102" y="3370233"/>
            <a:ext cx="3029097" cy="2019398"/>
          </a:xfrm>
          <a:prstGeom prst="rect">
            <a:avLst/>
          </a:prstGeom>
          <a:ln w="12700">
            <a:solidFill>
              <a:schemeClr val="tx1"/>
            </a:solidFill>
          </a:ln>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213754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152401" y="1943313"/>
            <a:ext cx="4419599" cy="3886626"/>
          </a:xfrm>
        </p:spPr>
        <p:txBody>
          <a:bodyPr>
            <a:noAutofit/>
          </a:bodyPr>
          <a:lstStyle/>
          <a:p>
            <a:pPr marL="457200" lvl="1" indent="-342900">
              <a:spcBef>
                <a:spcPts val="600"/>
              </a:spcBef>
              <a:spcAft>
                <a:spcPts val="0"/>
              </a:spcAft>
              <a:buFont typeface="Wingdings" panose="05000000000000000000" pitchFamily="2" charset="2"/>
              <a:buChar char="n"/>
            </a:pPr>
            <a:r>
              <a:rPr lang="en-US" b="1" dirty="0">
                <a:cs typeface="Arial"/>
              </a:rPr>
              <a:t>Characteristics</a:t>
            </a:r>
          </a:p>
          <a:p>
            <a:pPr marL="801688" lvl="2" indent="-339725">
              <a:lnSpc>
                <a:spcPts val="2400"/>
              </a:lnSpc>
              <a:spcBef>
                <a:spcPts val="400"/>
              </a:spcBef>
              <a:spcAft>
                <a:spcPts val="600"/>
              </a:spcAft>
              <a:buSzPct val="90000"/>
              <a:buFont typeface="Wingdings" panose="05000000000000000000" pitchFamily="2" charset="2"/>
              <a:buChar char="q"/>
            </a:pPr>
            <a:r>
              <a:rPr lang="en-US" altLang="en-US" sz="2200" dirty="0">
                <a:cs typeface="Arial"/>
              </a:rPr>
              <a:t>Rapid accumulation &gt;1500 mL of blood from chest tube or bleeding continues such that ongoing blood transfusions are required.</a:t>
            </a:r>
          </a:p>
          <a:p>
            <a:pPr marL="801688" lvl="2" indent="-339725">
              <a:spcBef>
                <a:spcPts val="400"/>
              </a:spcBef>
              <a:spcAft>
                <a:spcPts val="0"/>
              </a:spcAft>
              <a:buSzPct val="90000"/>
              <a:buFont typeface="Wingdings" panose="05000000000000000000" pitchFamily="2" charset="2"/>
              <a:buChar char="q"/>
            </a:pPr>
            <a:r>
              <a:rPr lang="en-US" altLang="en-US" sz="2200" dirty="0">
                <a:cs typeface="Arial"/>
              </a:rPr>
              <a:t>Injury to:</a:t>
            </a:r>
          </a:p>
          <a:p>
            <a:pPr marL="1027113" lvl="3" indent="-225425">
              <a:spcBef>
                <a:spcPts val="400"/>
              </a:spcBef>
              <a:spcAft>
                <a:spcPts val="0"/>
              </a:spcAft>
              <a:buSzPct val="90000"/>
              <a:buFont typeface="Wingdings" panose="05000000000000000000" pitchFamily="2" charset="2"/>
              <a:buChar char="§"/>
            </a:pPr>
            <a:r>
              <a:rPr lang="en-US" altLang="en-US" sz="2200" dirty="0">
                <a:cs typeface="Arial"/>
              </a:rPr>
              <a:t>Chest wall vascular injury</a:t>
            </a:r>
          </a:p>
          <a:p>
            <a:pPr marL="1027113" lvl="3" indent="-225425">
              <a:spcBef>
                <a:spcPts val="400"/>
              </a:spcBef>
              <a:spcAft>
                <a:spcPts val="0"/>
              </a:spcAft>
              <a:buSzPct val="90000"/>
              <a:buFont typeface="Wingdings" panose="05000000000000000000" pitchFamily="2" charset="2"/>
              <a:buChar char="§"/>
            </a:pPr>
            <a:r>
              <a:rPr lang="en-US" altLang="en-US" sz="2200" dirty="0">
                <a:cs typeface="Arial"/>
              </a:rPr>
              <a:t>Hilar pulmonary injury</a:t>
            </a:r>
          </a:p>
          <a:p>
            <a:pPr marL="1027113" lvl="3" indent="-225425">
              <a:spcBef>
                <a:spcPts val="400"/>
              </a:spcBef>
              <a:spcAft>
                <a:spcPts val="0"/>
              </a:spcAft>
              <a:buSzPct val="90000"/>
              <a:buFont typeface="Wingdings" panose="05000000000000000000" pitchFamily="2" charset="2"/>
              <a:buChar char="§"/>
            </a:pPr>
            <a:r>
              <a:rPr lang="en-US" altLang="en-US" sz="2200" dirty="0">
                <a:cs typeface="Arial"/>
              </a:rPr>
              <a:t>Great vessel/cardiac injury</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Massive Hemothorax</a:t>
            </a:r>
          </a:p>
        </p:txBody>
      </p:sp>
      <p:cxnSp>
        <p:nvCxnSpPr>
          <p:cNvPr id="9" name="Straight Connector 8"/>
          <p:cNvCxnSpPr/>
          <p:nvPr/>
        </p:nvCxnSpPr>
        <p:spPr>
          <a:xfrm>
            <a:off x="4876800" y="1943313"/>
            <a:ext cx="0" cy="41148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Content Placeholder 1">
            <a:extLst>
              <a:ext uri="{FF2B5EF4-FFF2-40B4-BE49-F238E27FC236}">
                <a16:creationId xmlns:a16="http://schemas.microsoft.com/office/drawing/2014/main" id="{A0381084-965B-4685-BA0F-75050DC10D36}"/>
              </a:ext>
            </a:extLst>
          </p:cNvPr>
          <p:cNvSpPr txBox="1">
            <a:spLocks/>
          </p:cNvSpPr>
          <p:nvPr/>
        </p:nvSpPr>
        <p:spPr bwMode="auto">
          <a:xfrm>
            <a:off x="5181601" y="1943313"/>
            <a:ext cx="3712029" cy="28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Wingdings" panose="05000000000000000000" pitchFamily="2" charset="2"/>
              <a:buChar char="q"/>
              <a:defRPr lang="en-US" altLang="en-US" sz="24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Wingdings" panose="05000000000000000000" pitchFamily="2" charset="2"/>
              <a:buChar char="§"/>
              <a:defRPr lang="en-US" altLang="en-US"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342900">
              <a:spcBef>
                <a:spcPts val="600"/>
              </a:spcBef>
              <a:spcAft>
                <a:spcPts val="0"/>
              </a:spcAft>
              <a:buFont typeface="Wingdings" panose="05000000000000000000" pitchFamily="2" charset="2"/>
              <a:buChar char="n"/>
            </a:pPr>
            <a:r>
              <a:rPr lang="en-US" b="1" dirty="0">
                <a:cs typeface="Arial"/>
              </a:rPr>
              <a:t>Signs &amp; Symptoms</a:t>
            </a:r>
          </a:p>
          <a:p>
            <a:pPr marL="801688" lvl="2" indent="-339725">
              <a:lnSpc>
                <a:spcPts val="2600"/>
              </a:lnSpc>
              <a:spcBef>
                <a:spcPts val="400"/>
              </a:spcBef>
              <a:spcAft>
                <a:spcPts val="600"/>
              </a:spcAft>
              <a:buSzPct val="90000"/>
              <a:buFont typeface="Wingdings" panose="05000000000000000000" pitchFamily="2" charset="2"/>
              <a:buChar char="q"/>
            </a:pPr>
            <a:r>
              <a:rPr lang="en-US" sz="2200" dirty="0">
                <a:cs typeface="Arial"/>
              </a:rPr>
              <a:t>Hypotension</a:t>
            </a:r>
          </a:p>
          <a:p>
            <a:pPr marL="801688" lvl="2" indent="-339725">
              <a:lnSpc>
                <a:spcPts val="2600"/>
              </a:lnSpc>
              <a:spcBef>
                <a:spcPts val="400"/>
              </a:spcBef>
              <a:spcAft>
                <a:spcPts val="600"/>
              </a:spcAft>
              <a:buSzPct val="90000"/>
              <a:buFont typeface="Wingdings" panose="05000000000000000000" pitchFamily="2" charset="2"/>
              <a:buChar char="q"/>
            </a:pPr>
            <a:r>
              <a:rPr lang="en-US" sz="2200" dirty="0">
                <a:cs typeface="Arial"/>
              </a:rPr>
              <a:t>Unilateral breath sounds</a:t>
            </a:r>
          </a:p>
          <a:p>
            <a:pPr marL="801688" lvl="2" indent="-339725">
              <a:lnSpc>
                <a:spcPts val="2600"/>
              </a:lnSpc>
              <a:spcBef>
                <a:spcPts val="400"/>
              </a:spcBef>
              <a:spcAft>
                <a:spcPts val="600"/>
              </a:spcAft>
              <a:buSzPct val="90000"/>
              <a:buFont typeface="Wingdings" panose="05000000000000000000" pitchFamily="2" charset="2"/>
              <a:buChar char="q"/>
            </a:pPr>
            <a:r>
              <a:rPr lang="en-US" sz="2200" dirty="0">
                <a:cs typeface="Arial"/>
              </a:rPr>
              <a:t>Dullness to percussion</a:t>
            </a:r>
          </a:p>
          <a:p>
            <a:pPr marL="801688" lvl="2" indent="-339725">
              <a:lnSpc>
                <a:spcPts val="2600"/>
              </a:lnSpc>
              <a:spcBef>
                <a:spcPts val="400"/>
              </a:spcBef>
              <a:spcAft>
                <a:spcPts val="600"/>
              </a:spcAft>
              <a:buSzPct val="90000"/>
              <a:buFont typeface="Wingdings" panose="05000000000000000000" pitchFamily="2" charset="2"/>
              <a:buChar char="q"/>
            </a:pPr>
            <a:r>
              <a:rPr lang="en-US" sz="2200" dirty="0">
                <a:cs typeface="Arial"/>
              </a:rPr>
              <a:t>Hypoxia</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40580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1746569"/>
            <a:ext cx="4495800" cy="4349432"/>
          </a:xfrm>
        </p:spPr>
        <p:txBody>
          <a:bodyPr>
            <a:noAutofit/>
          </a:bodyPr>
          <a:lstStyle/>
          <a:p>
            <a:pPr marL="457200" lvl="1" indent="-342900">
              <a:spcBef>
                <a:spcPts val="0"/>
              </a:spcBef>
              <a:spcAft>
                <a:spcPts val="0"/>
              </a:spcAft>
              <a:buFont typeface="Wingdings" panose="05000000000000000000" pitchFamily="2" charset="2"/>
              <a:buChar char="n"/>
            </a:pPr>
            <a:r>
              <a:rPr lang="en-US" b="1" dirty="0">
                <a:cs typeface="Arial"/>
              </a:rPr>
              <a:t>Diagnosis</a:t>
            </a:r>
          </a:p>
          <a:p>
            <a:pPr marL="801688" lvl="2" indent="-339725">
              <a:lnSpc>
                <a:spcPts val="2600"/>
              </a:lnSpc>
              <a:spcBef>
                <a:spcPts val="300"/>
              </a:spcBef>
              <a:spcAft>
                <a:spcPts val="0"/>
              </a:spcAft>
              <a:buSzPct val="90000"/>
              <a:buFont typeface="Wingdings" panose="05000000000000000000" pitchFamily="2" charset="2"/>
              <a:buChar char="q"/>
            </a:pPr>
            <a:r>
              <a:rPr lang="en-US" altLang="en-US" sz="2000" dirty="0">
                <a:cs typeface="Arial"/>
              </a:rPr>
              <a:t>CXR</a:t>
            </a:r>
          </a:p>
          <a:p>
            <a:pPr marL="801688" lvl="2" indent="-339725">
              <a:lnSpc>
                <a:spcPts val="2600"/>
              </a:lnSpc>
              <a:spcBef>
                <a:spcPts val="300"/>
              </a:spcBef>
              <a:spcAft>
                <a:spcPts val="0"/>
              </a:spcAft>
              <a:buSzPct val="90000"/>
              <a:buFont typeface="Wingdings" panose="05000000000000000000" pitchFamily="2" charset="2"/>
              <a:buChar char="q"/>
            </a:pPr>
            <a:r>
              <a:rPr lang="en-US" altLang="en-US" sz="2000" dirty="0">
                <a:cs typeface="Arial"/>
              </a:rPr>
              <a:t>US (E-FAST)</a:t>
            </a:r>
          </a:p>
          <a:p>
            <a:pPr marL="801688" lvl="2" indent="-339725">
              <a:lnSpc>
                <a:spcPts val="2600"/>
              </a:lnSpc>
              <a:spcBef>
                <a:spcPts val="300"/>
              </a:spcBef>
              <a:spcAft>
                <a:spcPts val="0"/>
              </a:spcAft>
              <a:buSzPct val="90000"/>
              <a:buFont typeface="Wingdings" panose="05000000000000000000" pitchFamily="2" charset="2"/>
              <a:buChar char="q"/>
            </a:pPr>
            <a:r>
              <a:rPr lang="en-US" altLang="en-US" sz="2000" dirty="0">
                <a:cs typeface="Arial"/>
              </a:rPr>
              <a:t>Tube thoracostomy</a:t>
            </a:r>
          </a:p>
          <a:p>
            <a:pPr marL="457200" lvl="1" indent="-342900">
              <a:lnSpc>
                <a:spcPts val="2600"/>
              </a:lnSpc>
              <a:spcBef>
                <a:spcPts val="800"/>
              </a:spcBef>
              <a:spcAft>
                <a:spcPts val="0"/>
              </a:spcAft>
              <a:buSzPct val="90000"/>
              <a:buFont typeface="Wingdings" panose="05000000000000000000" pitchFamily="2" charset="2"/>
              <a:buChar char="n"/>
            </a:pPr>
            <a:r>
              <a:rPr lang="en-US" altLang="en-US" b="1" dirty="0">
                <a:cs typeface="Arial"/>
              </a:rPr>
              <a:t>Treatment</a:t>
            </a:r>
          </a:p>
          <a:p>
            <a:pPr marL="801688" lvl="2" indent="-339725">
              <a:lnSpc>
                <a:spcPts val="2600"/>
              </a:lnSpc>
              <a:spcBef>
                <a:spcPts val="300"/>
              </a:spcBef>
              <a:spcAft>
                <a:spcPts val="0"/>
              </a:spcAft>
              <a:buSzPct val="90000"/>
              <a:buFont typeface="Wingdings" panose="05000000000000000000" pitchFamily="2" charset="2"/>
              <a:buChar char="q"/>
            </a:pPr>
            <a:r>
              <a:rPr lang="en-US" altLang="en-US" sz="2000" dirty="0">
                <a:cs typeface="Arial"/>
              </a:rPr>
              <a:t>Tube thoracostomy (may need 2)</a:t>
            </a:r>
          </a:p>
          <a:p>
            <a:pPr marL="801688" lvl="2" indent="-339725">
              <a:lnSpc>
                <a:spcPts val="2600"/>
              </a:lnSpc>
              <a:spcBef>
                <a:spcPts val="300"/>
              </a:spcBef>
              <a:spcAft>
                <a:spcPts val="0"/>
              </a:spcAft>
              <a:buSzPct val="90000"/>
              <a:buFont typeface="Wingdings" panose="05000000000000000000" pitchFamily="2" charset="2"/>
              <a:buChar char="q"/>
            </a:pPr>
            <a:r>
              <a:rPr lang="en-US" altLang="en-US" sz="2000" dirty="0">
                <a:cs typeface="Arial"/>
              </a:rPr>
              <a:t>Thoracotomy </a:t>
            </a:r>
          </a:p>
          <a:p>
            <a:pPr marL="1027113" lvl="2" indent="-225425">
              <a:lnSpc>
                <a:spcPts val="2000"/>
              </a:lnSpc>
              <a:spcBef>
                <a:spcPts val="0"/>
              </a:spcBef>
            </a:pPr>
            <a:r>
              <a:rPr lang="en-US" sz="1800" dirty="0"/>
              <a:t>≥1500 mL blood out initially</a:t>
            </a:r>
          </a:p>
          <a:p>
            <a:pPr marL="1027113" lvl="2" indent="-225425">
              <a:lnSpc>
                <a:spcPts val="2000"/>
              </a:lnSpc>
            </a:pPr>
            <a:r>
              <a:rPr lang="en-US" sz="1800" dirty="0"/>
              <a:t>&gt; 250 mL / </a:t>
            </a:r>
            <a:r>
              <a:rPr lang="en-US" sz="1800" dirty="0" err="1"/>
              <a:t>hr</a:t>
            </a:r>
            <a:r>
              <a:rPr lang="en-US" sz="1800" dirty="0"/>
              <a:t> of blood</a:t>
            </a:r>
          </a:p>
          <a:p>
            <a:pPr marL="1027113" lvl="2" indent="-225425">
              <a:lnSpc>
                <a:spcPts val="2000"/>
              </a:lnSpc>
            </a:pPr>
            <a:r>
              <a:rPr lang="en-US" sz="1800" dirty="0"/>
              <a:t>Ongoing transfusion requirement</a:t>
            </a:r>
          </a:p>
          <a:p>
            <a:pPr marL="801688" lvl="2" indent="-339725">
              <a:lnSpc>
                <a:spcPts val="2400"/>
              </a:lnSpc>
              <a:spcBef>
                <a:spcPts val="400"/>
              </a:spcBef>
              <a:spcAft>
                <a:spcPts val="0"/>
              </a:spcAft>
              <a:buSzPct val="90000"/>
              <a:buFont typeface="Wingdings" panose="05000000000000000000" pitchFamily="2" charset="2"/>
              <a:buChar char="q"/>
            </a:pPr>
            <a:r>
              <a:rPr lang="en-US" altLang="en-US" sz="2000" dirty="0">
                <a:cs typeface="Arial"/>
              </a:rPr>
              <a:t>Patients will require massive transfusion protocol</a:t>
            </a:r>
          </a:p>
          <a:p>
            <a:pPr marL="401638" lvl="1" indent="-339725">
              <a:lnSpc>
                <a:spcPts val="2600"/>
              </a:lnSpc>
              <a:spcBef>
                <a:spcPts val="400"/>
              </a:spcBef>
              <a:spcAft>
                <a:spcPts val="600"/>
              </a:spcAft>
              <a:buSzPct val="90000"/>
            </a:pPr>
            <a:endParaRPr lang="en-US" altLang="en-US" sz="2200" dirty="0">
              <a:cs typeface="Arial"/>
            </a:endParaRP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Massive Hemothorax</a:t>
            </a:r>
          </a:p>
        </p:txBody>
      </p:sp>
      <p:cxnSp>
        <p:nvCxnSpPr>
          <p:cNvPr id="9" name="Straight Connector 8"/>
          <p:cNvCxnSpPr/>
          <p:nvPr/>
        </p:nvCxnSpPr>
        <p:spPr>
          <a:xfrm>
            <a:off x="5257800" y="1818165"/>
            <a:ext cx="0" cy="420624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633593" y="5000239"/>
            <a:ext cx="3494787" cy="784830"/>
          </a:xfrm>
          <a:prstGeom prst="rect">
            <a:avLst/>
          </a:prstGeom>
        </p:spPr>
        <p:txBody>
          <a:bodyPr wrap="square">
            <a:spAutoFit/>
          </a:bodyPr>
          <a:lstStyle/>
          <a:p>
            <a:pPr>
              <a:lnSpc>
                <a:spcPts val="1800"/>
              </a:lnSpc>
            </a:pPr>
            <a:r>
              <a:rPr lang="en-US" sz="1600" i="1" dirty="0"/>
              <a:t>Right Hemothorax secondary to penetrating trauma. Required urgent thoracotomy for hemorrhage control.</a:t>
            </a:r>
          </a:p>
        </p:txBody>
      </p:sp>
      <p:pic>
        <p:nvPicPr>
          <p:cNvPr id="8" name="Picture 7" descr="Right Hemothorax secondary to penetrating trauma. Required urgent thoracotomy for hemorrhage control.&#10;" title="CXR Right Hemothorax">
            <a:extLst>
              <a:ext uri="{FF2B5EF4-FFF2-40B4-BE49-F238E27FC236}">
                <a16:creationId xmlns:a16="http://schemas.microsoft.com/office/drawing/2014/main" id="{AD7754BB-340E-4C89-A18C-FDBBEEF97D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3593" y="2133600"/>
            <a:ext cx="3200400" cy="2665328"/>
          </a:xfrm>
          <a:prstGeom prst="rect">
            <a:avLst/>
          </a:prstGeom>
          <a:ln w="12700">
            <a:solidFill>
              <a:schemeClr val="tx1"/>
            </a:solidFill>
          </a:ln>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186605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2209800"/>
            <a:ext cx="4547126" cy="3048000"/>
          </a:xfrm>
        </p:spPr>
        <p:txBody>
          <a:bodyPr>
            <a:noAutofit/>
          </a:bodyPr>
          <a:lstStyle/>
          <a:p>
            <a:pPr marL="339725" lvl="1" indent="-339725">
              <a:spcBef>
                <a:spcPts val="0"/>
              </a:spcBef>
              <a:spcAft>
                <a:spcPts val="400"/>
              </a:spcAft>
              <a:buFont typeface="Wingdings" panose="05000000000000000000" pitchFamily="2" charset="2"/>
              <a:buChar char="n"/>
            </a:pPr>
            <a:r>
              <a:rPr lang="en-US" b="1" dirty="0">
                <a:cs typeface="Arial"/>
              </a:rPr>
              <a:t>Characteristics</a:t>
            </a:r>
          </a:p>
          <a:p>
            <a:pPr marL="687388" lvl="2" indent="-347663">
              <a:lnSpc>
                <a:spcPts val="2600"/>
              </a:lnSpc>
              <a:spcBef>
                <a:spcPts val="0"/>
              </a:spcBef>
              <a:spcAft>
                <a:spcPts val="600"/>
              </a:spcAft>
              <a:buSzPct val="90000"/>
              <a:buFont typeface="Wingdings" panose="05000000000000000000" pitchFamily="2" charset="2"/>
              <a:buChar char="q"/>
            </a:pPr>
            <a:r>
              <a:rPr lang="en-US" altLang="en-US" sz="2200" dirty="0">
                <a:cs typeface="Arial"/>
              </a:rPr>
              <a:t>Penetrating &gt;&gt; blunt trauma</a:t>
            </a:r>
          </a:p>
          <a:p>
            <a:pPr marL="687388" lvl="2" indent="-347663">
              <a:lnSpc>
                <a:spcPts val="2600"/>
              </a:lnSpc>
              <a:spcBef>
                <a:spcPts val="0"/>
              </a:spcBef>
              <a:spcAft>
                <a:spcPts val="600"/>
              </a:spcAft>
              <a:buSzPct val="90000"/>
              <a:buFont typeface="Wingdings" panose="05000000000000000000" pitchFamily="2" charset="2"/>
              <a:buChar char="q"/>
            </a:pPr>
            <a:r>
              <a:rPr lang="en-US" altLang="en-US" sz="2200" dirty="0">
                <a:cs typeface="Arial"/>
              </a:rPr>
              <a:t>Pathophysiology</a:t>
            </a:r>
          </a:p>
          <a:p>
            <a:pPr marL="914400" lvl="3" indent="-227013">
              <a:lnSpc>
                <a:spcPts val="2600"/>
              </a:lnSpc>
              <a:spcBef>
                <a:spcPts val="0"/>
              </a:spcBef>
              <a:spcAft>
                <a:spcPts val="600"/>
              </a:spcAft>
              <a:buSzPct val="90000"/>
              <a:buFont typeface="Wingdings" panose="05000000000000000000" pitchFamily="2" charset="2"/>
              <a:buChar char="§"/>
            </a:pPr>
            <a:r>
              <a:rPr lang="en-US" altLang="en-US" sz="2200" dirty="0">
                <a:cs typeface="Arial"/>
              </a:rPr>
              <a:t>Fluid in pericardium</a:t>
            </a:r>
          </a:p>
          <a:p>
            <a:pPr marL="914400" lvl="3" indent="-227013">
              <a:lnSpc>
                <a:spcPts val="2600"/>
              </a:lnSpc>
              <a:spcBef>
                <a:spcPts val="0"/>
              </a:spcBef>
              <a:spcAft>
                <a:spcPts val="600"/>
              </a:spcAft>
              <a:buSzPct val="90000"/>
              <a:buFont typeface="Wingdings" panose="05000000000000000000" pitchFamily="2" charset="2"/>
              <a:buChar char="§"/>
            </a:pPr>
            <a:r>
              <a:rPr lang="en-US" altLang="en-US" sz="2200" dirty="0">
                <a:cs typeface="Arial"/>
              </a:rPr>
              <a:t>Compression of right heart</a:t>
            </a:r>
          </a:p>
          <a:p>
            <a:pPr marL="914400" lvl="3" indent="-227013">
              <a:lnSpc>
                <a:spcPts val="2600"/>
              </a:lnSpc>
              <a:spcBef>
                <a:spcPts val="0"/>
              </a:spcBef>
              <a:spcAft>
                <a:spcPts val="600"/>
              </a:spcAft>
              <a:buSzPct val="90000"/>
              <a:buFont typeface="Wingdings" panose="05000000000000000000" pitchFamily="2" charset="2"/>
              <a:buChar char="§"/>
            </a:pPr>
            <a:r>
              <a:rPr lang="en-US" altLang="en-US" sz="2200" dirty="0">
                <a:cs typeface="Arial"/>
              </a:rPr>
              <a:t>Obstruction of venous return</a:t>
            </a:r>
          </a:p>
          <a:p>
            <a:pPr marL="914400" lvl="3" indent="-227013">
              <a:lnSpc>
                <a:spcPts val="2600"/>
              </a:lnSpc>
              <a:spcBef>
                <a:spcPts val="0"/>
              </a:spcBef>
              <a:spcAft>
                <a:spcPts val="600"/>
              </a:spcAft>
              <a:buSzPct val="90000"/>
              <a:buFont typeface="Wingdings" panose="05000000000000000000" pitchFamily="2" charset="2"/>
              <a:buChar char="§"/>
            </a:pPr>
            <a:r>
              <a:rPr lang="en-US" altLang="en-US" sz="2200" dirty="0">
                <a:cs typeface="Arial"/>
              </a:rPr>
              <a:t>Cardiovascular collapse</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Cardiac Tamponade</a:t>
            </a:r>
          </a:p>
        </p:txBody>
      </p:sp>
      <p:cxnSp>
        <p:nvCxnSpPr>
          <p:cNvPr id="9" name="Straight Connector 8"/>
          <p:cNvCxnSpPr/>
          <p:nvPr/>
        </p:nvCxnSpPr>
        <p:spPr>
          <a:xfrm>
            <a:off x="5004326" y="2046248"/>
            <a:ext cx="0" cy="347472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410200" y="4710490"/>
            <a:ext cx="3505200" cy="810478"/>
          </a:xfrm>
          <a:prstGeom prst="rect">
            <a:avLst/>
          </a:prstGeom>
        </p:spPr>
        <p:txBody>
          <a:bodyPr wrap="square">
            <a:spAutoFit/>
          </a:bodyPr>
          <a:lstStyle/>
          <a:p>
            <a:pPr>
              <a:lnSpc>
                <a:spcPts val="1600"/>
              </a:lnSpc>
            </a:pPr>
            <a:r>
              <a:rPr lang="en-US" sz="1600" i="1" dirty="0"/>
              <a:t>Positive FAST.  Fluid seen between </a:t>
            </a:r>
            <a:br>
              <a:rPr lang="en-US" sz="1600" i="1" dirty="0"/>
            </a:br>
            <a:r>
              <a:rPr lang="en-US" sz="1600" i="1" dirty="0"/>
              <a:t>the pericardium and the ventricles.</a:t>
            </a:r>
          </a:p>
          <a:p>
            <a:pPr>
              <a:lnSpc>
                <a:spcPts val="1200"/>
              </a:lnSpc>
            </a:pPr>
            <a:r>
              <a:rPr lang="en-US" sz="1100" i="1" dirty="0"/>
              <a:t>Source: The Office of The Surgeon General, Borden Institute. Emergency War Surgery, 5th U.S. Edition, 2018. </a:t>
            </a:r>
          </a:p>
        </p:txBody>
      </p:sp>
      <p:pic>
        <p:nvPicPr>
          <p:cNvPr id="10" name="Picture 9" descr="Positive FAST.  Fluid seen between &#10;the pericardium and the ventricles.&#10;" title="Cardiac tamponade">
            <a:extLst>
              <a:ext uri="{FF2B5EF4-FFF2-40B4-BE49-F238E27FC236}">
                <a16:creationId xmlns:a16="http://schemas.microsoft.com/office/drawing/2014/main" id="{C4B21967-92B3-4351-8D13-A894019D137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4000"/>
                    </a14:imgEffect>
                  </a14:imgLayer>
                </a14:imgProps>
              </a:ext>
            </a:extLst>
          </a:blip>
          <a:stretch>
            <a:fillRect/>
          </a:stretch>
        </p:blipFill>
        <p:spPr>
          <a:xfrm>
            <a:off x="5410200" y="2209800"/>
            <a:ext cx="3257550" cy="2190750"/>
          </a:xfrm>
          <a:prstGeom prst="rect">
            <a:avLst/>
          </a:prstGeom>
          <a:ln w="12700">
            <a:solidFill>
              <a:schemeClr val="tx1"/>
            </a:solidFill>
          </a:ln>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77705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1826940"/>
            <a:ext cx="8153400" cy="4395788"/>
          </a:xfrm>
        </p:spPr>
        <p:txBody>
          <a:bodyPr>
            <a:noAutofit/>
          </a:bodyPr>
          <a:lstStyle/>
          <a:p>
            <a:pPr marL="339725" lvl="1" indent="-339725">
              <a:spcBef>
                <a:spcPts val="600"/>
              </a:spcBef>
              <a:spcAft>
                <a:spcPts val="400"/>
              </a:spcAft>
              <a:buFont typeface="Wingdings" panose="05000000000000000000" pitchFamily="2" charset="2"/>
              <a:buChar char="n"/>
            </a:pPr>
            <a:r>
              <a:rPr lang="en-US" b="1" dirty="0">
                <a:cs typeface="Arial"/>
              </a:rPr>
              <a:t>Classical Signs &amp; Symptoms</a:t>
            </a:r>
          </a:p>
          <a:p>
            <a:pPr marL="687388" lvl="2" indent="-347663">
              <a:spcBef>
                <a:spcPts val="0"/>
              </a:spcBef>
              <a:spcAft>
                <a:spcPts val="0"/>
              </a:spcAft>
              <a:buSzPct val="90000"/>
              <a:buFont typeface="Wingdings" panose="05000000000000000000" pitchFamily="2" charset="2"/>
              <a:buChar char="q"/>
            </a:pPr>
            <a:r>
              <a:rPr lang="en-US" altLang="en-US" sz="2200" dirty="0">
                <a:cs typeface="Arial"/>
              </a:rPr>
              <a:t>Beck’s Triad: </a:t>
            </a:r>
          </a:p>
          <a:p>
            <a:pPr marL="914400" lvl="3" indent="-227013">
              <a:spcBef>
                <a:spcPts val="0"/>
              </a:spcBef>
              <a:spcAft>
                <a:spcPts val="0"/>
              </a:spcAft>
              <a:buSzPct val="90000"/>
              <a:buFont typeface="Wingdings" panose="05000000000000000000" pitchFamily="2" charset="2"/>
              <a:buChar char="§"/>
            </a:pPr>
            <a:r>
              <a:rPr lang="en-US" altLang="en-US" sz="2100" dirty="0">
                <a:cs typeface="Arial"/>
              </a:rPr>
              <a:t>Distended neck veins</a:t>
            </a:r>
          </a:p>
          <a:p>
            <a:pPr marL="914400" lvl="3" indent="-227013">
              <a:spcBef>
                <a:spcPts val="0"/>
              </a:spcBef>
              <a:spcAft>
                <a:spcPts val="0"/>
              </a:spcAft>
              <a:buSzPct val="90000"/>
              <a:buFont typeface="Wingdings" panose="05000000000000000000" pitchFamily="2" charset="2"/>
              <a:buChar char="§"/>
            </a:pPr>
            <a:r>
              <a:rPr lang="en-US" altLang="en-US" sz="2100" dirty="0">
                <a:cs typeface="Arial"/>
              </a:rPr>
              <a:t>Hypotension</a:t>
            </a:r>
          </a:p>
          <a:p>
            <a:pPr marL="914400" lvl="3" indent="-227013">
              <a:spcBef>
                <a:spcPts val="0"/>
              </a:spcBef>
              <a:spcAft>
                <a:spcPts val="0"/>
              </a:spcAft>
              <a:buSzPct val="90000"/>
              <a:buFont typeface="Wingdings" panose="05000000000000000000" pitchFamily="2" charset="2"/>
              <a:buChar char="§"/>
            </a:pPr>
            <a:r>
              <a:rPr lang="en-US" altLang="en-US" sz="2100" dirty="0">
                <a:cs typeface="Arial"/>
              </a:rPr>
              <a:t>Muffled heart sounds</a:t>
            </a:r>
          </a:p>
          <a:p>
            <a:pPr marL="687388" lvl="2" indent="-347663">
              <a:spcBef>
                <a:spcPts val="600"/>
              </a:spcBef>
              <a:spcAft>
                <a:spcPts val="0"/>
              </a:spcAft>
              <a:buClr>
                <a:schemeClr val="tx1"/>
              </a:buClr>
              <a:buSzPct val="90000"/>
              <a:buFont typeface="Wingdings" panose="05000000000000000000" pitchFamily="2" charset="2"/>
              <a:buChar char="q"/>
            </a:pPr>
            <a:r>
              <a:rPr lang="en-US" altLang="en-US" sz="2200" dirty="0">
                <a:cs typeface="Arial"/>
              </a:rPr>
              <a:t>Respiratory distress</a:t>
            </a:r>
          </a:p>
          <a:p>
            <a:pPr marL="687388" lvl="2" indent="-347663">
              <a:spcBef>
                <a:spcPts val="600"/>
              </a:spcBef>
              <a:spcAft>
                <a:spcPts val="0"/>
              </a:spcAft>
              <a:buClr>
                <a:schemeClr val="tx1"/>
              </a:buClr>
              <a:buSzPct val="90000"/>
              <a:buFont typeface="Wingdings" panose="05000000000000000000" pitchFamily="2" charset="2"/>
              <a:buChar char="q"/>
            </a:pPr>
            <a:r>
              <a:rPr lang="en-US" altLang="en-US" sz="2200" dirty="0">
                <a:cs typeface="Arial"/>
              </a:rPr>
              <a:t>Bilateral breath sounds</a:t>
            </a:r>
          </a:p>
          <a:p>
            <a:pPr marL="914400" lvl="3" indent="-227013">
              <a:spcBef>
                <a:spcPts val="0"/>
              </a:spcBef>
              <a:spcAft>
                <a:spcPts val="0"/>
              </a:spcAft>
              <a:buClr>
                <a:schemeClr val="tx1"/>
              </a:buClr>
              <a:buSzPct val="90000"/>
              <a:buFont typeface="Wingdings" panose="05000000000000000000" pitchFamily="2" charset="2"/>
              <a:buChar char="§"/>
            </a:pPr>
            <a:r>
              <a:rPr lang="en-US" altLang="en-US" sz="2000" dirty="0">
                <a:cs typeface="Arial"/>
              </a:rPr>
              <a:t>Unilateral breath sounds with tension pneumothorax</a:t>
            </a:r>
          </a:p>
          <a:p>
            <a:pPr marL="687388" lvl="2" indent="-347663">
              <a:spcBef>
                <a:spcPts val="600"/>
              </a:spcBef>
              <a:spcAft>
                <a:spcPts val="0"/>
              </a:spcAft>
              <a:buClr>
                <a:schemeClr val="tx1"/>
              </a:buClr>
              <a:buSzPct val="90000"/>
              <a:buFont typeface="Wingdings" panose="05000000000000000000" pitchFamily="2" charset="2"/>
              <a:buChar char="q"/>
            </a:pPr>
            <a:r>
              <a:rPr lang="en-US" altLang="en-US" sz="2200" dirty="0">
                <a:cs typeface="Arial"/>
              </a:rPr>
              <a:t>Midline trachea</a:t>
            </a:r>
          </a:p>
          <a:p>
            <a:pPr marL="914400" lvl="3" indent="-227013">
              <a:spcBef>
                <a:spcPts val="0"/>
              </a:spcBef>
              <a:spcAft>
                <a:spcPts val="0"/>
              </a:spcAft>
              <a:buClr>
                <a:schemeClr val="tx1"/>
              </a:buClr>
              <a:buSzPct val="90000"/>
              <a:buFont typeface="Wingdings" panose="05000000000000000000" pitchFamily="2" charset="2"/>
              <a:buChar char="§"/>
            </a:pPr>
            <a:r>
              <a:rPr lang="en-US" altLang="en-US" sz="2000" dirty="0">
                <a:cs typeface="Arial"/>
              </a:rPr>
              <a:t>Tracheal deviation with tension pneumothorax</a:t>
            </a:r>
          </a:p>
          <a:p>
            <a:pPr marL="687388" lvl="2" indent="-347663">
              <a:lnSpc>
                <a:spcPts val="2400"/>
              </a:lnSpc>
              <a:spcBef>
                <a:spcPts val="600"/>
              </a:spcBef>
              <a:spcAft>
                <a:spcPts val="0"/>
              </a:spcAft>
              <a:buClr>
                <a:schemeClr val="tx1"/>
              </a:buClr>
              <a:buSzPct val="90000"/>
              <a:buFont typeface="Wingdings" panose="05000000000000000000" pitchFamily="2" charset="2"/>
              <a:buChar char="q"/>
            </a:pPr>
            <a:r>
              <a:rPr lang="en-US" altLang="en-US" sz="2200" i="1" dirty="0">
                <a:solidFill>
                  <a:srgbClr val="C00000"/>
                </a:solidFill>
                <a:cs typeface="Arial"/>
              </a:rPr>
              <a:t>Classic physical exam findings are unreliable and </a:t>
            </a:r>
            <a:br>
              <a:rPr lang="en-US" altLang="en-US" sz="2200" i="1" dirty="0">
                <a:solidFill>
                  <a:srgbClr val="C00000"/>
                </a:solidFill>
                <a:cs typeface="Arial"/>
              </a:rPr>
            </a:br>
            <a:r>
              <a:rPr lang="en-US" altLang="en-US" sz="2200" i="1" dirty="0">
                <a:solidFill>
                  <a:srgbClr val="C00000"/>
                </a:solidFill>
                <a:cs typeface="Arial"/>
              </a:rPr>
              <a:t>do not rule out injury.</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Cardiac Tamponade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240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1775732"/>
            <a:ext cx="5430838" cy="4241528"/>
          </a:xfrm>
        </p:spPr>
        <p:txBody>
          <a:bodyPr>
            <a:noAutofit/>
          </a:bodyPr>
          <a:lstStyle/>
          <a:p>
            <a:pPr marL="339725" lvl="1" indent="-339725">
              <a:spcBef>
                <a:spcPts val="0"/>
              </a:spcBef>
              <a:spcAft>
                <a:spcPts val="400"/>
              </a:spcAft>
              <a:buFont typeface="Wingdings" panose="05000000000000000000" pitchFamily="2" charset="2"/>
              <a:buChar char="n"/>
            </a:pPr>
            <a:r>
              <a:rPr lang="en-US" b="1" dirty="0">
                <a:cs typeface="Arial"/>
              </a:rPr>
              <a:t>Diagnosis</a:t>
            </a:r>
          </a:p>
          <a:p>
            <a:pPr marL="687388" lvl="2" indent="-347663">
              <a:spcBef>
                <a:spcPts val="0"/>
              </a:spcBef>
              <a:spcAft>
                <a:spcPts val="0"/>
              </a:spcAft>
              <a:buSzPct val="90000"/>
              <a:buFont typeface="Wingdings" panose="05000000000000000000" pitchFamily="2" charset="2"/>
              <a:buChar char="q"/>
            </a:pPr>
            <a:r>
              <a:rPr lang="en-US" altLang="en-US" sz="2000" dirty="0">
                <a:cs typeface="Arial"/>
              </a:rPr>
              <a:t>FAST</a:t>
            </a:r>
          </a:p>
          <a:p>
            <a:pPr marL="687388" lvl="2" indent="-347663">
              <a:spcBef>
                <a:spcPts val="0"/>
              </a:spcBef>
              <a:spcAft>
                <a:spcPts val="0"/>
              </a:spcAft>
              <a:buSzPct val="90000"/>
              <a:buFont typeface="Wingdings" panose="05000000000000000000" pitchFamily="2" charset="2"/>
              <a:buChar char="q"/>
            </a:pPr>
            <a:r>
              <a:rPr lang="en-US" altLang="en-US" sz="2000" dirty="0">
                <a:cs typeface="Arial"/>
              </a:rPr>
              <a:t>Pericardial window (best option </a:t>
            </a:r>
            <a:br>
              <a:rPr lang="en-US" altLang="en-US" sz="2000" dirty="0">
                <a:cs typeface="Arial"/>
              </a:rPr>
            </a:br>
            <a:r>
              <a:rPr lang="en-US" altLang="en-US" sz="2000" dirty="0">
                <a:cs typeface="Arial"/>
              </a:rPr>
              <a:t>if unsure and patient stable)</a:t>
            </a:r>
          </a:p>
          <a:p>
            <a:pPr marL="339725" lvl="1" indent="-339725">
              <a:spcBef>
                <a:spcPts val="800"/>
              </a:spcBef>
              <a:spcAft>
                <a:spcPts val="400"/>
              </a:spcAft>
              <a:buSzPct val="90000"/>
              <a:buFont typeface="Wingdings" panose="05000000000000000000" pitchFamily="2" charset="2"/>
              <a:buChar char="n"/>
            </a:pPr>
            <a:r>
              <a:rPr lang="en-US" altLang="en-US" b="1" dirty="0">
                <a:cs typeface="Arial"/>
              </a:rPr>
              <a:t>Treatment</a:t>
            </a:r>
          </a:p>
          <a:p>
            <a:pPr marL="687388" lvl="2" indent="-347663">
              <a:lnSpc>
                <a:spcPts val="2100"/>
              </a:lnSpc>
              <a:spcBef>
                <a:spcPts val="0"/>
              </a:spcBef>
              <a:spcAft>
                <a:spcPts val="0"/>
              </a:spcAft>
              <a:buSzPct val="90000"/>
              <a:buFont typeface="Wingdings" panose="05000000000000000000" pitchFamily="2" charset="2"/>
              <a:buChar char="q"/>
            </a:pPr>
            <a:r>
              <a:rPr lang="en-US" altLang="en-US" sz="2000" dirty="0">
                <a:cs typeface="Arial"/>
              </a:rPr>
              <a:t>Unstable patient: Left anterolateral thoracotomy -&gt; can convert to clamshell thoracotomy if needed for better exposure</a:t>
            </a:r>
          </a:p>
          <a:p>
            <a:pPr marL="687388" lvl="2" indent="-347663">
              <a:lnSpc>
                <a:spcPts val="2100"/>
              </a:lnSpc>
              <a:spcBef>
                <a:spcPts val="600"/>
              </a:spcBef>
              <a:spcAft>
                <a:spcPts val="0"/>
              </a:spcAft>
              <a:buSzPct val="90000"/>
              <a:buFont typeface="Wingdings" panose="05000000000000000000" pitchFamily="2" charset="2"/>
              <a:buChar char="q"/>
            </a:pPr>
            <a:r>
              <a:rPr lang="en-US" altLang="en-US" sz="2000" dirty="0">
                <a:cs typeface="Arial"/>
              </a:rPr>
              <a:t>Median Sternotomy: In stable patients with positive subxiphoid pericardial window.  Best exposure for heart and great vessels.</a:t>
            </a:r>
          </a:p>
          <a:p>
            <a:pPr marL="687388" lvl="2" indent="-347663">
              <a:lnSpc>
                <a:spcPts val="2100"/>
              </a:lnSpc>
              <a:spcBef>
                <a:spcPts val="600"/>
              </a:spcBef>
              <a:spcAft>
                <a:spcPts val="0"/>
              </a:spcAft>
              <a:buClr>
                <a:schemeClr val="tx1"/>
              </a:buClr>
              <a:buSzPct val="90000"/>
              <a:buFont typeface="Wingdings" panose="05000000000000000000" pitchFamily="2" charset="2"/>
              <a:buChar char="q"/>
            </a:pPr>
            <a:r>
              <a:rPr lang="en-US" altLang="en-US" sz="2000" b="1" i="1" dirty="0">
                <a:solidFill>
                  <a:srgbClr val="FF0000"/>
                </a:solidFill>
                <a:cs typeface="Arial"/>
              </a:rPr>
              <a:t>WARNING: These patients may arrest upon induction of anesthesia.  Be READY.</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Cardiac Tamponade</a:t>
            </a:r>
          </a:p>
        </p:txBody>
      </p:sp>
      <p:pic>
        <p:nvPicPr>
          <p:cNvPr id="5" name="Picture 4" descr="Pericardial window " title="Cardiac tamponade"/>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76999" y="2209800"/>
            <a:ext cx="2325515" cy="3048000"/>
          </a:xfrm>
          <a:prstGeom prst="rect">
            <a:avLst/>
          </a:prstGeom>
          <a:ln w="12700">
            <a:solidFill>
              <a:schemeClr val="tx1"/>
            </a:solidFill>
          </a:ln>
          <a:effectLst/>
        </p:spPr>
      </p:pic>
      <p:sp>
        <p:nvSpPr>
          <p:cNvPr id="4" name="Rectangle 3"/>
          <p:cNvSpPr/>
          <p:nvPr/>
        </p:nvSpPr>
        <p:spPr>
          <a:xfrm>
            <a:off x="6390266" y="5450562"/>
            <a:ext cx="2362200" cy="553998"/>
          </a:xfrm>
          <a:prstGeom prst="rect">
            <a:avLst/>
          </a:prstGeom>
        </p:spPr>
        <p:txBody>
          <a:bodyPr wrap="square">
            <a:spAutoFit/>
          </a:bodyPr>
          <a:lstStyle/>
          <a:p>
            <a:pPr>
              <a:lnSpc>
                <a:spcPts val="1200"/>
              </a:lnSpc>
            </a:pPr>
            <a:r>
              <a:rPr lang="en-US" sz="1100" i="1" dirty="0"/>
              <a:t>Source: Combat Casualty Care: Lessons Learned from OEF and OIF, Borden Institute, 2012.</a:t>
            </a:r>
          </a:p>
        </p:txBody>
      </p:sp>
      <p:cxnSp>
        <p:nvCxnSpPr>
          <p:cNvPr id="8" name="Straight Connector 7"/>
          <p:cNvCxnSpPr/>
          <p:nvPr/>
        </p:nvCxnSpPr>
        <p:spPr>
          <a:xfrm>
            <a:off x="6096000" y="1981200"/>
            <a:ext cx="0" cy="402336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128214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1981200"/>
            <a:ext cx="7772400" cy="4165328"/>
          </a:xfrm>
        </p:spPr>
        <p:txBody>
          <a:bodyPr>
            <a:noAutofit/>
          </a:bodyPr>
          <a:lstStyle/>
          <a:p>
            <a:pPr marL="339725" lvl="1" indent="-339725">
              <a:spcBef>
                <a:spcPts val="600"/>
              </a:spcBef>
              <a:spcAft>
                <a:spcPts val="0"/>
              </a:spcAft>
              <a:buFont typeface="Wingdings" panose="05000000000000000000" pitchFamily="2" charset="2"/>
              <a:buChar char="n"/>
            </a:pPr>
            <a:r>
              <a:rPr lang="en-US" b="1" dirty="0">
                <a:cs typeface="Arial"/>
              </a:rPr>
              <a:t>Characteristics</a:t>
            </a:r>
          </a:p>
          <a:p>
            <a:pPr marL="687388" lvl="2" indent="-347663">
              <a:spcBef>
                <a:spcPts val="600"/>
              </a:spcBef>
              <a:spcAft>
                <a:spcPts val="0"/>
              </a:spcAft>
              <a:buSzPct val="90000"/>
              <a:buFont typeface="Wingdings" panose="05000000000000000000" pitchFamily="2" charset="2"/>
              <a:buChar char="q"/>
            </a:pPr>
            <a:r>
              <a:rPr lang="en-US" altLang="en-US" sz="2200" dirty="0">
                <a:cs typeface="Arial"/>
              </a:rPr>
              <a:t>Gross chest wall instability</a:t>
            </a:r>
          </a:p>
          <a:p>
            <a:pPr marL="687388" lvl="2" indent="-347663">
              <a:spcBef>
                <a:spcPts val="600"/>
              </a:spcBef>
              <a:spcAft>
                <a:spcPts val="0"/>
              </a:spcAft>
              <a:buSzPct val="90000"/>
              <a:buFont typeface="Wingdings" panose="05000000000000000000" pitchFamily="2" charset="2"/>
              <a:buChar char="q"/>
            </a:pPr>
            <a:r>
              <a:rPr lang="en-US" altLang="en-US" sz="2200" dirty="0">
                <a:cs typeface="Arial"/>
              </a:rPr>
              <a:t>Paradoxical chest wall movement with respirations </a:t>
            </a:r>
            <a:br>
              <a:rPr lang="en-US" altLang="en-US" sz="2200" dirty="0">
                <a:cs typeface="Arial"/>
              </a:rPr>
            </a:br>
            <a:r>
              <a:rPr lang="en-US" altLang="en-US" sz="2200" dirty="0">
                <a:cs typeface="Arial"/>
              </a:rPr>
              <a:t>(section of ribs ‘floating’ with two fractures on each rib).</a:t>
            </a:r>
          </a:p>
          <a:p>
            <a:pPr marL="339725" lvl="1" indent="-339725">
              <a:spcBef>
                <a:spcPts val="1200"/>
              </a:spcBef>
              <a:spcAft>
                <a:spcPts val="0"/>
              </a:spcAft>
              <a:buSzPct val="90000"/>
              <a:buFont typeface="Wingdings" panose="05000000000000000000" pitchFamily="2" charset="2"/>
              <a:buChar char="n"/>
            </a:pPr>
            <a:r>
              <a:rPr lang="en-US" altLang="en-US" b="1" dirty="0">
                <a:cs typeface="Arial"/>
              </a:rPr>
              <a:t>Signs and Symptoms</a:t>
            </a:r>
          </a:p>
          <a:p>
            <a:pPr marL="687388" lvl="2" indent="-347663">
              <a:spcBef>
                <a:spcPts val="600"/>
              </a:spcBef>
              <a:spcAft>
                <a:spcPts val="0"/>
              </a:spcAft>
              <a:buSzPct val="90000"/>
              <a:buFont typeface="Wingdings" panose="05000000000000000000" pitchFamily="2" charset="2"/>
              <a:buChar char="q"/>
            </a:pPr>
            <a:r>
              <a:rPr lang="en-US" altLang="en-US" sz="2200" dirty="0">
                <a:cs typeface="Arial"/>
              </a:rPr>
              <a:t>Respiratory distress: Commonly associated with </a:t>
            </a:r>
            <a:br>
              <a:rPr lang="en-US" altLang="en-US" sz="2200" dirty="0">
                <a:cs typeface="Arial"/>
              </a:rPr>
            </a:br>
            <a:r>
              <a:rPr lang="en-US" altLang="en-US" sz="2200" dirty="0">
                <a:cs typeface="Arial"/>
              </a:rPr>
              <a:t>pulmonary contusion</a:t>
            </a:r>
          </a:p>
          <a:p>
            <a:pPr marL="687388" lvl="2" indent="-347663">
              <a:spcBef>
                <a:spcPts val="600"/>
              </a:spcBef>
              <a:spcAft>
                <a:spcPts val="0"/>
              </a:spcAft>
              <a:buSzPct val="90000"/>
              <a:buFont typeface="Wingdings" panose="05000000000000000000" pitchFamily="2" charset="2"/>
              <a:buChar char="q"/>
            </a:pPr>
            <a:r>
              <a:rPr lang="en-US" altLang="en-US" sz="2200" dirty="0">
                <a:cs typeface="Arial"/>
              </a:rPr>
              <a:t>Visible chest wall deformity</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Flail Chest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43711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1896450"/>
            <a:ext cx="8686800" cy="4165328"/>
          </a:xfrm>
        </p:spPr>
        <p:txBody>
          <a:bodyPr>
            <a:noAutofit/>
          </a:bodyPr>
          <a:lstStyle/>
          <a:p>
            <a:pPr marL="339725" lvl="1" indent="-339725">
              <a:spcBef>
                <a:spcPts val="600"/>
              </a:spcBef>
              <a:spcAft>
                <a:spcPts val="400"/>
              </a:spcAft>
              <a:buFont typeface="Wingdings" panose="05000000000000000000" pitchFamily="2" charset="2"/>
              <a:buChar char="n"/>
            </a:pPr>
            <a:r>
              <a:rPr lang="en-US" b="1" dirty="0">
                <a:cs typeface="Arial"/>
              </a:rPr>
              <a:t>Diagnosis</a:t>
            </a:r>
          </a:p>
          <a:p>
            <a:pPr marL="687388" lvl="2" indent="-347663">
              <a:spcBef>
                <a:spcPts val="0"/>
              </a:spcBef>
              <a:spcAft>
                <a:spcPts val="0"/>
              </a:spcAft>
              <a:buSzPct val="90000"/>
              <a:buFont typeface="Wingdings" panose="05000000000000000000" pitchFamily="2" charset="2"/>
              <a:buChar char="q"/>
            </a:pPr>
            <a:r>
              <a:rPr lang="en-US" altLang="en-US" sz="2200" dirty="0">
                <a:cs typeface="Arial"/>
              </a:rPr>
              <a:t>Clinical presentation</a:t>
            </a:r>
          </a:p>
          <a:p>
            <a:pPr marL="687388" lvl="2" indent="-347663">
              <a:spcBef>
                <a:spcPts val="0"/>
              </a:spcBef>
              <a:spcAft>
                <a:spcPts val="0"/>
              </a:spcAft>
              <a:buSzPct val="90000"/>
              <a:buFont typeface="Wingdings" panose="05000000000000000000" pitchFamily="2" charset="2"/>
              <a:buChar char="q"/>
            </a:pPr>
            <a:r>
              <a:rPr lang="en-US" altLang="en-US" sz="2200" spc="-30" dirty="0">
                <a:cs typeface="Arial"/>
              </a:rPr>
              <a:t>CXR or CT scan: Multiple contiguous rib fractures in at least 2 locations</a:t>
            </a:r>
          </a:p>
          <a:p>
            <a:pPr marL="339725" lvl="1" indent="-339725">
              <a:spcBef>
                <a:spcPts val="1200"/>
              </a:spcBef>
              <a:spcAft>
                <a:spcPts val="400"/>
              </a:spcAft>
              <a:buSzPct val="90000"/>
              <a:buFont typeface="Wingdings" panose="05000000000000000000" pitchFamily="2" charset="2"/>
              <a:buChar char="n"/>
            </a:pPr>
            <a:r>
              <a:rPr lang="en-US" altLang="en-US" b="1" dirty="0">
                <a:cs typeface="Arial"/>
              </a:rPr>
              <a:t>Treatment</a:t>
            </a:r>
          </a:p>
          <a:p>
            <a:pPr marL="687388" lvl="2" indent="-347663">
              <a:spcBef>
                <a:spcPts val="0"/>
              </a:spcBef>
              <a:spcAft>
                <a:spcPts val="0"/>
              </a:spcAft>
              <a:buSzPct val="90000"/>
              <a:buFont typeface="Wingdings" panose="05000000000000000000" pitchFamily="2" charset="2"/>
              <a:buChar char="q"/>
            </a:pPr>
            <a:r>
              <a:rPr lang="en-US" altLang="en-US" sz="2200" dirty="0">
                <a:cs typeface="Arial"/>
              </a:rPr>
              <a:t>Resuscitation from initial trauma</a:t>
            </a:r>
          </a:p>
          <a:p>
            <a:pPr marL="687388" lvl="2" indent="-347663">
              <a:spcBef>
                <a:spcPts val="0"/>
              </a:spcBef>
              <a:spcAft>
                <a:spcPts val="0"/>
              </a:spcAft>
              <a:buSzPct val="90000"/>
              <a:buFont typeface="Wingdings" panose="05000000000000000000" pitchFamily="2" charset="2"/>
              <a:buChar char="q"/>
            </a:pPr>
            <a:r>
              <a:rPr lang="en-US" altLang="en-US" sz="2200" dirty="0">
                <a:cs typeface="Arial"/>
              </a:rPr>
              <a:t>Adequate oxygenation</a:t>
            </a:r>
          </a:p>
          <a:p>
            <a:pPr marL="687388" lvl="2" indent="-347663">
              <a:spcBef>
                <a:spcPts val="0"/>
              </a:spcBef>
              <a:spcAft>
                <a:spcPts val="0"/>
              </a:spcAft>
              <a:buSzPct val="90000"/>
              <a:buFont typeface="Wingdings" panose="05000000000000000000" pitchFamily="2" charset="2"/>
              <a:buChar char="q"/>
            </a:pPr>
            <a:r>
              <a:rPr lang="en-US" altLang="en-US" sz="2200" dirty="0">
                <a:cs typeface="Arial"/>
              </a:rPr>
              <a:t>Improve ventilation</a:t>
            </a:r>
          </a:p>
          <a:p>
            <a:pPr marL="687388" lvl="2" indent="-347663">
              <a:spcBef>
                <a:spcPts val="0"/>
              </a:spcBef>
              <a:spcAft>
                <a:spcPts val="0"/>
              </a:spcAft>
              <a:buSzPct val="90000"/>
              <a:buFont typeface="Wingdings" panose="05000000000000000000" pitchFamily="2" charset="2"/>
              <a:buChar char="q"/>
            </a:pPr>
            <a:r>
              <a:rPr lang="en-US" altLang="en-US" sz="2200" dirty="0">
                <a:cs typeface="Arial"/>
              </a:rPr>
              <a:t>Analgesia</a:t>
            </a:r>
          </a:p>
          <a:p>
            <a:pPr marL="1144588" lvl="3" indent="-347663">
              <a:spcBef>
                <a:spcPts val="0"/>
              </a:spcBef>
              <a:spcAft>
                <a:spcPts val="0"/>
              </a:spcAft>
              <a:buSzPct val="90000"/>
              <a:buFont typeface="Wingdings" panose="05000000000000000000" pitchFamily="2" charset="2"/>
              <a:buChar char="q"/>
            </a:pPr>
            <a:r>
              <a:rPr lang="en-US" altLang="en-US" sz="2200" dirty="0">
                <a:cs typeface="Arial"/>
              </a:rPr>
              <a:t>Pharmacologic (opiates, Tylenol, etc.)</a:t>
            </a:r>
          </a:p>
          <a:p>
            <a:pPr marL="1144588" lvl="3" indent="-347663">
              <a:spcBef>
                <a:spcPts val="0"/>
              </a:spcBef>
              <a:spcAft>
                <a:spcPts val="0"/>
              </a:spcAft>
              <a:buSzPct val="90000"/>
              <a:buFont typeface="Wingdings" panose="05000000000000000000" pitchFamily="2" charset="2"/>
              <a:buChar char="q"/>
            </a:pPr>
            <a:r>
              <a:rPr lang="en-US" altLang="en-US" sz="2200" dirty="0">
                <a:cs typeface="Arial"/>
              </a:rPr>
              <a:t>Regional nerve blocks (epidural, intercostal blocks)</a:t>
            </a:r>
          </a:p>
          <a:p>
            <a:pPr marL="687388" lvl="2" indent="-347663">
              <a:spcBef>
                <a:spcPts val="0"/>
              </a:spcBef>
              <a:spcAft>
                <a:spcPts val="0"/>
              </a:spcAft>
              <a:buSzPct val="90000"/>
              <a:buFont typeface="Wingdings" panose="05000000000000000000" pitchFamily="2" charset="2"/>
              <a:buChar char="q"/>
            </a:pPr>
            <a:r>
              <a:rPr lang="en-US" altLang="en-US" sz="2200" dirty="0">
                <a:cs typeface="Arial"/>
              </a:rPr>
              <a:t>Ipsilateral chest tube placed prior to transport</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Flail Chest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6583680"/>
            <a:ext cx="274320" cy="274320"/>
          </a:xfrm>
          <a:prstGeom prst="rect">
            <a:avLst/>
          </a:prstGeom>
        </p:spPr>
      </p:pic>
    </p:spTree>
    <p:extLst>
      <p:ext uri="{BB962C8B-B14F-4D97-AF65-F5344CB8AC3E}">
        <p14:creationId xmlns:p14="http://schemas.microsoft.com/office/powerpoint/2010/main" val="41156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1913867"/>
            <a:ext cx="4107266" cy="4097398"/>
          </a:xfrm>
        </p:spPr>
        <p:txBody>
          <a:bodyPr>
            <a:noAutofit/>
          </a:bodyPr>
          <a:lstStyle/>
          <a:p>
            <a:pPr marL="339725" lvl="1" indent="-339725">
              <a:spcBef>
                <a:spcPts val="600"/>
              </a:spcBef>
              <a:spcAft>
                <a:spcPts val="400"/>
              </a:spcAft>
              <a:buFont typeface="Wingdings" panose="05000000000000000000" pitchFamily="2" charset="2"/>
              <a:buChar char="n"/>
            </a:pPr>
            <a:r>
              <a:rPr lang="en-US" sz="2200" b="1" dirty="0">
                <a:cs typeface="Arial"/>
              </a:rPr>
              <a:t>Initial Control</a:t>
            </a:r>
          </a:p>
          <a:p>
            <a:pPr marL="687388" lvl="2" indent="-347663">
              <a:spcBef>
                <a:spcPts val="300"/>
              </a:spcBef>
              <a:spcAft>
                <a:spcPts val="0"/>
              </a:spcAft>
              <a:buSzPct val="90000"/>
              <a:buFont typeface="Wingdings" panose="05000000000000000000" pitchFamily="2" charset="2"/>
              <a:buChar char="q"/>
            </a:pPr>
            <a:r>
              <a:rPr lang="en-US" altLang="en-US" sz="2000" dirty="0">
                <a:cs typeface="Arial"/>
              </a:rPr>
              <a:t>Digital occlusion</a:t>
            </a:r>
          </a:p>
          <a:p>
            <a:pPr marL="687388" lvl="2" indent="-347663">
              <a:spcBef>
                <a:spcPts val="300"/>
              </a:spcBef>
              <a:spcAft>
                <a:spcPts val="0"/>
              </a:spcAft>
              <a:buSzPct val="90000"/>
              <a:buFont typeface="Wingdings" panose="05000000000000000000" pitchFamily="2" charset="2"/>
              <a:buChar char="q"/>
            </a:pPr>
            <a:r>
              <a:rPr lang="en-US" altLang="en-US" sz="2000" dirty="0">
                <a:cs typeface="Arial"/>
              </a:rPr>
              <a:t>Sponge stick (venous injury)</a:t>
            </a:r>
          </a:p>
          <a:p>
            <a:pPr marL="687388" lvl="2" indent="-347663">
              <a:spcBef>
                <a:spcPts val="300"/>
              </a:spcBef>
              <a:spcAft>
                <a:spcPts val="0"/>
              </a:spcAft>
              <a:buSzPct val="90000"/>
              <a:buFont typeface="Wingdings" panose="05000000000000000000" pitchFamily="2" charset="2"/>
              <a:buChar char="q"/>
            </a:pPr>
            <a:r>
              <a:rPr lang="en-US" altLang="en-US" sz="2000" dirty="0">
                <a:cs typeface="Arial"/>
              </a:rPr>
              <a:t>Fogarty or Foley catheter</a:t>
            </a:r>
          </a:p>
          <a:p>
            <a:pPr marL="687388" lvl="2" indent="-347663">
              <a:spcBef>
                <a:spcPts val="300"/>
              </a:spcBef>
              <a:spcAft>
                <a:spcPts val="0"/>
              </a:spcAft>
              <a:buSzPct val="90000"/>
              <a:buFont typeface="Wingdings" panose="05000000000000000000" pitchFamily="2" charset="2"/>
              <a:buChar char="q"/>
            </a:pPr>
            <a:r>
              <a:rPr lang="en-US" altLang="en-US" sz="2000" dirty="0">
                <a:cs typeface="Arial"/>
              </a:rPr>
              <a:t>Side-biting vascular clamp</a:t>
            </a:r>
          </a:p>
          <a:p>
            <a:pPr marL="339725" lvl="1" indent="-339725">
              <a:spcBef>
                <a:spcPts val="1200"/>
              </a:spcBef>
              <a:spcAft>
                <a:spcPts val="400"/>
              </a:spcAft>
              <a:buSzPct val="90000"/>
              <a:buFont typeface="Wingdings" panose="05000000000000000000" pitchFamily="2" charset="2"/>
              <a:buChar char="n"/>
            </a:pPr>
            <a:r>
              <a:rPr lang="en-US" altLang="en-US" sz="2200" b="1" dirty="0">
                <a:cs typeface="Arial"/>
              </a:rPr>
              <a:t>Damage Control Procedures</a:t>
            </a:r>
          </a:p>
          <a:p>
            <a:pPr marL="687388" lvl="2" indent="-347663">
              <a:lnSpc>
                <a:spcPts val="2300"/>
              </a:lnSpc>
              <a:spcBef>
                <a:spcPts val="300"/>
              </a:spcBef>
              <a:spcAft>
                <a:spcPts val="0"/>
              </a:spcAft>
              <a:buSzPct val="90000"/>
              <a:buFont typeface="Wingdings" panose="05000000000000000000" pitchFamily="2" charset="2"/>
              <a:buChar char="q"/>
            </a:pPr>
            <a:r>
              <a:rPr lang="en-US" altLang="en-US" sz="2000" dirty="0">
                <a:cs typeface="Arial"/>
              </a:rPr>
              <a:t>May require temporary </a:t>
            </a:r>
            <a:br>
              <a:rPr lang="en-US" altLang="en-US" sz="2000" dirty="0">
                <a:cs typeface="Arial"/>
              </a:rPr>
            </a:br>
            <a:r>
              <a:rPr lang="en-US" altLang="en-US" sz="2000" dirty="0">
                <a:cs typeface="Arial"/>
              </a:rPr>
              <a:t>proximal and distal control</a:t>
            </a:r>
          </a:p>
          <a:p>
            <a:pPr marL="687388" lvl="2" indent="-347663">
              <a:lnSpc>
                <a:spcPts val="2300"/>
              </a:lnSpc>
              <a:spcBef>
                <a:spcPts val="300"/>
              </a:spcBef>
              <a:spcAft>
                <a:spcPts val="0"/>
              </a:spcAft>
              <a:buSzPct val="90000"/>
              <a:buFont typeface="Wingdings" panose="05000000000000000000" pitchFamily="2" charset="2"/>
              <a:buChar char="q"/>
            </a:pPr>
            <a:r>
              <a:rPr lang="en-US" altLang="en-US" sz="2000" dirty="0">
                <a:cs typeface="Arial"/>
              </a:rPr>
              <a:t>Consider shunting</a:t>
            </a:r>
            <a:br>
              <a:rPr lang="en-US" altLang="en-US" sz="2000" dirty="0">
                <a:cs typeface="Arial"/>
              </a:rPr>
            </a:br>
            <a:r>
              <a:rPr lang="en-US" altLang="en-US" sz="2000" dirty="0">
                <a:cs typeface="Arial"/>
              </a:rPr>
              <a:t>Aorta shunt = chest tube</a:t>
            </a:r>
          </a:p>
          <a:p>
            <a:pPr marL="687388" lvl="2" indent="-347663">
              <a:lnSpc>
                <a:spcPts val="2300"/>
              </a:lnSpc>
              <a:spcBef>
                <a:spcPts val="300"/>
              </a:spcBef>
              <a:spcAft>
                <a:spcPts val="0"/>
              </a:spcAft>
              <a:buSzPct val="90000"/>
              <a:buFont typeface="Wingdings" panose="05000000000000000000" pitchFamily="2" charset="2"/>
              <a:buChar char="q"/>
            </a:pPr>
            <a:r>
              <a:rPr lang="en-US" altLang="en-US" sz="2000" dirty="0">
                <a:cs typeface="Arial"/>
              </a:rPr>
              <a:t>Primary repair</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Vascular Injuries</a:t>
            </a:r>
          </a:p>
        </p:txBody>
      </p:sp>
      <p:sp>
        <p:nvSpPr>
          <p:cNvPr id="4" name="Rectangle 3"/>
          <p:cNvSpPr/>
          <p:nvPr/>
        </p:nvSpPr>
        <p:spPr>
          <a:xfrm>
            <a:off x="1903410" y="6011265"/>
            <a:ext cx="5776547" cy="233397"/>
          </a:xfrm>
          <a:prstGeom prst="rect">
            <a:avLst/>
          </a:prstGeom>
        </p:spPr>
        <p:txBody>
          <a:bodyPr wrap="square">
            <a:spAutoFit/>
          </a:bodyPr>
          <a:lstStyle/>
          <a:p>
            <a:pPr lvl="0">
              <a:lnSpc>
                <a:spcPts val="1100"/>
              </a:lnSpc>
            </a:pPr>
            <a:r>
              <a:rPr lang="en-US" sz="1000" i="1" dirty="0">
                <a:solidFill>
                  <a:prstClr val="black"/>
                </a:solidFill>
              </a:rPr>
              <a:t>Source: The Office of The Surgeon General, Borden Institute. Emergency War Surgery, 5th U.S. Edition, 2018. </a:t>
            </a:r>
          </a:p>
        </p:txBody>
      </p:sp>
      <p:cxnSp>
        <p:nvCxnSpPr>
          <p:cNvPr id="8" name="Straight Connector 7"/>
          <p:cNvCxnSpPr/>
          <p:nvPr/>
        </p:nvCxnSpPr>
        <p:spPr>
          <a:xfrm>
            <a:off x="4573991" y="1913867"/>
            <a:ext cx="0" cy="402336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IMAGE OF Digital occlusion &#10;of an injured innominate vein&#10;" title="Digital occlusion "/>
          <p:cNvPicPr>
            <a:picLocks noChangeAspect="1"/>
          </p:cNvPicPr>
          <p:nvPr/>
        </p:nvPicPr>
        <p:blipFill rotWithShape="1">
          <a:blip r:embed="rId5" cstate="screen">
            <a:extLst>
              <a:ext uri="{28A0092B-C50C-407E-A947-70E740481C1C}">
                <a14:useLocalDpi xmlns:a14="http://schemas.microsoft.com/office/drawing/2010/main"/>
              </a:ext>
            </a:extLst>
          </a:blip>
          <a:srcRect r="1722" b="52872"/>
          <a:stretch/>
        </p:blipFill>
        <p:spPr>
          <a:xfrm>
            <a:off x="4932997" y="1975391"/>
            <a:ext cx="2430866" cy="1800178"/>
          </a:xfrm>
          <a:prstGeom prst="rect">
            <a:avLst/>
          </a:prstGeom>
          <a:ln w="12700">
            <a:solidFill>
              <a:schemeClr val="tx1"/>
            </a:solidFill>
          </a:ln>
          <a:effectLst/>
        </p:spPr>
      </p:pic>
      <p:pic>
        <p:nvPicPr>
          <p:cNvPr id="11" name="Picture 10" descr="image of Venous control achieved with vessel loops&#10;" title="Vascular injuries"/>
          <p:cNvPicPr>
            <a:picLocks noChangeAspect="1"/>
          </p:cNvPicPr>
          <p:nvPr/>
        </p:nvPicPr>
        <p:blipFill rotWithShape="1">
          <a:blip r:embed="rId5" cstate="screen">
            <a:extLst>
              <a:ext uri="{28A0092B-C50C-407E-A947-70E740481C1C}">
                <a14:useLocalDpi xmlns:a14="http://schemas.microsoft.com/office/drawing/2010/main"/>
              </a:ext>
            </a:extLst>
          </a:blip>
          <a:srcRect t="52413" r="1722"/>
          <a:stretch/>
        </p:blipFill>
        <p:spPr>
          <a:xfrm>
            <a:off x="4942523" y="4038506"/>
            <a:ext cx="2430866" cy="1817738"/>
          </a:xfrm>
          <a:prstGeom prst="rect">
            <a:avLst/>
          </a:prstGeom>
          <a:ln w="12700">
            <a:solidFill>
              <a:schemeClr val="tx1"/>
            </a:solidFill>
          </a:ln>
          <a:effectLst/>
        </p:spPr>
      </p:pic>
      <p:sp>
        <p:nvSpPr>
          <p:cNvPr id="5" name="Rectangle 4"/>
          <p:cNvSpPr/>
          <p:nvPr/>
        </p:nvSpPr>
        <p:spPr>
          <a:xfrm>
            <a:off x="7481837" y="2150573"/>
            <a:ext cx="1433563" cy="1323439"/>
          </a:xfrm>
          <a:prstGeom prst="rect">
            <a:avLst/>
          </a:prstGeom>
        </p:spPr>
        <p:txBody>
          <a:bodyPr wrap="square">
            <a:spAutoFit/>
          </a:bodyPr>
          <a:lstStyle/>
          <a:p>
            <a:r>
              <a:rPr lang="en-US" sz="1600" i="1" dirty="0"/>
              <a:t>Digital occlusion </a:t>
            </a:r>
            <a:br>
              <a:rPr lang="en-US" sz="1600" i="1" dirty="0"/>
            </a:br>
            <a:r>
              <a:rPr lang="en-US" sz="1600" i="1" dirty="0"/>
              <a:t>of an injured innominate vein</a:t>
            </a:r>
          </a:p>
        </p:txBody>
      </p:sp>
      <p:sp>
        <p:nvSpPr>
          <p:cNvPr id="6" name="Rectangle 5"/>
          <p:cNvSpPr/>
          <p:nvPr/>
        </p:nvSpPr>
        <p:spPr>
          <a:xfrm>
            <a:off x="7543800" y="4191000"/>
            <a:ext cx="1235444" cy="1323439"/>
          </a:xfrm>
          <a:prstGeom prst="rect">
            <a:avLst/>
          </a:prstGeom>
        </p:spPr>
        <p:txBody>
          <a:bodyPr wrap="square">
            <a:spAutoFit/>
          </a:bodyPr>
          <a:lstStyle/>
          <a:p>
            <a:r>
              <a:rPr lang="en-US" sz="1600" i="1" dirty="0"/>
              <a:t>Venous control achieved with vessel loops</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9665" y="6507480"/>
            <a:ext cx="274320" cy="274320"/>
          </a:xfrm>
          <a:prstGeom prst="rect">
            <a:avLst/>
          </a:prstGeom>
        </p:spPr>
      </p:pic>
    </p:spTree>
    <p:extLst>
      <p:ext uri="{BB962C8B-B14F-4D97-AF65-F5344CB8AC3E}">
        <p14:creationId xmlns:p14="http://schemas.microsoft.com/office/powerpoint/2010/main" val="95247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2057400"/>
            <a:ext cx="8153400" cy="4298950"/>
          </a:xfrm>
        </p:spPr>
        <p:txBody>
          <a:bodyPr>
            <a:noAutofit/>
          </a:bodyPr>
          <a:lstStyle/>
          <a:p>
            <a:pPr marL="457200" lvl="1" indent="-342900">
              <a:spcBef>
                <a:spcPts val="600"/>
              </a:spcBef>
              <a:spcAft>
                <a:spcPts val="600"/>
              </a:spcAft>
              <a:buFont typeface="Wingdings" panose="05000000000000000000" pitchFamily="2" charset="2"/>
              <a:buChar char="n"/>
            </a:pPr>
            <a:r>
              <a:rPr lang="en-US" dirty="0">
                <a:cs typeface="Arial"/>
              </a:rPr>
              <a:t>Recognize and manage specific thoracic and cardiac injuries on the battlefield.</a:t>
            </a:r>
          </a:p>
          <a:p>
            <a:pPr marL="457200" lvl="1" indent="-342900">
              <a:spcBef>
                <a:spcPts val="1000"/>
              </a:spcBef>
              <a:spcAft>
                <a:spcPts val="600"/>
              </a:spcAft>
              <a:buFont typeface="Wingdings" panose="05000000000000000000" pitchFamily="2" charset="2"/>
              <a:buChar char="n"/>
            </a:pPr>
            <a:r>
              <a:rPr lang="en-US" dirty="0">
                <a:cs typeface="Arial"/>
              </a:rPr>
              <a:t>Describe the indications and technique for performing a resuscitative thoracotomy.</a:t>
            </a:r>
          </a:p>
          <a:p>
            <a:pPr marL="457200" lvl="1" indent="-342900">
              <a:spcBef>
                <a:spcPts val="1000"/>
              </a:spcBef>
              <a:spcAft>
                <a:spcPts val="600"/>
              </a:spcAft>
              <a:buFont typeface="Wingdings" panose="05000000000000000000" pitchFamily="2" charset="2"/>
              <a:buChar char="n"/>
            </a:pPr>
            <a:r>
              <a:rPr lang="en-US" dirty="0">
                <a:cs typeface="Arial"/>
              </a:rPr>
              <a:t>Describe common thoracic and cardiac exposures and recognize which injuries they address.</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r>
              <a:rPr lang="en-US" sz="2400" dirty="0">
                <a:solidFill>
                  <a:srgbClr val="000099"/>
                </a:solidFill>
              </a:rPr>
              <a:t>EWS Thoracic Injuries</a:t>
            </a:r>
            <a:br>
              <a:rPr lang="en-US" sz="2400" dirty="0">
                <a:solidFill>
                  <a:srgbClr val="000099"/>
                </a:solidFill>
              </a:rPr>
            </a:br>
            <a:r>
              <a:rPr lang="en-US" dirty="0"/>
              <a:t>Objectives</a:t>
            </a:r>
          </a:p>
        </p:txBody>
      </p:sp>
      <p:sp>
        <p:nvSpPr>
          <p:cNvPr id="4" name="Footer Placeholder 3">
            <a:extLst>
              <a:ext uri="{FF2B5EF4-FFF2-40B4-BE49-F238E27FC236}">
                <a16:creationId xmlns:a16="http://schemas.microsoft.com/office/drawing/2014/main" id="{ADB52BE7-3711-4341-8376-2BDE8F3D7959}"/>
              </a:ext>
            </a:extLst>
          </p:cNvPr>
          <p:cNvSpPr>
            <a:spLocks noGrp="1"/>
          </p:cNvSpPr>
          <p:nvPr>
            <p:ph type="ftr" sz="quarter" idx="4294967295"/>
          </p:nvPr>
        </p:nvSpPr>
        <p:spPr>
          <a:xfrm>
            <a:off x="3917950" y="6356350"/>
            <a:ext cx="4194175" cy="365125"/>
          </a:xfrm>
        </p:spPr>
        <p:txBody>
          <a:bodyPr/>
          <a:lstStyle/>
          <a:p>
            <a:pPr>
              <a:defRPr/>
            </a:pPr>
            <a:r>
              <a:rPr lang="en-US"/>
              <a:t>14 December 2011 Pre-decisional FOUO</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344944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389878" y="1828800"/>
            <a:ext cx="5401322" cy="4148590"/>
          </a:xfrm>
        </p:spPr>
        <p:txBody>
          <a:bodyPr>
            <a:noAutofit/>
          </a:bodyPr>
          <a:lstStyle/>
          <a:p>
            <a:pPr marL="339725" lvl="1" indent="-339725">
              <a:spcBef>
                <a:spcPts val="0"/>
              </a:spcBef>
              <a:spcAft>
                <a:spcPts val="0"/>
              </a:spcAft>
              <a:buFont typeface="Wingdings" panose="05000000000000000000" pitchFamily="2" charset="2"/>
              <a:buChar char="n"/>
            </a:pPr>
            <a:r>
              <a:rPr lang="en-US" sz="2000" dirty="0">
                <a:cs typeface="Arial"/>
              </a:rPr>
              <a:t>Expose and temporarily occlude punctures</a:t>
            </a:r>
          </a:p>
          <a:p>
            <a:pPr marL="687388" lvl="2" indent="-347663">
              <a:spcBef>
                <a:spcPts val="200"/>
              </a:spcBef>
              <a:spcAft>
                <a:spcPts val="0"/>
              </a:spcAft>
              <a:buSzPct val="90000"/>
              <a:buFont typeface="Wingdings" panose="05000000000000000000" pitchFamily="2" charset="2"/>
              <a:buChar char="q"/>
            </a:pPr>
            <a:r>
              <a:rPr lang="en-US" altLang="en-US" sz="1800" dirty="0">
                <a:cs typeface="Arial"/>
              </a:rPr>
              <a:t>Digital occlusion</a:t>
            </a:r>
          </a:p>
          <a:p>
            <a:pPr marL="687388" lvl="2" indent="-347663">
              <a:spcBef>
                <a:spcPts val="200"/>
              </a:spcBef>
              <a:spcAft>
                <a:spcPts val="0"/>
              </a:spcAft>
              <a:buSzPct val="90000"/>
              <a:buFont typeface="Wingdings" panose="05000000000000000000" pitchFamily="2" charset="2"/>
              <a:buChar char="q"/>
            </a:pPr>
            <a:r>
              <a:rPr lang="en-US" altLang="en-US" sz="1800" dirty="0">
                <a:cs typeface="Arial"/>
              </a:rPr>
              <a:t>Foley catheter</a:t>
            </a:r>
          </a:p>
          <a:p>
            <a:pPr marL="687388" lvl="2" indent="-347663">
              <a:spcBef>
                <a:spcPts val="200"/>
              </a:spcBef>
              <a:spcAft>
                <a:spcPts val="0"/>
              </a:spcAft>
              <a:buSzPct val="90000"/>
              <a:buFont typeface="Wingdings" panose="05000000000000000000" pitchFamily="2" charset="2"/>
              <a:buChar char="q"/>
            </a:pPr>
            <a:r>
              <a:rPr lang="en-US" altLang="en-US" sz="1800" dirty="0">
                <a:cs typeface="Arial"/>
              </a:rPr>
              <a:t>Skin stapler</a:t>
            </a:r>
          </a:p>
          <a:p>
            <a:pPr marL="339725" lvl="1" indent="-339725">
              <a:spcBef>
                <a:spcPts val="600"/>
              </a:spcBef>
              <a:spcAft>
                <a:spcPts val="0"/>
              </a:spcAft>
              <a:buFont typeface="Wingdings" panose="05000000000000000000" pitchFamily="2" charset="2"/>
              <a:buChar char="n"/>
            </a:pPr>
            <a:r>
              <a:rPr lang="en-US" sz="2000" dirty="0">
                <a:cs typeface="Arial"/>
              </a:rPr>
              <a:t>Definitive repair of injury</a:t>
            </a:r>
          </a:p>
          <a:p>
            <a:pPr marL="687388" lvl="2" indent="-347663">
              <a:spcBef>
                <a:spcPts val="300"/>
              </a:spcBef>
              <a:spcAft>
                <a:spcPts val="0"/>
              </a:spcAft>
              <a:buSzPct val="90000"/>
              <a:buFont typeface="Wingdings" panose="05000000000000000000" pitchFamily="2" charset="2"/>
              <a:buChar char="q"/>
            </a:pPr>
            <a:r>
              <a:rPr lang="en-US" sz="1800" dirty="0">
                <a:cs typeface="Arial"/>
              </a:rPr>
              <a:t>2-0 Prolene, pledgeted sutures</a:t>
            </a:r>
          </a:p>
          <a:p>
            <a:pPr marL="687388" lvl="2" indent="-347663">
              <a:spcBef>
                <a:spcPts val="300"/>
              </a:spcBef>
              <a:spcAft>
                <a:spcPts val="0"/>
              </a:spcAft>
              <a:buSzPct val="90000"/>
              <a:buFont typeface="Wingdings" panose="05000000000000000000" pitchFamily="2" charset="2"/>
              <a:buChar char="q"/>
            </a:pPr>
            <a:r>
              <a:rPr lang="en-US" sz="1800" dirty="0">
                <a:cs typeface="Arial"/>
              </a:rPr>
              <a:t>Place in horizontal mattress format if near coronary vessel (pictured at top right)</a:t>
            </a:r>
          </a:p>
          <a:p>
            <a:pPr marL="339725" lvl="1" indent="-339725">
              <a:lnSpc>
                <a:spcPts val="2200"/>
              </a:lnSpc>
              <a:spcBef>
                <a:spcPts val="600"/>
              </a:spcBef>
              <a:spcAft>
                <a:spcPts val="0"/>
              </a:spcAft>
              <a:buFont typeface="Wingdings" panose="05000000000000000000" pitchFamily="2" charset="2"/>
              <a:buChar char="n"/>
            </a:pPr>
            <a:r>
              <a:rPr lang="en-US" sz="2000" dirty="0">
                <a:cs typeface="Arial"/>
              </a:rPr>
              <a:t>Maintain high index of suspicion for injury </a:t>
            </a:r>
            <a:br>
              <a:rPr lang="en-US" sz="2000" dirty="0">
                <a:cs typeface="Arial"/>
              </a:rPr>
            </a:br>
            <a:r>
              <a:rPr lang="en-US" sz="2000" dirty="0">
                <a:cs typeface="Arial"/>
              </a:rPr>
              <a:t>to more than one cardiac structure or hidden, intra-cardiac injury.</a:t>
            </a:r>
          </a:p>
          <a:p>
            <a:pPr marL="687388" lvl="2" indent="-347663">
              <a:lnSpc>
                <a:spcPts val="2000"/>
              </a:lnSpc>
              <a:spcBef>
                <a:spcPts val="300"/>
              </a:spcBef>
              <a:spcAft>
                <a:spcPts val="0"/>
              </a:spcAft>
              <a:buSzPct val="90000"/>
              <a:buFont typeface="Wingdings" panose="05000000000000000000" pitchFamily="2" charset="2"/>
              <a:buChar char="q"/>
            </a:pPr>
            <a:r>
              <a:rPr lang="en-US" altLang="en-US" sz="1800" dirty="0">
                <a:cs typeface="Arial"/>
              </a:rPr>
              <a:t>More complex repairs are impractical </a:t>
            </a:r>
            <a:br>
              <a:rPr lang="en-US" altLang="en-US" sz="1800" dirty="0">
                <a:cs typeface="Arial"/>
              </a:rPr>
            </a:br>
            <a:r>
              <a:rPr lang="en-US" altLang="en-US" sz="1800" dirty="0">
                <a:cs typeface="Arial"/>
              </a:rPr>
              <a:t>without cardiac bypass.</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sz="3200" dirty="0"/>
              <a:t>Heart</a:t>
            </a:r>
          </a:p>
        </p:txBody>
      </p:sp>
      <p:sp>
        <p:nvSpPr>
          <p:cNvPr id="4" name="Rectangle 3"/>
          <p:cNvSpPr/>
          <p:nvPr/>
        </p:nvSpPr>
        <p:spPr>
          <a:xfrm>
            <a:off x="725007" y="5993911"/>
            <a:ext cx="6934199" cy="246221"/>
          </a:xfrm>
          <a:prstGeom prst="rect">
            <a:avLst/>
          </a:prstGeom>
        </p:spPr>
        <p:txBody>
          <a:bodyPr wrap="square">
            <a:spAutoFit/>
          </a:bodyPr>
          <a:lstStyle/>
          <a:p>
            <a:pPr>
              <a:lnSpc>
                <a:spcPts val="1200"/>
              </a:lnSpc>
            </a:pPr>
            <a:r>
              <a:rPr lang="en-US" sz="1000" i="1" dirty="0"/>
              <a:t>Sources: Emergency War Surgery, 5th U.S. Edition, 2018. Combat Casualty Care: Lessons Learned from OEF and OIF, 2012.</a:t>
            </a:r>
          </a:p>
        </p:txBody>
      </p:sp>
      <p:cxnSp>
        <p:nvCxnSpPr>
          <p:cNvPr id="8" name="Straight Connector 7"/>
          <p:cNvCxnSpPr/>
          <p:nvPr/>
        </p:nvCxnSpPr>
        <p:spPr>
          <a:xfrm>
            <a:off x="5791200" y="1891415"/>
            <a:ext cx="0" cy="402336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Foley catheter placement image" title="Heart">
            <a:extLst>
              <a:ext uri="{FF2B5EF4-FFF2-40B4-BE49-F238E27FC236}">
                <a16:creationId xmlns:a16="http://schemas.microsoft.com/office/drawing/2014/main" id="{0477A017-ADE5-4880-A18C-54D2555ADBFB}"/>
              </a:ext>
            </a:extLst>
          </p:cNvPr>
          <p:cNvPicPr>
            <a:picLocks noChangeAspect="1"/>
          </p:cNvPicPr>
          <p:nvPr/>
        </p:nvPicPr>
        <p:blipFill rotWithShape="1">
          <a:blip r:embed="rId5"/>
          <a:srcRect t="3213"/>
          <a:stretch/>
        </p:blipFill>
        <p:spPr>
          <a:xfrm>
            <a:off x="6089490" y="3593853"/>
            <a:ext cx="2884748" cy="2103120"/>
          </a:xfrm>
          <a:prstGeom prst="rect">
            <a:avLst/>
          </a:prstGeom>
          <a:ln w="12700">
            <a:solidFill>
              <a:schemeClr val="tx1"/>
            </a:solidFill>
          </a:ln>
          <a:effectLst/>
        </p:spPr>
      </p:pic>
      <p:pic>
        <p:nvPicPr>
          <p:cNvPr id="13" name="Picture 12" descr="Foley catheter placement illustration" title="Heart">
            <a:extLst>
              <a:ext uri="{FF2B5EF4-FFF2-40B4-BE49-F238E27FC236}">
                <a16:creationId xmlns:a16="http://schemas.microsoft.com/office/drawing/2014/main" id="{9526FB7C-54D8-4A5D-9A11-96D95C64C48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6089490" y="1828800"/>
            <a:ext cx="2034093" cy="1689069"/>
          </a:xfrm>
          <a:prstGeom prst="rect">
            <a:avLst/>
          </a:prstGeom>
          <a:ln w="12700">
            <a:solidFill>
              <a:schemeClr val="tx1"/>
            </a:solidFill>
          </a:ln>
        </p:spPr>
      </p:pic>
      <p:sp>
        <p:nvSpPr>
          <p:cNvPr id="5" name="Rectangle 4"/>
          <p:cNvSpPr/>
          <p:nvPr/>
        </p:nvSpPr>
        <p:spPr>
          <a:xfrm>
            <a:off x="6089490" y="5655357"/>
            <a:ext cx="1372683" cy="338554"/>
          </a:xfrm>
          <a:prstGeom prst="rect">
            <a:avLst/>
          </a:prstGeom>
        </p:spPr>
        <p:txBody>
          <a:bodyPr wrap="none">
            <a:spAutoFit/>
          </a:bodyPr>
          <a:lstStyle/>
          <a:p>
            <a:r>
              <a:rPr lang="en-US" sz="1600" i="1" dirty="0"/>
              <a:t>Foley catheter</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285665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2152234"/>
            <a:ext cx="4191000" cy="3749040"/>
          </a:xfrm>
        </p:spPr>
        <p:txBody>
          <a:bodyPr>
            <a:normAutofit/>
          </a:bodyPr>
          <a:lstStyle/>
          <a:p>
            <a:pPr marL="339725" lvl="1" indent="-339725">
              <a:spcBef>
                <a:spcPts val="600"/>
              </a:spcBef>
              <a:spcAft>
                <a:spcPts val="400"/>
              </a:spcAft>
              <a:buFont typeface="Wingdings" panose="05000000000000000000" pitchFamily="2" charset="2"/>
              <a:buChar char="n"/>
            </a:pPr>
            <a:r>
              <a:rPr lang="en-US" spc="-30" dirty="0">
                <a:cs typeface="Arial"/>
              </a:rPr>
              <a:t>Chest tube adequate for </a:t>
            </a:r>
            <a:br>
              <a:rPr lang="en-US" spc="-30" dirty="0">
                <a:cs typeface="Arial"/>
              </a:rPr>
            </a:br>
            <a:r>
              <a:rPr lang="en-US" spc="-30" dirty="0">
                <a:cs typeface="Arial"/>
              </a:rPr>
              <a:t>most parenchymal injuries</a:t>
            </a:r>
          </a:p>
          <a:p>
            <a:pPr marL="339725" lvl="1" indent="-339725">
              <a:spcBef>
                <a:spcPts val="1200"/>
              </a:spcBef>
              <a:spcAft>
                <a:spcPts val="400"/>
              </a:spcAft>
              <a:buFont typeface="Wingdings" panose="05000000000000000000" pitchFamily="2" charset="2"/>
              <a:buChar char="n"/>
            </a:pPr>
            <a:r>
              <a:rPr lang="en-US" spc="-30" dirty="0">
                <a:cs typeface="Arial"/>
              </a:rPr>
              <a:t>Damage control procedures</a:t>
            </a:r>
          </a:p>
          <a:p>
            <a:pPr marL="687388" lvl="2" indent="-347663">
              <a:spcBef>
                <a:spcPts val="600"/>
              </a:spcBef>
              <a:spcAft>
                <a:spcPts val="400"/>
              </a:spcAft>
              <a:buSzPct val="90000"/>
              <a:buFont typeface="Wingdings" panose="05000000000000000000" pitchFamily="2" charset="2"/>
              <a:buChar char="q"/>
            </a:pPr>
            <a:r>
              <a:rPr lang="en-US" altLang="en-US" sz="2200" spc="-30" dirty="0">
                <a:cs typeface="Arial"/>
              </a:rPr>
              <a:t>To control immediately life threatening bleeding:</a:t>
            </a:r>
          </a:p>
          <a:p>
            <a:pPr marL="1028700" lvl="2" indent="-342900">
              <a:spcBef>
                <a:spcPts val="600"/>
              </a:spcBef>
              <a:spcAft>
                <a:spcPts val="0"/>
              </a:spcAft>
              <a:buSzPct val="130000"/>
            </a:pPr>
            <a:r>
              <a:rPr lang="en-US" altLang="en-US" sz="2200" spc="-30" dirty="0">
                <a:cs typeface="Arial"/>
              </a:rPr>
              <a:t>Cross-clamp hilum</a:t>
            </a:r>
          </a:p>
          <a:p>
            <a:pPr marL="1028700" lvl="2" indent="-342900">
              <a:spcBef>
                <a:spcPts val="600"/>
              </a:spcBef>
              <a:spcAft>
                <a:spcPts val="0"/>
              </a:spcAft>
              <a:buSzPct val="130000"/>
            </a:pPr>
            <a:r>
              <a:rPr lang="en-US" altLang="en-US" sz="2200" spc="-30" dirty="0">
                <a:cs typeface="Arial"/>
              </a:rPr>
              <a:t>Pulmonary twist</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sz="3200" dirty="0"/>
              <a:t>Lung</a:t>
            </a:r>
          </a:p>
        </p:txBody>
      </p:sp>
      <p:sp>
        <p:nvSpPr>
          <p:cNvPr id="4" name="Rectangle 3"/>
          <p:cNvSpPr/>
          <p:nvPr/>
        </p:nvSpPr>
        <p:spPr>
          <a:xfrm>
            <a:off x="4867275" y="4875944"/>
            <a:ext cx="3581400" cy="400110"/>
          </a:xfrm>
          <a:prstGeom prst="rect">
            <a:avLst/>
          </a:prstGeom>
        </p:spPr>
        <p:txBody>
          <a:bodyPr wrap="square">
            <a:spAutoFit/>
          </a:bodyPr>
          <a:lstStyle/>
          <a:p>
            <a:pPr>
              <a:lnSpc>
                <a:spcPts val="1200"/>
              </a:lnSpc>
            </a:pPr>
            <a:r>
              <a:rPr lang="en-US" sz="1000" i="1" dirty="0"/>
              <a:t>Source: Out Of The Crucible: How The US Military Transformed Combat Casualty Care In Iraq and Afghanistan, 2012. </a:t>
            </a:r>
          </a:p>
        </p:txBody>
      </p:sp>
      <p:cxnSp>
        <p:nvCxnSpPr>
          <p:cNvPr id="8" name="Straight Connector 7"/>
          <p:cNvCxnSpPr/>
          <p:nvPr/>
        </p:nvCxnSpPr>
        <p:spPr>
          <a:xfrm>
            <a:off x="4495800" y="2057400"/>
            <a:ext cx="0" cy="338328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Pulmonary twist illustration" title="Lung">
            <a:extLst>
              <a:ext uri="{FF2B5EF4-FFF2-40B4-BE49-F238E27FC236}">
                <a16:creationId xmlns:a16="http://schemas.microsoft.com/office/drawing/2014/main" id="{477931E5-F1CC-43E3-9495-C3D1153A76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4400" y="2092704"/>
            <a:ext cx="4259528" cy="2341209"/>
          </a:xfrm>
          <a:prstGeom prst="rect">
            <a:avLst/>
          </a:prstGeom>
          <a:ln w="12700">
            <a:solidFill>
              <a:schemeClr val="tx1"/>
            </a:solidFill>
          </a:ln>
        </p:spPr>
      </p:pic>
      <p:sp>
        <p:nvSpPr>
          <p:cNvPr id="5" name="Rectangle 4"/>
          <p:cNvSpPr/>
          <p:nvPr/>
        </p:nvSpPr>
        <p:spPr>
          <a:xfrm>
            <a:off x="4886325" y="4506612"/>
            <a:ext cx="1707775" cy="369332"/>
          </a:xfrm>
          <a:prstGeom prst="rect">
            <a:avLst/>
          </a:prstGeom>
        </p:spPr>
        <p:txBody>
          <a:bodyPr wrap="none">
            <a:spAutoFit/>
          </a:bodyPr>
          <a:lstStyle/>
          <a:p>
            <a:r>
              <a:rPr lang="en-US" i="1" dirty="0"/>
              <a:t>Pulmonary twist</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4995" y="6507480"/>
            <a:ext cx="274320" cy="274320"/>
          </a:xfrm>
          <a:prstGeom prst="rect">
            <a:avLst/>
          </a:prstGeom>
        </p:spPr>
      </p:pic>
    </p:spTree>
    <p:extLst>
      <p:ext uri="{BB962C8B-B14F-4D97-AF65-F5344CB8AC3E}">
        <p14:creationId xmlns:p14="http://schemas.microsoft.com/office/powerpoint/2010/main" val="151629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1876605"/>
            <a:ext cx="5562600" cy="4481712"/>
          </a:xfrm>
        </p:spPr>
        <p:txBody>
          <a:bodyPr>
            <a:noAutofit/>
          </a:bodyPr>
          <a:lstStyle/>
          <a:p>
            <a:pPr marL="0" lvl="1" indent="0">
              <a:spcBef>
                <a:spcPts val="0"/>
              </a:spcBef>
              <a:spcAft>
                <a:spcPts val="600"/>
              </a:spcAft>
              <a:buNone/>
            </a:pPr>
            <a:r>
              <a:rPr lang="en-US" b="1" dirty="0">
                <a:cs typeface="Arial"/>
              </a:rPr>
              <a:t>Further Damage Control Procedures</a:t>
            </a:r>
          </a:p>
          <a:p>
            <a:pPr marL="287338" lvl="1" indent="-347663">
              <a:spcBef>
                <a:spcPts val="600"/>
              </a:spcBef>
              <a:spcAft>
                <a:spcPts val="0"/>
              </a:spcAft>
              <a:buSzPct val="100000"/>
              <a:buFont typeface="Lucida Sans Unicode" panose="020B0602030504020204" pitchFamily="34" charset="0"/>
              <a:buChar char="∎"/>
            </a:pPr>
            <a:r>
              <a:rPr lang="en-US" altLang="en-US" sz="2200" dirty="0">
                <a:cs typeface="Arial"/>
              </a:rPr>
              <a:t>Tractotomy</a:t>
            </a:r>
          </a:p>
          <a:p>
            <a:pPr marL="687388" lvl="2" indent="-347663">
              <a:lnSpc>
                <a:spcPts val="2000"/>
              </a:lnSpc>
              <a:spcBef>
                <a:spcPts val="300"/>
              </a:spcBef>
              <a:spcAft>
                <a:spcPts val="0"/>
              </a:spcAft>
              <a:buSzPct val="90000"/>
              <a:buFont typeface="Wingdings" panose="05000000000000000000" pitchFamily="2" charset="2"/>
              <a:buChar char="q"/>
            </a:pPr>
            <a:r>
              <a:rPr lang="en-US" altLang="en-US" sz="1900" dirty="0">
                <a:cs typeface="Arial"/>
              </a:rPr>
              <a:t>Divide bleeding tracts with GIA stapler </a:t>
            </a:r>
          </a:p>
          <a:p>
            <a:pPr marL="287338" lvl="1" indent="-347663">
              <a:lnSpc>
                <a:spcPts val="2400"/>
              </a:lnSpc>
              <a:spcBef>
                <a:spcPts val="800"/>
              </a:spcBef>
              <a:spcAft>
                <a:spcPts val="0"/>
              </a:spcAft>
              <a:buSzPct val="100000"/>
              <a:buFont typeface="Lucida Sans Unicode" panose="020B0602030504020204" pitchFamily="34" charset="0"/>
              <a:buChar char="∎"/>
            </a:pPr>
            <a:r>
              <a:rPr lang="en-US" altLang="en-US" sz="2200" dirty="0">
                <a:cs typeface="Arial"/>
              </a:rPr>
              <a:t>Non-anatomic wedge resection (GIA stapler)</a:t>
            </a:r>
          </a:p>
          <a:p>
            <a:pPr marL="287338" lvl="1" indent="-347663">
              <a:lnSpc>
                <a:spcPts val="2400"/>
              </a:lnSpc>
              <a:spcBef>
                <a:spcPts val="800"/>
              </a:spcBef>
              <a:spcAft>
                <a:spcPts val="0"/>
              </a:spcAft>
              <a:buSzPct val="100000"/>
              <a:buFont typeface="Lucida Sans Unicode" panose="020B0602030504020204" pitchFamily="34" charset="0"/>
              <a:buChar char="∎"/>
            </a:pPr>
            <a:r>
              <a:rPr lang="en-US" altLang="en-US" sz="2200" dirty="0">
                <a:cs typeface="Arial"/>
              </a:rPr>
              <a:t>Pneumonectomy last resort</a:t>
            </a:r>
          </a:p>
          <a:p>
            <a:pPr marL="687388" lvl="2" indent="-347663">
              <a:lnSpc>
                <a:spcPts val="2200"/>
              </a:lnSpc>
              <a:spcBef>
                <a:spcPts val="300"/>
              </a:spcBef>
              <a:spcAft>
                <a:spcPts val="0"/>
              </a:spcAft>
              <a:buSzPct val="90000"/>
              <a:buFont typeface="Wingdings" panose="05000000000000000000" pitchFamily="2" charset="2"/>
              <a:buChar char="q"/>
            </a:pPr>
            <a:r>
              <a:rPr lang="en-US" altLang="en-US" sz="1900" dirty="0">
                <a:cs typeface="Arial"/>
              </a:rPr>
              <a:t>Stepwise increase in mortality with more extensive resections when lung injuries are encountered</a:t>
            </a:r>
          </a:p>
          <a:p>
            <a:pPr marL="687388" lvl="2" indent="-347663">
              <a:lnSpc>
                <a:spcPts val="2200"/>
              </a:lnSpc>
              <a:spcBef>
                <a:spcPts val="300"/>
              </a:spcBef>
              <a:spcAft>
                <a:spcPts val="0"/>
              </a:spcAft>
              <a:buSzPct val="90000"/>
              <a:buFont typeface="Wingdings" panose="05000000000000000000" pitchFamily="2" charset="2"/>
              <a:buChar char="q"/>
            </a:pPr>
            <a:r>
              <a:rPr lang="en-US" altLang="en-US" sz="1900" dirty="0">
                <a:cs typeface="Arial"/>
              </a:rPr>
              <a:t>Trauma pneumonectomy mortalities range from 50-100%</a:t>
            </a:r>
          </a:p>
          <a:p>
            <a:pPr marL="687388" lvl="2" indent="-347663">
              <a:lnSpc>
                <a:spcPts val="2200"/>
              </a:lnSpc>
              <a:spcBef>
                <a:spcPts val="300"/>
              </a:spcBef>
              <a:spcAft>
                <a:spcPts val="0"/>
              </a:spcAft>
              <a:buSzPct val="90000"/>
              <a:buFont typeface="Wingdings" panose="05000000000000000000" pitchFamily="2" charset="2"/>
              <a:buChar char="q"/>
            </a:pPr>
            <a:r>
              <a:rPr lang="en-US" altLang="en-US" sz="1900" dirty="0">
                <a:cs typeface="Arial"/>
              </a:rPr>
              <a:t>Contact ECMO team </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Lung</a:t>
            </a:r>
          </a:p>
        </p:txBody>
      </p:sp>
      <p:cxnSp>
        <p:nvCxnSpPr>
          <p:cNvPr id="8" name="Straight Connector 7"/>
          <p:cNvCxnSpPr/>
          <p:nvPr/>
        </p:nvCxnSpPr>
        <p:spPr>
          <a:xfrm>
            <a:off x="6324600" y="1876605"/>
            <a:ext cx="0" cy="393192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Tractotomy illustration" title="Lung">
            <a:extLst>
              <a:ext uri="{FF2B5EF4-FFF2-40B4-BE49-F238E27FC236}">
                <a16:creationId xmlns:a16="http://schemas.microsoft.com/office/drawing/2014/main" id="{BCE081A1-5740-477F-8324-EC226B7284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6049" y="1930397"/>
            <a:ext cx="1940751" cy="1035471"/>
          </a:xfrm>
          <a:prstGeom prst="rect">
            <a:avLst/>
          </a:prstGeom>
          <a:ln w="12700">
            <a:solidFill>
              <a:schemeClr val="tx1"/>
            </a:solidFill>
          </a:ln>
        </p:spPr>
      </p:pic>
      <p:sp>
        <p:nvSpPr>
          <p:cNvPr id="12" name="Rectangle 11"/>
          <p:cNvSpPr/>
          <p:nvPr/>
        </p:nvSpPr>
        <p:spPr>
          <a:xfrm>
            <a:off x="842328" y="5991307"/>
            <a:ext cx="6244272" cy="246221"/>
          </a:xfrm>
          <a:prstGeom prst="rect">
            <a:avLst/>
          </a:prstGeom>
        </p:spPr>
        <p:txBody>
          <a:bodyPr wrap="square">
            <a:spAutoFit/>
          </a:bodyPr>
          <a:lstStyle/>
          <a:p>
            <a:pPr>
              <a:lnSpc>
                <a:spcPts val="1200"/>
              </a:lnSpc>
            </a:pPr>
            <a:r>
              <a:rPr lang="en-US" sz="1000" i="1" dirty="0"/>
              <a:t>Source: Out Of The Crucible: How The US Military Transformed Combat Casualty Care In Iraq and Afghanistan, 2012. </a:t>
            </a:r>
          </a:p>
        </p:txBody>
      </p:sp>
      <p:sp>
        <p:nvSpPr>
          <p:cNvPr id="13" name="Rectangle 12"/>
          <p:cNvSpPr/>
          <p:nvPr/>
        </p:nvSpPr>
        <p:spPr>
          <a:xfrm>
            <a:off x="6683820" y="5517890"/>
            <a:ext cx="1245854" cy="369332"/>
          </a:xfrm>
          <a:prstGeom prst="rect">
            <a:avLst/>
          </a:prstGeom>
        </p:spPr>
        <p:txBody>
          <a:bodyPr wrap="none">
            <a:spAutoFit/>
          </a:bodyPr>
          <a:lstStyle/>
          <a:p>
            <a:r>
              <a:rPr lang="en-US" i="1" dirty="0"/>
              <a:t>Tractotomy</a:t>
            </a:r>
          </a:p>
        </p:txBody>
      </p:sp>
      <p:pic>
        <p:nvPicPr>
          <p:cNvPr id="9" name="Picture 8" descr="Tractotomy photo" title="Lung">
            <a:extLst>
              <a:ext uri="{FF2B5EF4-FFF2-40B4-BE49-F238E27FC236}">
                <a16:creationId xmlns:a16="http://schemas.microsoft.com/office/drawing/2014/main" id="{1AEE23F7-1C40-45F5-9951-91C41EB811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845" r="3810"/>
          <a:stretch/>
        </p:blipFill>
        <p:spPr>
          <a:xfrm rot="5400000">
            <a:off x="6517939" y="3349029"/>
            <a:ext cx="2393657" cy="1944064"/>
          </a:xfrm>
          <a:prstGeom prst="rect">
            <a:avLst/>
          </a:prstGeom>
          <a:ln w="12700">
            <a:solidFill>
              <a:schemeClr val="tx1"/>
            </a:solidFill>
          </a:ln>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178002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318998" y="1898284"/>
            <a:ext cx="5257800" cy="4481712"/>
          </a:xfrm>
        </p:spPr>
        <p:txBody>
          <a:bodyPr>
            <a:noAutofit/>
          </a:bodyPr>
          <a:lstStyle/>
          <a:p>
            <a:pPr marL="339725" lvl="1" indent="-339725">
              <a:spcBef>
                <a:spcPts val="600"/>
              </a:spcBef>
              <a:spcAft>
                <a:spcPts val="0"/>
              </a:spcAft>
              <a:buFont typeface="Wingdings" panose="05000000000000000000" pitchFamily="2" charset="2"/>
              <a:buChar char="n"/>
            </a:pPr>
            <a:r>
              <a:rPr lang="en-US" sz="2200" dirty="0">
                <a:cs typeface="Arial"/>
              </a:rPr>
              <a:t>Clinical Findings</a:t>
            </a:r>
          </a:p>
          <a:p>
            <a:pPr marL="687388" lvl="2" indent="-347663">
              <a:lnSpc>
                <a:spcPts val="2200"/>
              </a:lnSpc>
              <a:spcBef>
                <a:spcPts val="400"/>
              </a:spcBef>
              <a:spcAft>
                <a:spcPts val="0"/>
              </a:spcAft>
              <a:buSzPct val="90000"/>
              <a:buFont typeface="Wingdings" panose="05000000000000000000" pitchFamily="2" charset="2"/>
              <a:buChar char="q"/>
            </a:pPr>
            <a:r>
              <a:rPr lang="en-US" altLang="en-US" sz="2000" dirty="0">
                <a:cs typeface="Arial"/>
              </a:rPr>
              <a:t>Persistent and/or massive air leak</a:t>
            </a:r>
            <a:br>
              <a:rPr lang="en-US" altLang="en-US" sz="2000" dirty="0">
                <a:cs typeface="Arial"/>
              </a:rPr>
            </a:br>
            <a:r>
              <a:rPr lang="en-US" altLang="en-US" sz="2000" dirty="0">
                <a:cs typeface="Arial"/>
              </a:rPr>
              <a:t>in chest tube chamber</a:t>
            </a:r>
          </a:p>
          <a:p>
            <a:pPr marL="687388" lvl="2" indent="-347663">
              <a:spcBef>
                <a:spcPts val="400"/>
              </a:spcBef>
              <a:spcAft>
                <a:spcPts val="0"/>
              </a:spcAft>
              <a:buSzPct val="90000"/>
              <a:buFont typeface="Wingdings" panose="05000000000000000000" pitchFamily="2" charset="2"/>
              <a:buChar char="q"/>
            </a:pPr>
            <a:r>
              <a:rPr lang="en-US" altLang="en-US" sz="2000" dirty="0">
                <a:cs typeface="Arial"/>
              </a:rPr>
              <a:t>Frothy hemoptysis</a:t>
            </a:r>
          </a:p>
          <a:p>
            <a:pPr marL="687388" lvl="2" indent="-347663">
              <a:spcBef>
                <a:spcPts val="400"/>
              </a:spcBef>
              <a:spcAft>
                <a:spcPts val="0"/>
              </a:spcAft>
              <a:buSzPct val="90000"/>
              <a:buFont typeface="Wingdings" panose="05000000000000000000" pitchFamily="2" charset="2"/>
              <a:buChar char="q"/>
            </a:pPr>
            <a:r>
              <a:rPr lang="en-US" altLang="en-US" sz="2000" dirty="0">
                <a:cs typeface="Arial"/>
              </a:rPr>
              <a:t>Pneumomediastinum</a:t>
            </a:r>
          </a:p>
          <a:p>
            <a:pPr marL="339725" lvl="1" indent="-339725">
              <a:spcBef>
                <a:spcPts val="1200"/>
              </a:spcBef>
              <a:spcAft>
                <a:spcPts val="600"/>
              </a:spcAft>
              <a:buSzPct val="90000"/>
              <a:buFont typeface="Wingdings" panose="05000000000000000000" pitchFamily="2" charset="2"/>
              <a:buChar char="n"/>
            </a:pPr>
            <a:r>
              <a:rPr lang="en-US" altLang="en-US" sz="2200" dirty="0">
                <a:cs typeface="Arial"/>
              </a:rPr>
              <a:t>Confirmed via bronchoscopy (if available)</a:t>
            </a:r>
          </a:p>
          <a:p>
            <a:pPr marL="339725" lvl="1" indent="-339725">
              <a:lnSpc>
                <a:spcPts val="2400"/>
              </a:lnSpc>
              <a:spcBef>
                <a:spcPts val="600"/>
              </a:spcBef>
              <a:spcAft>
                <a:spcPts val="600"/>
              </a:spcAft>
              <a:buSzPct val="90000"/>
              <a:buFont typeface="Wingdings" panose="05000000000000000000" pitchFamily="2" charset="2"/>
              <a:buChar char="n"/>
            </a:pPr>
            <a:r>
              <a:rPr lang="en-US" altLang="en-US" sz="2200" dirty="0">
                <a:cs typeface="Arial"/>
              </a:rPr>
              <a:t>If after intubation there is no large air leak and ventilation appears adequate along no other surgical indications, then further intervention should be deferred to definitive care center.</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Tracheobronchial Tree</a:t>
            </a:r>
          </a:p>
        </p:txBody>
      </p:sp>
      <p:cxnSp>
        <p:nvCxnSpPr>
          <p:cNvPr id="8" name="Straight Connector 7"/>
          <p:cNvCxnSpPr/>
          <p:nvPr/>
        </p:nvCxnSpPr>
        <p:spPr>
          <a:xfrm>
            <a:off x="5607278" y="1898284"/>
            <a:ext cx="0" cy="384048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853203" y="4953000"/>
            <a:ext cx="2962923" cy="784830"/>
          </a:xfrm>
          <a:prstGeom prst="rect">
            <a:avLst/>
          </a:prstGeom>
        </p:spPr>
        <p:txBody>
          <a:bodyPr wrap="square">
            <a:spAutoFit/>
          </a:bodyPr>
          <a:lstStyle/>
          <a:p>
            <a:pPr>
              <a:lnSpc>
                <a:spcPts val="1800"/>
              </a:lnSpc>
            </a:pPr>
            <a:r>
              <a:rPr lang="en-US" sz="1600" i="1" dirty="0"/>
              <a:t>Subcutaneous emphysema and pneumothorax requiring multiple chest tubes on the right.</a:t>
            </a:r>
          </a:p>
        </p:txBody>
      </p:sp>
      <p:pic>
        <p:nvPicPr>
          <p:cNvPr id="10" name="Picture 9" descr="Subcutaneous emphysema and pneumothorax requiring multiple chest tubes on the right.&#10;" title="Tracheobronchial Tree">
            <a:extLst>
              <a:ext uri="{FF2B5EF4-FFF2-40B4-BE49-F238E27FC236}">
                <a16:creationId xmlns:a16="http://schemas.microsoft.com/office/drawing/2014/main" id="{BE155DA9-CF38-44B0-B055-77107A1171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7632" y="2209800"/>
            <a:ext cx="2962923" cy="2470183"/>
          </a:xfrm>
          <a:prstGeom prst="rect">
            <a:avLst/>
          </a:prstGeom>
          <a:ln w="12700">
            <a:solidFill>
              <a:schemeClr val="tx1"/>
            </a:solidFill>
          </a:ln>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16068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609600" y="1975830"/>
            <a:ext cx="6553200" cy="4043970"/>
          </a:xfrm>
        </p:spPr>
        <p:txBody>
          <a:bodyPr>
            <a:noAutofit/>
          </a:bodyPr>
          <a:lstStyle/>
          <a:p>
            <a:pPr marL="339725" lvl="1" indent="-339725">
              <a:spcBef>
                <a:spcPts val="0"/>
              </a:spcBef>
              <a:spcAft>
                <a:spcPts val="0"/>
              </a:spcAft>
              <a:buFont typeface="Wingdings" panose="05000000000000000000" pitchFamily="2" charset="2"/>
              <a:buChar char="n"/>
            </a:pPr>
            <a:r>
              <a:rPr lang="en-US" sz="2200" dirty="0">
                <a:cs typeface="Arial"/>
              </a:rPr>
              <a:t>Surgical exposure</a:t>
            </a:r>
          </a:p>
          <a:p>
            <a:pPr marL="687388" lvl="2" indent="-347663">
              <a:spcBef>
                <a:spcPts val="600"/>
              </a:spcBef>
              <a:spcAft>
                <a:spcPts val="0"/>
              </a:spcAft>
              <a:buSzPct val="90000"/>
              <a:buFont typeface="Wingdings" panose="05000000000000000000" pitchFamily="2" charset="2"/>
              <a:buChar char="q"/>
            </a:pPr>
            <a:r>
              <a:rPr lang="en-US" altLang="en-US" sz="2000" dirty="0">
                <a:cs typeface="Arial"/>
              </a:rPr>
              <a:t>Mid-distal trachea – </a:t>
            </a:r>
            <a:r>
              <a:rPr lang="en-US" altLang="en-US" sz="2000" i="1" dirty="0">
                <a:cs typeface="Arial"/>
              </a:rPr>
              <a:t>median sternotomy</a:t>
            </a:r>
          </a:p>
          <a:p>
            <a:pPr marL="687388" lvl="2" indent="-347663">
              <a:spcBef>
                <a:spcPts val="600"/>
              </a:spcBef>
              <a:spcAft>
                <a:spcPts val="0"/>
              </a:spcAft>
              <a:buSzPct val="90000"/>
              <a:buFont typeface="Wingdings" panose="05000000000000000000" pitchFamily="2" charset="2"/>
              <a:buChar char="q"/>
            </a:pPr>
            <a:r>
              <a:rPr lang="en-US" altLang="en-US" sz="2000" dirty="0">
                <a:cs typeface="Arial"/>
              </a:rPr>
              <a:t>Distal trachea and carina – </a:t>
            </a:r>
            <a:r>
              <a:rPr lang="en-US" altLang="en-US" sz="2000" i="1" dirty="0">
                <a:cs typeface="Arial"/>
              </a:rPr>
              <a:t>right thoracotomy</a:t>
            </a:r>
          </a:p>
          <a:p>
            <a:pPr marL="687388" lvl="2" indent="-347663">
              <a:spcBef>
                <a:spcPts val="600"/>
              </a:spcBef>
              <a:spcAft>
                <a:spcPts val="0"/>
              </a:spcAft>
              <a:buSzPct val="90000"/>
              <a:buFont typeface="Wingdings" panose="05000000000000000000" pitchFamily="2" charset="2"/>
              <a:buChar char="q"/>
            </a:pPr>
            <a:r>
              <a:rPr lang="en-US" altLang="en-US" sz="2000" dirty="0">
                <a:cs typeface="Arial"/>
              </a:rPr>
              <a:t>Left mainstem bronchus – </a:t>
            </a:r>
            <a:r>
              <a:rPr lang="en-US" altLang="en-US" sz="2000" i="1" dirty="0">
                <a:cs typeface="Arial"/>
              </a:rPr>
              <a:t>left thoracotomy</a:t>
            </a:r>
          </a:p>
          <a:p>
            <a:pPr marL="339725" lvl="1" indent="-339725">
              <a:spcBef>
                <a:spcPts val="1000"/>
              </a:spcBef>
              <a:spcAft>
                <a:spcPts val="0"/>
              </a:spcAft>
              <a:buSzPct val="90000"/>
              <a:buFont typeface="Wingdings" panose="05000000000000000000" pitchFamily="2" charset="2"/>
              <a:buChar char="n"/>
            </a:pPr>
            <a:r>
              <a:rPr lang="en-US" altLang="en-US" sz="2200" dirty="0">
                <a:cs typeface="Arial"/>
              </a:rPr>
              <a:t>Damage control procedures</a:t>
            </a:r>
          </a:p>
          <a:p>
            <a:pPr marL="687388" lvl="2" indent="-347663">
              <a:spcBef>
                <a:spcPts val="600"/>
              </a:spcBef>
              <a:spcAft>
                <a:spcPts val="0"/>
              </a:spcAft>
              <a:buSzPct val="90000"/>
              <a:buFont typeface="Wingdings" panose="05000000000000000000" pitchFamily="2" charset="2"/>
              <a:buChar char="q"/>
            </a:pPr>
            <a:r>
              <a:rPr lang="en-US" altLang="en-US" sz="2000" dirty="0">
                <a:cs typeface="Arial"/>
              </a:rPr>
              <a:t>Repair over ET tube with absorbable suture.</a:t>
            </a:r>
          </a:p>
          <a:p>
            <a:pPr marL="687388" lvl="2" indent="-347663">
              <a:spcBef>
                <a:spcPts val="600"/>
              </a:spcBef>
              <a:spcAft>
                <a:spcPts val="0"/>
              </a:spcAft>
              <a:buSzPct val="90000"/>
              <a:buFont typeface="Wingdings" panose="05000000000000000000" pitchFamily="2" charset="2"/>
              <a:buChar char="q"/>
            </a:pPr>
            <a:r>
              <a:rPr lang="en-US" altLang="en-US" sz="2000" dirty="0">
                <a:cs typeface="Arial"/>
              </a:rPr>
              <a:t>Bolster with pleural or intercostal muscle flap, especially between trachea and esophagus.</a:t>
            </a:r>
          </a:p>
          <a:p>
            <a:pPr>
              <a:spcBef>
                <a:spcPts val="1000"/>
              </a:spcBef>
            </a:pPr>
            <a:r>
              <a:rPr lang="en-US" sz="2200" dirty="0"/>
              <a:t>Temporization with bronchial blockers or double lumen ET tubes is possible.</a:t>
            </a:r>
            <a:endParaRPr lang="en-US" altLang="en-US" sz="2000" dirty="0">
              <a:cs typeface="Arial"/>
            </a:endParaRP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Tracheobronchial Tree</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45479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2133600"/>
            <a:ext cx="8001000" cy="2971800"/>
          </a:xfrm>
        </p:spPr>
        <p:txBody>
          <a:bodyPr>
            <a:noAutofit/>
          </a:bodyPr>
          <a:lstStyle/>
          <a:p>
            <a:pPr marL="339725" lvl="1" indent="-339725">
              <a:spcBef>
                <a:spcPts val="600"/>
              </a:spcBef>
              <a:spcAft>
                <a:spcPts val="0"/>
              </a:spcAft>
              <a:buFont typeface="Wingdings" panose="05000000000000000000" pitchFamily="2" charset="2"/>
              <a:buChar char="n"/>
            </a:pPr>
            <a:r>
              <a:rPr lang="en-US" dirty="0">
                <a:cs typeface="Arial"/>
              </a:rPr>
              <a:t>Diagnosis</a:t>
            </a:r>
          </a:p>
          <a:p>
            <a:pPr marL="687388" lvl="2" indent="-347663">
              <a:spcBef>
                <a:spcPts val="600"/>
              </a:spcBef>
              <a:spcAft>
                <a:spcPts val="600"/>
              </a:spcAft>
              <a:buSzPct val="90000"/>
              <a:buFont typeface="Wingdings" panose="05000000000000000000" pitchFamily="2" charset="2"/>
              <a:buChar char="q"/>
            </a:pPr>
            <a:r>
              <a:rPr lang="en-US" altLang="en-US" sz="2200" dirty="0">
                <a:cs typeface="Arial"/>
              </a:rPr>
              <a:t>Rarely isolated injury – will be identified with other injuries.</a:t>
            </a:r>
          </a:p>
          <a:p>
            <a:pPr marL="687388" lvl="2" indent="-347663">
              <a:spcBef>
                <a:spcPts val="600"/>
              </a:spcBef>
              <a:spcAft>
                <a:spcPts val="600"/>
              </a:spcAft>
              <a:buSzPct val="90000"/>
              <a:buFont typeface="Wingdings" panose="05000000000000000000" pitchFamily="2" charset="2"/>
              <a:buChar char="q"/>
            </a:pPr>
            <a:r>
              <a:rPr lang="en-US" altLang="en-US" sz="2200" dirty="0">
                <a:cs typeface="Arial"/>
              </a:rPr>
              <a:t>Clues include pain, fever, leukocytosis, cervical emphysema.</a:t>
            </a:r>
          </a:p>
          <a:p>
            <a:pPr marL="687388" lvl="2" indent="-347663">
              <a:spcBef>
                <a:spcPts val="600"/>
              </a:spcBef>
              <a:spcAft>
                <a:spcPts val="600"/>
              </a:spcAft>
              <a:buSzPct val="90000"/>
              <a:buFont typeface="Wingdings" panose="05000000000000000000" pitchFamily="2" charset="2"/>
              <a:buChar char="q"/>
            </a:pPr>
            <a:r>
              <a:rPr lang="en-US" altLang="en-US" sz="2200" dirty="0">
                <a:cs typeface="Arial"/>
              </a:rPr>
              <a:t>Chest X-ray: pneumothorax, mediastinal air, pleural effusion.</a:t>
            </a:r>
          </a:p>
          <a:p>
            <a:pPr marL="687388" lvl="2" indent="-347663">
              <a:spcBef>
                <a:spcPts val="600"/>
              </a:spcBef>
              <a:spcAft>
                <a:spcPts val="600"/>
              </a:spcAft>
              <a:buSzPct val="90000"/>
              <a:buFont typeface="Wingdings" panose="05000000000000000000" pitchFamily="2" charset="2"/>
              <a:buChar char="q"/>
            </a:pPr>
            <a:r>
              <a:rPr lang="en-US" altLang="en-US" sz="2200" dirty="0">
                <a:cs typeface="Arial"/>
              </a:rPr>
              <a:t>CT and endoscopy for isolated injuries if available.</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Esophagus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329639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1734343"/>
            <a:ext cx="8458200" cy="4548188"/>
          </a:xfrm>
        </p:spPr>
        <p:txBody>
          <a:bodyPr>
            <a:noAutofit/>
          </a:bodyPr>
          <a:lstStyle/>
          <a:p>
            <a:r>
              <a:rPr lang="en-US" sz="2200" dirty="0"/>
              <a:t>Damage control </a:t>
            </a:r>
            <a:r>
              <a:rPr lang="en-US" sz="2200" dirty="0" smtClean="0"/>
              <a:t>procedures</a:t>
            </a:r>
          </a:p>
          <a:p>
            <a:pPr marL="682625" lvl="2" indent="-342900">
              <a:lnSpc>
                <a:spcPts val="2200"/>
              </a:lnSpc>
              <a:spcBef>
                <a:spcPts val="400"/>
              </a:spcBef>
              <a:spcAft>
                <a:spcPts val="0"/>
              </a:spcAft>
              <a:buSzPct val="90000"/>
              <a:buFont typeface="Wingdings" panose="05000000000000000000" pitchFamily="2" charset="2"/>
              <a:buChar char="q"/>
            </a:pPr>
            <a:r>
              <a:rPr lang="en-US" altLang="en-US" sz="2000" dirty="0">
                <a:cs typeface="Arial"/>
              </a:rPr>
              <a:t>Broad spectrum antibiotics</a:t>
            </a:r>
          </a:p>
          <a:p>
            <a:pPr marL="682625" lvl="2" indent="-342900">
              <a:lnSpc>
                <a:spcPts val="2200"/>
              </a:lnSpc>
              <a:spcBef>
                <a:spcPts val="400"/>
              </a:spcBef>
              <a:spcAft>
                <a:spcPts val="0"/>
              </a:spcAft>
              <a:buSzPct val="90000"/>
              <a:buFont typeface="Wingdings" panose="05000000000000000000" pitchFamily="2" charset="2"/>
              <a:buChar char="q"/>
            </a:pPr>
            <a:r>
              <a:rPr lang="en-US" altLang="en-US" sz="2000" dirty="0">
                <a:cs typeface="Arial"/>
              </a:rPr>
              <a:t>Drainage via tube </a:t>
            </a:r>
            <a:r>
              <a:rPr lang="en-US" altLang="en-US" sz="2000" dirty="0" err="1">
                <a:cs typeface="Arial"/>
              </a:rPr>
              <a:t>thoracostomy</a:t>
            </a:r>
            <a:r>
              <a:rPr lang="en-US" altLang="en-US" sz="2000" dirty="0">
                <a:cs typeface="Arial"/>
              </a:rPr>
              <a:t> and careful placement </a:t>
            </a:r>
            <a:br>
              <a:rPr lang="en-US" altLang="en-US" sz="2000" dirty="0">
                <a:cs typeface="Arial"/>
              </a:rPr>
            </a:br>
            <a:r>
              <a:rPr lang="en-US" altLang="en-US" sz="2000" dirty="0">
                <a:cs typeface="Arial"/>
              </a:rPr>
              <a:t>of nasogastric tube above the level of injury</a:t>
            </a:r>
          </a:p>
          <a:p>
            <a:r>
              <a:rPr lang="en-US" altLang="en-US" sz="2200" dirty="0" smtClean="0">
                <a:cs typeface="Arial"/>
              </a:rPr>
              <a:t>Definitive </a:t>
            </a:r>
            <a:r>
              <a:rPr lang="en-US" altLang="en-US" sz="2200" dirty="0">
                <a:cs typeface="Arial"/>
              </a:rPr>
              <a:t>repair if &lt; 24 hours since </a:t>
            </a:r>
            <a:r>
              <a:rPr lang="en-US" altLang="en-US" sz="2200" dirty="0" smtClean="0">
                <a:cs typeface="Arial"/>
              </a:rPr>
              <a:t>injury</a:t>
            </a:r>
          </a:p>
          <a:p>
            <a:pPr marL="682625" lvl="2" indent="-342900">
              <a:lnSpc>
                <a:spcPts val="2200"/>
              </a:lnSpc>
              <a:spcBef>
                <a:spcPts val="400"/>
              </a:spcBef>
              <a:spcAft>
                <a:spcPts val="0"/>
              </a:spcAft>
              <a:buSzPct val="90000"/>
              <a:buFont typeface="Wingdings" panose="05000000000000000000" pitchFamily="2" charset="2"/>
              <a:buChar char="q"/>
            </a:pPr>
            <a:r>
              <a:rPr lang="en-US" altLang="en-US" sz="2000" dirty="0">
                <a:cs typeface="Arial"/>
              </a:rPr>
              <a:t>Single or double-layer closure with absorbable suture</a:t>
            </a:r>
          </a:p>
          <a:p>
            <a:pPr marL="973137" lvl="3" indent="-285750">
              <a:spcBef>
                <a:spcPts val="400"/>
              </a:spcBef>
              <a:spcAft>
                <a:spcPts val="0"/>
              </a:spcAft>
              <a:buSzPct val="130000"/>
              <a:buFont typeface="Wingdings" panose="05000000000000000000" pitchFamily="2" charset="2"/>
              <a:buChar char="§"/>
            </a:pPr>
            <a:r>
              <a:rPr lang="en-US" altLang="en-US" sz="1800" dirty="0">
                <a:cs typeface="Arial"/>
              </a:rPr>
              <a:t>Bolster with pleura or intercostal muscle flap</a:t>
            </a:r>
          </a:p>
          <a:p>
            <a:r>
              <a:rPr lang="en-US" altLang="en-US" sz="2200" dirty="0" smtClean="0">
                <a:cs typeface="Arial"/>
              </a:rPr>
              <a:t>&gt;24 hours: wide drainage only</a:t>
            </a:r>
          </a:p>
          <a:p>
            <a:pPr marL="682625" lvl="2" indent="-342900">
              <a:lnSpc>
                <a:spcPts val="2200"/>
              </a:lnSpc>
              <a:spcBef>
                <a:spcPts val="600"/>
              </a:spcBef>
              <a:spcAft>
                <a:spcPts val="0"/>
              </a:spcAft>
              <a:buSzPct val="90000"/>
              <a:buFont typeface="Wingdings" panose="05000000000000000000" pitchFamily="2" charset="2"/>
              <a:buChar char="q"/>
            </a:pPr>
            <a:r>
              <a:rPr lang="en-US" altLang="en-US" sz="2000" dirty="0" smtClean="0">
                <a:cs typeface="Arial"/>
              </a:rPr>
              <a:t>Resection </a:t>
            </a:r>
            <a:r>
              <a:rPr lang="en-US" altLang="en-US" sz="2000" dirty="0">
                <a:cs typeface="Arial"/>
              </a:rPr>
              <a:t>should only be utilized in the setting of extensive </a:t>
            </a:r>
            <a:br>
              <a:rPr lang="en-US" altLang="en-US" sz="2000" dirty="0">
                <a:cs typeface="Arial"/>
              </a:rPr>
            </a:br>
            <a:r>
              <a:rPr lang="en-US" altLang="en-US" sz="2000" dirty="0">
                <a:cs typeface="Arial"/>
              </a:rPr>
              <a:t>tissue devitalization.</a:t>
            </a:r>
          </a:p>
          <a:p>
            <a:pPr marL="0" indent="-460375">
              <a:lnSpc>
                <a:spcPts val="2200"/>
              </a:lnSpc>
              <a:spcBef>
                <a:spcPts val="600"/>
              </a:spcBef>
              <a:spcAft>
                <a:spcPts val="0"/>
              </a:spcAft>
              <a:buSzPct val="90000"/>
            </a:pPr>
            <a:r>
              <a:rPr lang="en-US" altLang="en-US" sz="2200" dirty="0"/>
              <a:t>Approach for isolated injury in stable patient:</a:t>
            </a:r>
          </a:p>
          <a:p>
            <a:pPr marL="800100" lvl="2" indent="-460375">
              <a:lnSpc>
                <a:spcPts val="2200"/>
              </a:lnSpc>
              <a:spcBef>
                <a:spcPts val="600"/>
              </a:spcBef>
              <a:spcAft>
                <a:spcPts val="0"/>
              </a:spcAft>
              <a:buSzPct val="90000"/>
              <a:buFont typeface="Wingdings" panose="05000000000000000000" pitchFamily="2" charset="2"/>
              <a:buChar char="q"/>
            </a:pPr>
            <a:r>
              <a:rPr lang="en-US" altLang="en-US" sz="2000" dirty="0">
                <a:cs typeface="Arial"/>
              </a:rPr>
              <a:t>Upper to mid thoracic esophagus: </a:t>
            </a:r>
            <a:r>
              <a:rPr lang="en-US" altLang="en-US" sz="2000" i="1" dirty="0">
                <a:cs typeface="Arial"/>
              </a:rPr>
              <a:t>right posterolateral thoracotomy</a:t>
            </a:r>
          </a:p>
          <a:p>
            <a:pPr marL="800100" lvl="2" indent="-460375">
              <a:lnSpc>
                <a:spcPts val="2200"/>
              </a:lnSpc>
              <a:spcBef>
                <a:spcPts val="600"/>
              </a:spcBef>
              <a:spcAft>
                <a:spcPts val="0"/>
              </a:spcAft>
              <a:buSzPct val="90000"/>
              <a:buFont typeface="Wingdings" panose="05000000000000000000" pitchFamily="2" charset="2"/>
              <a:buChar char="q"/>
            </a:pPr>
            <a:r>
              <a:rPr lang="en-US" altLang="en-US" sz="2000" dirty="0">
                <a:cs typeface="Arial"/>
              </a:rPr>
              <a:t>Lower thoracic esophagus: </a:t>
            </a:r>
            <a:r>
              <a:rPr lang="en-US" altLang="en-US" sz="2000" i="1" dirty="0">
                <a:cs typeface="Arial"/>
              </a:rPr>
              <a:t>left posterolateral thoracotomy</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Esophagus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1926" y="6507480"/>
            <a:ext cx="274320" cy="274320"/>
          </a:xfrm>
          <a:prstGeom prst="rect">
            <a:avLst/>
          </a:prstGeom>
        </p:spPr>
      </p:pic>
    </p:spTree>
    <p:extLst>
      <p:ext uri="{BB962C8B-B14F-4D97-AF65-F5344CB8AC3E}">
        <p14:creationId xmlns:p14="http://schemas.microsoft.com/office/powerpoint/2010/main" val="222549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2123526"/>
            <a:ext cx="4343400" cy="3423834"/>
          </a:xfrm>
        </p:spPr>
        <p:txBody>
          <a:bodyPr>
            <a:noAutofit/>
          </a:bodyPr>
          <a:lstStyle/>
          <a:p>
            <a:pPr marL="339725" lvl="1" indent="-339725">
              <a:spcBef>
                <a:spcPts val="600"/>
              </a:spcBef>
              <a:spcAft>
                <a:spcPts val="600"/>
              </a:spcAft>
              <a:buFont typeface="Wingdings" panose="05000000000000000000" pitchFamily="2" charset="2"/>
              <a:buChar char="n"/>
            </a:pPr>
            <a:r>
              <a:rPr lang="en-US" dirty="0">
                <a:cs typeface="Arial"/>
              </a:rPr>
              <a:t>Diagnosis</a:t>
            </a:r>
          </a:p>
          <a:p>
            <a:pPr marL="687388" lvl="1" indent="-347663">
              <a:lnSpc>
                <a:spcPts val="2500"/>
              </a:lnSpc>
              <a:spcBef>
                <a:spcPts val="600"/>
              </a:spcBef>
              <a:spcAft>
                <a:spcPts val="300"/>
              </a:spcAft>
              <a:buSzPct val="90000"/>
            </a:pPr>
            <a:r>
              <a:rPr lang="en-US" sz="2200" dirty="0"/>
              <a:t>CXR: Gastric bubble </a:t>
            </a:r>
            <a:br>
              <a:rPr lang="en-US" sz="2200" dirty="0"/>
            </a:br>
            <a:r>
              <a:rPr lang="en-US" sz="2200" dirty="0"/>
              <a:t>or colon outline</a:t>
            </a:r>
          </a:p>
          <a:p>
            <a:pPr marL="687388" lvl="1" indent="-347663">
              <a:lnSpc>
                <a:spcPts val="2500"/>
              </a:lnSpc>
              <a:spcBef>
                <a:spcPts val="600"/>
              </a:spcBef>
              <a:spcAft>
                <a:spcPts val="300"/>
              </a:spcAft>
              <a:buSzPct val="90000"/>
            </a:pPr>
            <a:r>
              <a:rPr lang="en-US" sz="2200" dirty="0"/>
              <a:t>CT scan: Only available at some treatment facilities</a:t>
            </a:r>
          </a:p>
          <a:p>
            <a:pPr marL="687388" lvl="1" indent="-347663">
              <a:lnSpc>
                <a:spcPts val="2300"/>
              </a:lnSpc>
              <a:spcBef>
                <a:spcPts val="600"/>
              </a:spcBef>
              <a:spcAft>
                <a:spcPts val="300"/>
              </a:spcAft>
              <a:buSzPct val="90000"/>
            </a:pPr>
            <a:r>
              <a:rPr lang="en-US" sz="2200" dirty="0"/>
              <a:t>Direct visualization </a:t>
            </a:r>
          </a:p>
          <a:p>
            <a:pPr marL="685800" lvl="1" indent="0">
              <a:lnSpc>
                <a:spcPts val="2200"/>
              </a:lnSpc>
              <a:spcBef>
                <a:spcPts val="0"/>
              </a:spcBef>
              <a:spcAft>
                <a:spcPts val="600"/>
              </a:spcAft>
              <a:buSzPct val="90000"/>
              <a:buNone/>
            </a:pPr>
            <a:r>
              <a:rPr lang="en-US" sz="2000" dirty="0"/>
              <a:t>Usually found directly </a:t>
            </a:r>
            <a:br>
              <a:rPr lang="en-US" sz="2000" dirty="0"/>
            </a:br>
            <a:r>
              <a:rPr lang="en-US" sz="2000" dirty="0"/>
              <a:t>when exploring for </a:t>
            </a:r>
            <a:br>
              <a:rPr lang="en-US" sz="2000" dirty="0"/>
            </a:br>
            <a:r>
              <a:rPr lang="en-US" sz="2000" dirty="0"/>
              <a:t>penetrating trauma</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Diaphragm</a:t>
            </a:r>
          </a:p>
        </p:txBody>
      </p:sp>
      <p:cxnSp>
        <p:nvCxnSpPr>
          <p:cNvPr id="8" name="Straight Connector 7"/>
          <p:cNvCxnSpPr/>
          <p:nvPr/>
        </p:nvCxnSpPr>
        <p:spPr>
          <a:xfrm>
            <a:off x="4419600" y="2098560"/>
            <a:ext cx="0" cy="36576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4764764" y="5227810"/>
            <a:ext cx="3964230" cy="528350"/>
          </a:xfrm>
          <a:prstGeom prst="rect">
            <a:avLst/>
          </a:prstGeom>
        </p:spPr>
        <p:txBody>
          <a:bodyPr wrap="square">
            <a:spAutoFit/>
          </a:bodyPr>
          <a:lstStyle/>
          <a:p>
            <a:pPr>
              <a:lnSpc>
                <a:spcPts val="1700"/>
              </a:lnSpc>
            </a:pPr>
            <a:r>
              <a:rPr lang="en-US" sz="1600" i="1" dirty="0"/>
              <a:t>Pneumothorax (green arrow), but also note outline of bowel in right chest (red arrow)</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7260" y="6507480"/>
            <a:ext cx="274320" cy="274320"/>
          </a:xfrm>
          <a:prstGeom prst="rect">
            <a:avLst/>
          </a:prstGeom>
        </p:spPr>
      </p:pic>
      <p:pic>
        <p:nvPicPr>
          <p:cNvPr id="6" name="Picture 5" descr="X-ray of pneumothorax" title="Diaphragm"/>
          <p:cNvPicPr>
            <a:picLocks noChangeAspect="1"/>
          </p:cNvPicPr>
          <p:nvPr/>
        </p:nvPicPr>
        <p:blipFill>
          <a:blip r:embed="rId6"/>
          <a:stretch>
            <a:fillRect/>
          </a:stretch>
        </p:blipFill>
        <p:spPr>
          <a:xfrm>
            <a:off x="4800600" y="2186437"/>
            <a:ext cx="3836645" cy="2938707"/>
          </a:xfrm>
          <a:prstGeom prst="rect">
            <a:avLst/>
          </a:prstGeom>
          <a:ln w="12700">
            <a:solidFill>
              <a:schemeClr val="tx1"/>
            </a:solidFill>
          </a:ln>
        </p:spPr>
      </p:pic>
    </p:spTree>
    <p:extLst>
      <p:ext uri="{BB962C8B-B14F-4D97-AF65-F5344CB8AC3E}">
        <p14:creationId xmlns:p14="http://schemas.microsoft.com/office/powerpoint/2010/main" val="320106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Diaphragm</a:t>
            </a:r>
          </a:p>
        </p:txBody>
      </p:sp>
      <p:sp>
        <p:nvSpPr>
          <p:cNvPr id="5" name="Rectangle 4"/>
          <p:cNvSpPr/>
          <p:nvPr/>
        </p:nvSpPr>
        <p:spPr>
          <a:xfrm>
            <a:off x="457200" y="1861244"/>
            <a:ext cx="4648201" cy="3821559"/>
          </a:xfrm>
          <a:prstGeom prst="rect">
            <a:avLst/>
          </a:prstGeom>
        </p:spPr>
        <p:txBody>
          <a:bodyPr wrap="square">
            <a:spAutoFit/>
          </a:bodyPr>
          <a:lstStyle/>
          <a:p>
            <a:pPr marL="339725" lvl="1" indent="-339725" defTabSz="457200" eaLnBrk="1" hangingPunct="1">
              <a:spcBef>
                <a:spcPts val="0"/>
              </a:spcBef>
              <a:spcAft>
                <a:spcPts val="400"/>
              </a:spcAft>
              <a:buSzPct val="90000"/>
              <a:buFont typeface="Wingdings" panose="05000000000000000000" pitchFamily="2" charset="2"/>
              <a:buChar char="n"/>
            </a:pPr>
            <a:r>
              <a:rPr lang="en-US" altLang="en-US" sz="2200" dirty="0">
                <a:solidFill>
                  <a:prstClr val="black"/>
                </a:solidFill>
                <a:latin typeface="Calibri"/>
                <a:cs typeface="Arial"/>
              </a:rPr>
              <a:t>Access</a:t>
            </a:r>
          </a:p>
          <a:p>
            <a:pPr marL="687388" lvl="1" indent="-347663" defTabSz="457200" eaLnBrk="1" hangingPunct="1">
              <a:spcBef>
                <a:spcPts val="0"/>
              </a:spcBef>
              <a:buSzPct val="90000"/>
              <a:buFont typeface="Wingdings" panose="05000000000000000000" pitchFamily="2" charset="2"/>
              <a:buChar char="q"/>
            </a:pPr>
            <a:r>
              <a:rPr lang="en-US" altLang="en-US" sz="2000" dirty="0">
                <a:solidFill>
                  <a:prstClr val="black"/>
                </a:solidFill>
                <a:latin typeface="Calibri"/>
                <a:cs typeface="+mn-cs"/>
              </a:rPr>
              <a:t>If identified during thoracic procedure, the abdomen must be evaluated for intra-abdominal injury.</a:t>
            </a:r>
          </a:p>
          <a:p>
            <a:pPr marL="339725" lvl="1" indent="-339725" defTabSz="457200" eaLnBrk="1" hangingPunct="1">
              <a:spcBef>
                <a:spcPts val="1000"/>
              </a:spcBef>
              <a:spcAft>
                <a:spcPts val="0"/>
              </a:spcAft>
              <a:buSzPct val="90000"/>
              <a:buFont typeface="Wingdings" panose="05000000000000000000" pitchFamily="2" charset="2"/>
              <a:buChar char="n"/>
            </a:pPr>
            <a:r>
              <a:rPr lang="en-US" altLang="en-US" sz="2200" dirty="0">
                <a:solidFill>
                  <a:prstClr val="black"/>
                </a:solidFill>
                <a:latin typeface="Calibri"/>
                <a:cs typeface="Arial"/>
              </a:rPr>
              <a:t>Repair</a:t>
            </a:r>
          </a:p>
          <a:p>
            <a:pPr marL="687388" lvl="1" indent="-347663" defTabSz="457200" eaLnBrk="1" hangingPunct="1">
              <a:spcBef>
                <a:spcPts val="400"/>
              </a:spcBef>
              <a:buSzPct val="90000"/>
              <a:buFont typeface="Wingdings" panose="05000000000000000000" pitchFamily="2" charset="2"/>
              <a:buChar char="q"/>
            </a:pPr>
            <a:r>
              <a:rPr lang="en-US" altLang="en-US" sz="2000" dirty="0">
                <a:solidFill>
                  <a:prstClr val="black"/>
                </a:solidFill>
                <a:latin typeface="Calibri"/>
                <a:cs typeface="+mn-cs"/>
              </a:rPr>
              <a:t>Use running or simple interrupted </a:t>
            </a:r>
            <a:br>
              <a:rPr lang="en-US" altLang="en-US" sz="2000" dirty="0">
                <a:solidFill>
                  <a:prstClr val="black"/>
                </a:solidFill>
                <a:latin typeface="Calibri"/>
                <a:cs typeface="+mn-cs"/>
              </a:rPr>
            </a:br>
            <a:r>
              <a:rPr lang="en-US" altLang="en-US" sz="2000" dirty="0">
                <a:solidFill>
                  <a:prstClr val="black"/>
                </a:solidFill>
                <a:latin typeface="Calibri"/>
                <a:cs typeface="+mn-cs"/>
              </a:rPr>
              <a:t>0 or 2-0 non-absorbable suture.</a:t>
            </a:r>
          </a:p>
          <a:p>
            <a:pPr marL="687388" lvl="1" indent="-347663" defTabSz="457200" eaLnBrk="1" hangingPunct="1">
              <a:spcBef>
                <a:spcPts val="400"/>
              </a:spcBef>
              <a:buSzPct val="90000"/>
              <a:buFont typeface="Wingdings" panose="05000000000000000000" pitchFamily="2" charset="2"/>
              <a:buChar char="q"/>
            </a:pPr>
            <a:r>
              <a:rPr lang="en-US" altLang="en-US" sz="2000" dirty="0">
                <a:solidFill>
                  <a:prstClr val="black"/>
                </a:solidFill>
                <a:latin typeface="Calibri"/>
                <a:cs typeface="+mn-cs"/>
              </a:rPr>
              <a:t>If significant contamination of pleural space by enteric contents, copious irrigation with drainage </a:t>
            </a:r>
            <a:br>
              <a:rPr lang="en-US" altLang="en-US" sz="2000" dirty="0">
                <a:solidFill>
                  <a:prstClr val="black"/>
                </a:solidFill>
                <a:latin typeface="Calibri"/>
                <a:cs typeface="+mn-cs"/>
              </a:rPr>
            </a:br>
            <a:r>
              <a:rPr lang="en-US" altLang="en-US" sz="2000" dirty="0">
                <a:solidFill>
                  <a:prstClr val="black"/>
                </a:solidFill>
                <a:latin typeface="Calibri"/>
                <a:cs typeface="+mn-cs"/>
              </a:rPr>
              <a:t>of chest.</a:t>
            </a:r>
          </a:p>
        </p:txBody>
      </p:sp>
      <p:sp>
        <p:nvSpPr>
          <p:cNvPr id="6" name="TextBox 5">
            <a:extLst>
              <a:ext uri="{FF2B5EF4-FFF2-40B4-BE49-F238E27FC236}">
                <a16:creationId xmlns:a16="http://schemas.microsoft.com/office/drawing/2014/main" id="{C2D609A5-14E4-4E60-8EDE-7D379A9E6995}"/>
              </a:ext>
            </a:extLst>
          </p:cNvPr>
          <p:cNvSpPr txBox="1"/>
          <p:nvPr/>
        </p:nvSpPr>
        <p:spPr>
          <a:xfrm>
            <a:off x="5626100" y="4800600"/>
            <a:ext cx="3505200" cy="579646"/>
          </a:xfrm>
          <a:prstGeom prst="rect">
            <a:avLst/>
          </a:prstGeom>
          <a:noFill/>
        </p:spPr>
        <p:txBody>
          <a:bodyPr wrap="square" rtlCol="0">
            <a:spAutoFit/>
          </a:bodyPr>
          <a:lstStyle/>
          <a:p>
            <a:pPr>
              <a:lnSpc>
                <a:spcPts val="1900"/>
              </a:lnSpc>
            </a:pPr>
            <a:r>
              <a:rPr lang="en-US" sz="1600" i="1" spc="-30" dirty="0"/>
              <a:t>Small diaphragmatic injury (arrow)</a:t>
            </a:r>
            <a:br>
              <a:rPr lang="en-US" sz="1600" i="1" spc="-30" dirty="0"/>
            </a:br>
            <a:r>
              <a:rPr lang="en-US" sz="1100" i="1" spc="-30" dirty="0"/>
              <a:t>Source: Borden Institute: War Surgery in Afghanistan and Iraq</a:t>
            </a:r>
          </a:p>
        </p:txBody>
      </p:sp>
      <p:pic>
        <p:nvPicPr>
          <p:cNvPr id="8" name="Picture 7" descr="Small diaphragmatic injury image" title="Diaphragm"/>
          <p:cNvPicPr>
            <a:picLocks noChangeAspect="1"/>
          </p:cNvPicPr>
          <p:nvPr/>
        </p:nvPicPr>
        <p:blipFill rotWithShape="1">
          <a:blip r:embed="rId5"/>
          <a:srcRect l="70833" t="15692" r="13542" b="50000"/>
          <a:stretch/>
        </p:blipFill>
        <p:spPr>
          <a:xfrm>
            <a:off x="5660571" y="2209800"/>
            <a:ext cx="3135086" cy="2438400"/>
          </a:xfrm>
          <a:prstGeom prst="rect">
            <a:avLst/>
          </a:prstGeom>
          <a:ln w="12700">
            <a:solidFill>
              <a:schemeClr val="tx1"/>
            </a:solidFill>
          </a:ln>
          <a:effectLst/>
        </p:spPr>
      </p:pic>
      <p:cxnSp>
        <p:nvCxnSpPr>
          <p:cNvPr id="9" name="Straight Connector 8"/>
          <p:cNvCxnSpPr/>
          <p:nvPr/>
        </p:nvCxnSpPr>
        <p:spPr>
          <a:xfrm>
            <a:off x="5257800" y="1981200"/>
            <a:ext cx="0" cy="36576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304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Chest wall </a:t>
            </a:r>
          </a:p>
        </p:txBody>
      </p:sp>
      <p:sp>
        <p:nvSpPr>
          <p:cNvPr id="5" name="Rectangle 4"/>
          <p:cNvSpPr/>
          <p:nvPr/>
        </p:nvSpPr>
        <p:spPr>
          <a:xfrm>
            <a:off x="457200" y="1869795"/>
            <a:ext cx="8077200" cy="3508653"/>
          </a:xfrm>
          <a:prstGeom prst="rect">
            <a:avLst/>
          </a:prstGeom>
        </p:spPr>
        <p:txBody>
          <a:bodyPr wrap="square">
            <a:spAutoFit/>
          </a:bodyPr>
          <a:lstStyle/>
          <a:p>
            <a:pPr marL="339725" lvl="1" indent="-339725" defTabSz="457200" eaLnBrk="1" hangingPunct="1">
              <a:spcBef>
                <a:spcPts val="0"/>
              </a:spcBef>
              <a:spcAft>
                <a:spcPts val="600"/>
              </a:spcAft>
              <a:buSzPct val="90000"/>
              <a:buFont typeface="Wingdings" panose="05000000000000000000" pitchFamily="2" charset="2"/>
              <a:buChar char="n"/>
            </a:pPr>
            <a:r>
              <a:rPr lang="en-US" altLang="en-US" sz="2400" dirty="0">
                <a:solidFill>
                  <a:prstClr val="black"/>
                </a:solidFill>
                <a:latin typeface="Calibri"/>
                <a:cs typeface="Arial"/>
              </a:rPr>
              <a:t>Bleeding from intercostal arteries not likely to stop without </a:t>
            </a:r>
            <a:r>
              <a:rPr lang="en-US" altLang="en-US" sz="2400" dirty="0" smtClean="0">
                <a:solidFill>
                  <a:prstClr val="black"/>
                </a:solidFill>
                <a:latin typeface="Calibri"/>
                <a:cs typeface="Arial"/>
              </a:rPr>
              <a:t>intervention.</a:t>
            </a:r>
            <a:endParaRPr lang="en-US" altLang="en-US" sz="2400" dirty="0">
              <a:solidFill>
                <a:prstClr val="black"/>
              </a:solidFill>
              <a:latin typeface="Calibri"/>
              <a:cs typeface="Arial"/>
            </a:endParaRPr>
          </a:p>
          <a:p>
            <a:pPr marL="339725" lvl="1" indent="-339725" defTabSz="457200" eaLnBrk="1" hangingPunct="1">
              <a:spcBef>
                <a:spcPts val="600"/>
              </a:spcBef>
              <a:spcAft>
                <a:spcPts val="600"/>
              </a:spcAft>
              <a:buSzPct val="90000"/>
              <a:buFont typeface="Wingdings" panose="05000000000000000000" pitchFamily="2" charset="2"/>
              <a:buChar char="n"/>
            </a:pPr>
            <a:r>
              <a:rPr lang="en-US" altLang="en-US" sz="2400" dirty="0">
                <a:solidFill>
                  <a:prstClr val="black"/>
                </a:solidFill>
                <a:latin typeface="Calibri"/>
                <a:cs typeface="Arial"/>
              </a:rPr>
              <a:t>During thoracotomy:</a:t>
            </a:r>
          </a:p>
          <a:p>
            <a:pPr marL="685800" lvl="2" indent="-342900" defTabSz="457200" eaLnBrk="1" hangingPunct="1">
              <a:spcBef>
                <a:spcPts val="0"/>
              </a:spcBef>
              <a:spcAft>
                <a:spcPts val="600"/>
              </a:spcAft>
              <a:buSzPct val="80000"/>
              <a:buFont typeface="Wingdings" panose="05000000000000000000" pitchFamily="2" charset="2"/>
              <a:buChar char="q"/>
            </a:pPr>
            <a:r>
              <a:rPr lang="en-US" altLang="en-US" sz="2400" dirty="0">
                <a:solidFill>
                  <a:prstClr val="black"/>
                </a:solidFill>
                <a:latin typeface="Calibri"/>
                <a:cs typeface="Arial"/>
              </a:rPr>
              <a:t>Assess non-chest wall bleeding </a:t>
            </a:r>
            <a:r>
              <a:rPr lang="en-US" altLang="en-US" sz="2400" dirty="0" smtClean="0">
                <a:solidFill>
                  <a:prstClr val="black"/>
                </a:solidFill>
                <a:latin typeface="Calibri"/>
                <a:cs typeface="Arial"/>
              </a:rPr>
              <a:t>sources.</a:t>
            </a:r>
            <a:endParaRPr lang="en-US" altLang="en-US" sz="2400" dirty="0">
              <a:solidFill>
                <a:prstClr val="black"/>
              </a:solidFill>
              <a:latin typeface="Calibri"/>
              <a:cs typeface="Arial"/>
            </a:endParaRPr>
          </a:p>
          <a:p>
            <a:pPr marL="685800" lvl="2" indent="-342900" defTabSz="457200" eaLnBrk="1" hangingPunct="1">
              <a:spcBef>
                <a:spcPts val="0"/>
              </a:spcBef>
              <a:spcAft>
                <a:spcPts val="600"/>
              </a:spcAft>
              <a:buSzPct val="80000"/>
              <a:buFont typeface="Wingdings" panose="05000000000000000000" pitchFamily="2" charset="2"/>
              <a:buChar char="q"/>
            </a:pPr>
            <a:r>
              <a:rPr lang="en-US" altLang="en-US" sz="2400" dirty="0">
                <a:solidFill>
                  <a:prstClr val="black"/>
                </a:solidFill>
                <a:latin typeface="Calibri"/>
                <a:cs typeface="Arial"/>
              </a:rPr>
              <a:t>Temporize with manual pressure and </a:t>
            </a:r>
            <a:r>
              <a:rPr lang="en-US" altLang="en-US" sz="2400" dirty="0" smtClean="0">
                <a:solidFill>
                  <a:prstClr val="black"/>
                </a:solidFill>
                <a:latin typeface="Calibri"/>
                <a:cs typeface="Arial"/>
              </a:rPr>
              <a:t>packing.</a:t>
            </a:r>
            <a:endParaRPr lang="en-US" altLang="en-US" sz="2400" dirty="0">
              <a:solidFill>
                <a:prstClr val="black"/>
              </a:solidFill>
              <a:latin typeface="Calibri"/>
              <a:cs typeface="Arial"/>
            </a:endParaRPr>
          </a:p>
          <a:p>
            <a:pPr marL="1092200" lvl="3" indent="-342900" defTabSz="457200" eaLnBrk="1" hangingPunct="1">
              <a:spcBef>
                <a:spcPts val="0"/>
              </a:spcBef>
              <a:spcAft>
                <a:spcPts val="600"/>
              </a:spcAft>
              <a:buSzPct val="90000"/>
              <a:buFont typeface="Wingdings" panose="05000000000000000000" pitchFamily="2" charset="2"/>
              <a:buChar char="§"/>
            </a:pPr>
            <a:r>
              <a:rPr lang="en-US" altLang="en-US" sz="2400" dirty="0">
                <a:solidFill>
                  <a:prstClr val="black"/>
                </a:solidFill>
                <a:latin typeface="Calibri"/>
                <a:cs typeface="Arial"/>
              </a:rPr>
              <a:t>Clips, cautery or </a:t>
            </a:r>
            <a:r>
              <a:rPr lang="en-US" altLang="en-US" sz="2400" dirty="0" err="1">
                <a:solidFill>
                  <a:prstClr val="black"/>
                </a:solidFill>
                <a:latin typeface="Calibri"/>
                <a:cs typeface="Arial"/>
              </a:rPr>
              <a:t>pericostal</a:t>
            </a:r>
            <a:r>
              <a:rPr lang="en-US" altLang="en-US" sz="2400" dirty="0">
                <a:solidFill>
                  <a:prstClr val="black"/>
                </a:solidFill>
                <a:latin typeface="Calibri"/>
                <a:cs typeface="Arial"/>
              </a:rPr>
              <a:t> sutures</a:t>
            </a:r>
          </a:p>
          <a:p>
            <a:pPr marL="685800" lvl="2" indent="-342900" defTabSz="457200" eaLnBrk="1" hangingPunct="1">
              <a:spcBef>
                <a:spcPts val="0"/>
              </a:spcBef>
              <a:spcAft>
                <a:spcPts val="600"/>
              </a:spcAft>
              <a:buSzPct val="80000"/>
              <a:buFont typeface="Wingdings" panose="05000000000000000000" pitchFamily="2" charset="2"/>
              <a:buChar char="q"/>
            </a:pPr>
            <a:r>
              <a:rPr lang="en-US" altLang="en-US" sz="2400" dirty="0">
                <a:solidFill>
                  <a:prstClr val="black"/>
                </a:solidFill>
                <a:latin typeface="Calibri"/>
                <a:cs typeface="Arial"/>
              </a:rPr>
              <a:t>May need temporary cessation of ventilation for assessment and control of </a:t>
            </a:r>
            <a:r>
              <a:rPr lang="en-US" altLang="en-US" sz="2400" dirty="0" smtClean="0">
                <a:solidFill>
                  <a:prstClr val="black"/>
                </a:solidFill>
                <a:latin typeface="Calibri"/>
                <a:cs typeface="Arial"/>
              </a:rPr>
              <a:t>bleeding.</a:t>
            </a:r>
            <a:endParaRPr lang="en-US" altLang="en-US" sz="2400" dirty="0">
              <a:solidFill>
                <a:prstClr val="black"/>
              </a:solidFill>
              <a:latin typeface="Calibri"/>
              <a:cs typeface="Aria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05300" y="6507480"/>
            <a:ext cx="274320" cy="274320"/>
          </a:xfrm>
          <a:prstGeom prst="rect">
            <a:avLst/>
          </a:prstGeom>
        </p:spPr>
      </p:pic>
    </p:spTree>
    <p:extLst>
      <p:ext uri="{BB962C8B-B14F-4D97-AF65-F5344CB8AC3E}">
        <p14:creationId xmlns:p14="http://schemas.microsoft.com/office/powerpoint/2010/main" val="9832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2059577"/>
            <a:ext cx="5430838" cy="3934613"/>
          </a:xfrm>
        </p:spPr>
        <p:txBody>
          <a:bodyPr/>
          <a:lstStyle/>
          <a:p>
            <a:pPr>
              <a:spcBef>
                <a:spcPts val="600"/>
              </a:spcBef>
              <a:spcAft>
                <a:spcPts val="400"/>
              </a:spcAft>
            </a:pPr>
            <a:r>
              <a:rPr lang="en-US" altLang="en-US" sz="2000" dirty="0"/>
              <a:t>Injuries to the chest can profoundly affect breathing and circulation.</a:t>
            </a:r>
          </a:p>
          <a:p>
            <a:pPr>
              <a:spcBef>
                <a:spcPts val="600"/>
              </a:spcBef>
              <a:spcAft>
                <a:spcPts val="400"/>
              </a:spcAft>
            </a:pPr>
            <a:r>
              <a:rPr lang="en-US" altLang="en-US" sz="2000" dirty="0"/>
              <a:t>Penetrating thoracic injuries below the T4 level/nipple line require evaluation for abdominal injuries due to variable position of the diaphragm.</a:t>
            </a:r>
          </a:p>
          <a:p>
            <a:pPr>
              <a:spcBef>
                <a:spcPts val="600"/>
              </a:spcBef>
              <a:spcAft>
                <a:spcPts val="400"/>
              </a:spcAft>
            </a:pPr>
            <a:r>
              <a:rPr lang="en-US" altLang="en-US" sz="2000" dirty="0"/>
              <a:t>Injuries requiring urgent intervention include:</a:t>
            </a:r>
          </a:p>
          <a:p>
            <a:pPr marL="687388" lvl="1" indent="-347663">
              <a:spcBef>
                <a:spcPts val="0"/>
              </a:spcBef>
              <a:spcAft>
                <a:spcPts val="400"/>
              </a:spcAft>
              <a:buSzPct val="90000"/>
            </a:pPr>
            <a:r>
              <a:rPr lang="en-US" altLang="en-US" sz="2000" dirty="0"/>
              <a:t>Tension pneumothorax</a:t>
            </a:r>
          </a:p>
          <a:p>
            <a:pPr marL="687388" lvl="1" indent="-347663">
              <a:spcBef>
                <a:spcPts val="0"/>
              </a:spcBef>
              <a:spcAft>
                <a:spcPts val="400"/>
              </a:spcAft>
              <a:buSzPct val="90000"/>
            </a:pPr>
            <a:r>
              <a:rPr lang="en-US" altLang="en-US" sz="2000" dirty="0"/>
              <a:t>Open pneumothorax</a:t>
            </a:r>
          </a:p>
          <a:p>
            <a:pPr marL="687388" lvl="1" indent="-347663">
              <a:spcBef>
                <a:spcPts val="0"/>
              </a:spcBef>
              <a:spcAft>
                <a:spcPts val="400"/>
              </a:spcAft>
              <a:buSzPct val="90000"/>
            </a:pPr>
            <a:r>
              <a:rPr lang="en-US" altLang="en-US" sz="2000" dirty="0"/>
              <a:t>Massive hemothorax</a:t>
            </a:r>
          </a:p>
          <a:p>
            <a:pPr marL="687388" lvl="1" indent="-347663">
              <a:spcBef>
                <a:spcPts val="0"/>
              </a:spcBef>
              <a:spcAft>
                <a:spcPts val="400"/>
              </a:spcAft>
              <a:buSzPct val="90000"/>
            </a:pPr>
            <a:r>
              <a:rPr lang="en-US" altLang="en-US" sz="2000" dirty="0"/>
              <a:t>Cardiac tamponade</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Thoracic Injuries</a:t>
            </a:r>
            <a:br>
              <a:rPr lang="en-US" sz="2400" dirty="0">
                <a:solidFill>
                  <a:srgbClr val="000099"/>
                </a:solidFill>
              </a:rPr>
            </a:br>
            <a:r>
              <a:rPr lang="en-US" sz="3200" dirty="0"/>
              <a:t>Evaluation &amp; Diagnosis</a:t>
            </a:r>
          </a:p>
        </p:txBody>
      </p:sp>
      <p:sp>
        <p:nvSpPr>
          <p:cNvPr id="4" name="Rectangle 3"/>
          <p:cNvSpPr/>
          <p:nvPr/>
        </p:nvSpPr>
        <p:spPr>
          <a:xfrm>
            <a:off x="6303963" y="5403749"/>
            <a:ext cx="2667000" cy="553998"/>
          </a:xfrm>
          <a:prstGeom prst="rect">
            <a:avLst/>
          </a:prstGeom>
        </p:spPr>
        <p:txBody>
          <a:bodyPr wrap="square">
            <a:spAutoFit/>
          </a:bodyPr>
          <a:lstStyle/>
          <a:p>
            <a:pPr>
              <a:lnSpc>
                <a:spcPts val="1200"/>
              </a:lnSpc>
            </a:pPr>
            <a:r>
              <a:rPr lang="en-US" sz="1100" i="1" dirty="0"/>
              <a:t>Source: The Office of The Surgeon General, Borden Institute. Emergency War Surgery, 5th U.S. Edition, 2018. </a:t>
            </a:r>
          </a:p>
        </p:txBody>
      </p:sp>
      <p:cxnSp>
        <p:nvCxnSpPr>
          <p:cNvPr id="18" name="Straight Connector 17"/>
          <p:cNvCxnSpPr/>
          <p:nvPr/>
        </p:nvCxnSpPr>
        <p:spPr>
          <a:xfrm>
            <a:off x="6096000" y="2048760"/>
            <a:ext cx="0" cy="394543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6507480"/>
            <a:ext cx="274320" cy="274320"/>
          </a:xfrm>
          <a:prstGeom prst="rect">
            <a:avLst/>
          </a:prstGeom>
        </p:spPr>
      </p:pic>
      <p:pic>
        <p:nvPicPr>
          <p:cNvPr id="10" name="Picture 9" descr="Drawing showing location of T4 level." title="Penetrating thoracic injuries below the T4 level/nipple line "/>
          <p:cNvPicPr>
            <a:picLocks noChangeAspect="1"/>
          </p:cNvPicPr>
          <p:nvPr/>
        </p:nvPicPr>
        <p:blipFill>
          <a:blip r:embed="rId6"/>
          <a:stretch>
            <a:fillRect/>
          </a:stretch>
        </p:blipFill>
        <p:spPr>
          <a:xfrm>
            <a:off x="6357496" y="2036386"/>
            <a:ext cx="2329304" cy="3316726"/>
          </a:xfrm>
          <a:prstGeom prst="rect">
            <a:avLst/>
          </a:prstGeom>
          <a:ln w="12700">
            <a:solidFill>
              <a:srgbClr val="000000"/>
            </a:solidFill>
          </a:ln>
        </p:spPr>
      </p:pic>
    </p:spTree>
    <p:extLst>
      <p:ext uri="{BB962C8B-B14F-4D97-AF65-F5344CB8AC3E}">
        <p14:creationId xmlns:p14="http://schemas.microsoft.com/office/powerpoint/2010/main" val="403919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Surgical Exposures</a:t>
            </a:r>
          </a:p>
        </p:txBody>
      </p:sp>
      <p:sp>
        <p:nvSpPr>
          <p:cNvPr id="5" name="Rectangle 4"/>
          <p:cNvSpPr/>
          <p:nvPr/>
        </p:nvSpPr>
        <p:spPr>
          <a:xfrm>
            <a:off x="457200" y="1869795"/>
            <a:ext cx="8077200" cy="4281172"/>
          </a:xfrm>
          <a:prstGeom prst="rect">
            <a:avLst/>
          </a:prstGeom>
        </p:spPr>
        <p:txBody>
          <a:bodyPr wrap="square">
            <a:spAutoFit/>
          </a:bodyPr>
          <a:lstStyle/>
          <a:p>
            <a:pPr marL="339725" lvl="1" indent="-339725" defTabSz="457200" eaLnBrk="1" hangingPunct="1">
              <a:spcBef>
                <a:spcPts val="0"/>
              </a:spcBef>
              <a:spcAft>
                <a:spcPts val="0"/>
              </a:spcAft>
              <a:buSzPct val="90000"/>
              <a:buFont typeface="Wingdings" panose="05000000000000000000" pitchFamily="2" charset="2"/>
              <a:buChar char="n"/>
            </a:pPr>
            <a:r>
              <a:rPr lang="en-US" altLang="en-US" sz="2400" dirty="0">
                <a:solidFill>
                  <a:prstClr val="black"/>
                </a:solidFill>
                <a:latin typeface="Calibri"/>
                <a:cs typeface="Arial"/>
              </a:rPr>
              <a:t>Positioned to maximize necessary interventions</a:t>
            </a:r>
          </a:p>
          <a:p>
            <a:pPr marL="687388" lvl="1" indent="-347663" defTabSz="457200" eaLnBrk="1" hangingPunct="1">
              <a:spcBef>
                <a:spcPts val="400"/>
              </a:spcBef>
              <a:buSzPct val="90000"/>
              <a:buFont typeface="Wingdings" panose="05000000000000000000" pitchFamily="2" charset="2"/>
              <a:buChar char="q"/>
            </a:pPr>
            <a:r>
              <a:rPr lang="en-US" altLang="en-US" sz="2200" dirty="0">
                <a:solidFill>
                  <a:prstClr val="black"/>
                </a:solidFill>
                <a:latin typeface="Calibri"/>
                <a:cs typeface="+mn-cs"/>
              </a:rPr>
              <a:t>Supine with arms out</a:t>
            </a:r>
          </a:p>
          <a:p>
            <a:pPr marL="687388" lvl="1" indent="-347663" defTabSz="457200" eaLnBrk="1" hangingPunct="1">
              <a:spcBef>
                <a:spcPts val="400"/>
              </a:spcBef>
              <a:buSzPct val="90000"/>
              <a:buFont typeface="Wingdings" panose="05000000000000000000" pitchFamily="2" charset="2"/>
              <a:buChar char="q"/>
            </a:pPr>
            <a:r>
              <a:rPr lang="en-US" altLang="en-US" sz="2200" dirty="0">
                <a:solidFill>
                  <a:prstClr val="black"/>
                </a:solidFill>
                <a:latin typeface="Calibri"/>
                <a:cs typeface="+mn-cs"/>
              </a:rPr>
              <a:t>Prepped from chin to knees and chest to elbows</a:t>
            </a:r>
          </a:p>
          <a:p>
            <a:pPr marL="687388" lvl="1" indent="-347663" defTabSz="457200" eaLnBrk="1" hangingPunct="1">
              <a:spcBef>
                <a:spcPts val="400"/>
              </a:spcBef>
              <a:buSzPct val="90000"/>
              <a:buFont typeface="Wingdings" panose="05000000000000000000" pitchFamily="2" charset="2"/>
              <a:buChar char="q"/>
            </a:pPr>
            <a:r>
              <a:rPr lang="en-US" altLang="en-US" sz="2200" dirty="0">
                <a:solidFill>
                  <a:prstClr val="black"/>
                </a:solidFill>
                <a:latin typeface="Calibri"/>
                <a:cs typeface="+mn-cs"/>
              </a:rPr>
              <a:t>Large bore IV access</a:t>
            </a:r>
          </a:p>
          <a:p>
            <a:pPr marL="339725" lvl="1" indent="-339725" defTabSz="457200" eaLnBrk="1" hangingPunct="1">
              <a:spcBef>
                <a:spcPts val="1200"/>
              </a:spcBef>
              <a:spcAft>
                <a:spcPts val="0"/>
              </a:spcAft>
              <a:buSzPct val="90000"/>
              <a:buFont typeface="Wingdings" panose="05000000000000000000" pitchFamily="2" charset="2"/>
              <a:buChar char="n"/>
            </a:pPr>
            <a:r>
              <a:rPr lang="en-US" altLang="en-US" sz="2400" dirty="0">
                <a:solidFill>
                  <a:prstClr val="black"/>
                </a:solidFill>
                <a:latin typeface="Calibri"/>
                <a:cs typeface="Arial"/>
              </a:rPr>
              <a:t>Anesthesia concerns</a:t>
            </a:r>
          </a:p>
          <a:p>
            <a:pPr marL="687388" lvl="1" indent="-347663" defTabSz="457200" eaLnBrk="1" hangingPunct="1">
              <a:lnSpc>
                <a:spcPts val="2500"/>
              </a:lnSpc>
              <a:spcBef>
                <a:spcPts val="400"/>
              </a:spcBef>
              <a:spcAft>
                <a:spcPts val="0"/>
              </a:spcAft>
              <a:buSzPct val="90000"/>
              <a:buFont typeface="Wingdings" panose="05000000000000000000" pitchFamily="2" charset="2"/>
              <a:buChar char="q"/>
            </a:pPr>
            <a:r>
              <a:rPr lang="en-US" altLang="en-US" sz="2200" dirty="0">
                <a:solidFill>
                  <a:prstClr val="black"/>
                </a:solidFill>
                <a:latin typeface="Calibri"/>
                <a:cs typeface="+mn-cs"/>
              </a:rPr>
              <a:t>Induction can cause cardiovascular collapse, especially with cardiac tamponade.</a:t>
            </a:r>
          </a:p>
          <a:p>
            <a:pPr marL="687388" lvl="1" indent="-347663" defTabSz="457200" eaLnBrk="1" hangingPunct="1">
              <a:lnSpc>
                <a:spcPts val="2500"/>
              </a:lnSpc>
              <a:spcBef>
                <a:spcPts val="400"/>
              </a:spcBef>
              <a:spcAft>
                <a:spcPts val="0"/>
              </a:spcAft>
              <a:buSzPct val="90000"/>
              <a:buFont typeface="Wingdings" panose="05000000000000000000" pitchFamily="2" charset="2"/>
              <a:buChar char="q"/>
            </a:pPr>
            <a:r>
              <a:rPr lang="en-US" altLang="en-US" sz="2200" dirty="0">
                <a:solidFill>
                  <a:prstClr val="black"/>
                </a:solidFill>
                <a:latin typeface="Calibri"/>
                <a:cs typeface="+mn-cs"/>
              </a:rPr>
              <a:t>Consider having patient prepped and draped prior to inducing anesthesia.</a:t>
            </a:r>
          </a:p>
          <a:p>
            <a:pPr marL="687388" lvl="1" indent="-347663" defTabSz="457200" eaLnBrk="1" hangingPunct="1">
              <a:lnSpc>
                <a:spcPts val="2500"/>
              </a:lnSpc>
              <a:spcBef>
                <a:spcPts val="400"/>
              </a:spcBef>
              <a:spcAft>
                <a:spcPts val="0"/>
              </a:spcAft>
              <a:buSzPct val="90000"/>
              <a:buFont typeface="Wingdings" panose="05000000000000000000" pitchFamily="2" charset="2"/>
              <a:buChar char="q"/>
            </a:pPr>
            <a:r>
              <a:rPr lang="en-US" altLang="en-US" sz="2200" dirty="0">
                <a:solidFill>
                  <a:prstClr val="black"/>
                </a:solidFill>
                <a:latin typeface="Calibri"/>
                <a:cs typeface="+mn-cs"/>
              </a:rPr>
              <a:t>If clinical pattern allows, suspected great vessel injury should receive short-acting beta blocker with goal SBP 100-120.</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05300" y="6507480"/>
            <a:ext cx="274320" cy="274320"/>
          </a:xfrm>
          <a:prstGeom prst="rect">
            <a:avLst/>
          </a:prstGeom>
        </p:spPr>
      </p:pic>
    </p:spTree>
    <p:extLst>
      <p:ext uri="{BB962C8B-B14F-4D97-AF65-F5344CB8AC3E}">
        <p14:creationId xmlns:p14="http://schemas.microsoft.com/office/powerpoint/2010/main" val="163696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Surgical Exposures</a:t>
            </a:r>
          </a:p>
        </p:txBody>
      </p:sp>
      <p:sp>
        <p:nvSpPr>
          <p:cNvPr id="5" name="Rectangle 4"/>
          <p:cNvSpPr/>
          <p:nvPr/>
        </p:nvSpPr>
        <p:spPr>
          <a:xfrm>
            <a:off x="457200" y="1869795"/>
            <a:ext cx="8077200" cy="3477875"/>
          </a:xfrm>
          <a:prstGeom prst="rect">
            <a:avLst/>
          </a:prstGeom>
        </p:spPr>
        <p:txBody>
          <a:bodyPr wrap="square">
            <a:spAutoFit/>
          </a:bodyPr>
          <a:lstStyle/>
          <a:p>
            <a:pPr marL="339725" lvl="1" indent="-339725" defTabSz="457200" eaLnBrk="1" hangingPunct="1">
              <a:spcBef>
                <a:spcPts val="0"/>
              </a:spcBef>
              <a:spcAft>
                <a:spcPts val="0"/>
              </a:spcAft>
              <a:buSzPct val="90000"/>
              <a:buFont typeface="Wingdings" panose="05000000000000000000" pitchFamily="2" charset="2"/>
              <a:buChar char="n"/>
            </a:pPr>
            <a:r>
              <a:rPr lang="en-US" altLang="en-US" sz="2400" dirty="0">
                <a:solidFill>
                  <a:prstClr val="black"/>
                </a:solidFill>
                <a:latin typeface="Calibri"/>
                <a:cs typeface="Arial"/>
              </a:rPr>
              <a:t>Median Sternotomy</a:t>
            </a:r>
          </a:p>
          <a:p>
            <a:pPr marL="687388" lvl="1" indent="-347663" defTabSz="457200" eaLnBrk="1" hangingPunct="1">
              <a:spcBef>
                <a:spcPts val="600"/>
              </a:spcBef>
              <a:buSzPct val="90000"/>
              <a:buFont typeface="Wingdings" panose="05000000000000000000" pitchFamily="2" charset="2"/>
              <a:buChar char="q"/>
            </a:pPr>
            <a:r>
              <a:rPr lang="en-US" altLang="en-US" sz="2200" dirty="0">
                <a:solidFill>
                  <a:prstClr val="black"/>
                </a:solidFill>
                <a:latin typeface="Calibri"/>
                <a:cs typeface="+mn-cs"/>
              </a:rPr>
              <a:t>Suspected cardiac injury</a:t>
            </a:r>
          </a:p>
          <a:p>
            <a:pPr marL="687388" lvl="1" indent="-347663" defTabSz="457200" eaLnBrk="1" hangingPunct="1">
              <a:spcBef>
                <a:spcPts val="600"/>
              </a:spcBef>
              <a:buSzPct val="90000"/>
              <a:buFont typeface="Wingdings" panose="05000000000000000000" pitchFamily="2" charset="2"/>
              <a:buChar char="q"/>
            </a:pPr>
            <a:r>
              <a:rPr lang="en-US" altLang="en-US" sz="2200" dirty="0">
                <a:solidFill>
                  <a:prstClr val="black"/>
                </a:solidFill>
                <a:latin typeface="Calibri"/>
                <a:cs typeface="+mn-cs"/>
              </a:rPr>
              <a:t>Positive subxiphoid window</a:t>
            </a:r>
          </a:p>
          <a:p>
            <a:pPr marL="687388" lvl="1" indent="-347663" defTabSz="457200" eaLnBrk="1" hangingPunct="1">
              <a:spcBef>
                <a:spcPts val="600"/>
              </a:spcBef>
              <a:buSzPct val="90000"/>
              <a:buFont typeface="Wingdings" panose="05000000000000000000" pitchFamily="2" charset="2"/>
              <a:buChar char="q"/>
            </a:pPr>
            <a:r>
              <a:rPr lang="en-US" altLang="en-US" sz="2200" dirty="0">
                <a:solidFill>
                  <a:prstClr val="black"/>
                </a:solidFill>
                <a:latin typeface="Calibri"/>
                <a:cs typeface="+mn-cs"/>
              </a:rPr>
              <a:t>Suspect injury to great vessels of chest</a:t>
            </a:r>
          </a:p>
          <a:p>
            <a:pPr marL="687388" lvl="1" indent="-347663" defTabSz="457200" eaLnBrk="1" hangingPunct="1">
              <a:spcBef>
                <a:spcPts val="600"/>
              </a:spcBef>
              <a:buSzPct val="90000"/>
              <a:buFont typeface="Wingdings" panose="05000000000000000000" pitchFamily="2" charset="2"/>
              <a:buChar char="q"/>
            </a:pPr>
            <a:r>
              <a:rPr lang="en-US" altLang="en-US" sz="2200" b="1" i="1" dirty="0">
                <a:solidFill>
                  <a:prstClr val="black"/>
                </a:solidFill>
                <a:latin typeface="Calibri"/>
                <a:cs typeface="+mn-cs"/>
              </a:rPr>
              <a:t>Weaknesses</a:t>
            </a:r>
            <a:r>
              <a:rPr lang="en-US" altLang="en-US" sz="2200" dirty="0">
                <a:solidFill>
                  <a:prstClr val="black"/>
                </a:solidFill>
                <a:latin typeface="Calibri"/>
                <a:cs typeface="+mn-cs"/>
              </a:rPr>
              <a:t>: Poor exposure to left subclavian or thoracic aorta</a:t>
            </a:r>
          </a:p>
          <a:p>
            <a:pPr marL="339725" lvl="1" indent="-339725" defTabSz="457200" eaLnBrk="1" hangingPunct="1">
              <a:spcBef>
                <a:spcPts val="1200"/>
              </a:spcBef>
              <a:spcAft>
                <a:spcPts val="0"/>
              </a:spcAft>
              <a:buSzPct val="90000"/>
              <a:buFont typeface="Wingdings" panose="05000000000000000000" pitchFamily="2" charset="2"/>
              <a:buChar char="n"/>
            </a:pPr>
            <a:r>
              <a:rPr lang="en-US" altLang="en-US" sz="2400" dirty="0">
                <a:solidFill>
                  <a:prstClr val="black"/>
                </a:solidFill>
                <a:latin typeface="Calibri"/>
                <a:cs typeface="Arial"/>
              </a:rPr>
              <a:t>Extensions</a:t>
            </a:r>
          </a:p>
          <a:p>
            <a:pPr marL="687388" lvl="1" indent="-347663" defTabSz="457200" eaLnBrk="1" hangingPunct="1">
              <a:spcBef>
                <a:spcPts val="600"/>
              </a:spcBef>
              <a:buSzPct val="90000"/>
              <a:buFont typeface="Wingdings" panose="05000000000000000000" pitchFamily="2" charset="2"/>
              <a:buChar char="q"/>
            </a:pPr>
            <a:r>
              <a:rPr lang="en-US" altLang="en-US" sz="2200" dirty="0">
                <a:solidFill>
                  <a:prstClr val="black"/>
                </a:solidFill>
                <a:latin typeface="Calibri"/>
                <a:cs typeface="+mn-cs"/>
              </a:rPr>
              <a:t>Subclavicular: Mid-to-distal subclavian artery injury (preferred)</a:t>
            </a:r>
          </a:p>
          <a:p>
            <a:pPr marL="687388" lvl="1" indent="-347663" defTabSz="457200" eaLnBrk="1" hangingPunct="1">
              <a:spcBef>
                <a:spcPts val="600"/>
              </a:spcBef>
              <a:buSzPct val="90000"/>
              <a:buFont typeface="Wingdings" panose="05000000000000000000" pitchFamily="2" charset="2"/>
              <a:buChar char="q"/>
            </a:pPr>
            <a:r>
              <a:rPr lang="en-US" altLang="en-US" sz="2200" dirty="0">
                <a:solidFill>
                  <a:prstClr val="black"/>
                </a:solidFill>
                <a:latin typeface="Calibri"/>
                <a:cs typeface="+mn-cs"/>
              </a:rPr>
              <a:t>Trap Door: Proximal left subclavian artery injury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05300" y="6507480"/>
            <a:ext cx="274320" cy="274320"/>
          </a:xfrm>
          <a:prstGeom prst="rect">
            <a:avLst/>
          </a:prstGeom>
        </p:spPr>
      </p:pic>
    </p:spTree>
    <p:extLst>
      <p:ext uri="{BB962C8B-B14F-4D97-AF65-F5344CB8AC3E}">
        <p14:creationId xmlns:p14="http://schemas.microsoft.com/office/powerpoint/2010/main" val="225139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Median Sternotomy</a:t>
            </a:r>
          </a:p>
        </p:txBody>
      </p:sp>
      <p:pic>
        <p:nvPicPr>
          <p:cNvPr id="7" name="Picture 6" descr="Median sternotomy with subclavicular extension for subclavian injury image&#10;" title="Median sternotomy">
            <a:extLst>
              <a:ext uri="{FF2B5EF4-FFF2-40B4-BE49-F238E27FC236}">
                <a16:creationId xmlns:a16="http://schemas.microsoft.com/office/drawing/2014/main" id="{487381B6-7B7B-4596-AABB-80E716FACD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549306" y="2448816"/>
            <a:ext cx="2881842" cy="2161382"/>
          </a:xfrm>
          <a:prstGeom prst="rect">
            <a:avLst/>
          </a:prstGeom>
          <a:ln w="12700">
            <a:solidFill>
              <a:schemeClr val="tx1"/>
            </a:solidFill>
          </a:ln>
          <a:effectLst/>
        </p:spPr>
      </p:pic>
      <p:pic>
        <p:nvPicPr>
          <p:cNvPr id="8" name="Picture 7" descr="image of median Sternotomy with left anterolateral thoracotomy with temporary packing" title="median Sternotomy">
            <a:extLst>
              <a:ext uri="{FF2B5EF4-FFF2-40B4-BE49-F238E27FC236}">
                <a16:creationId xmlns:a16="http://schemas.microsoft.com/office/drawing/2014/main" id="{104546EC-3299-43F5-A4E0-47CBD5E49D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61" b="-61"/>
          <a:stretch/>
        </p:blipFill>
        <p:spPr>
          <a:xfrm rot="5400000">
            <a:off x="6183435" y="2530735"/>
            <a:ext cx="2881842" cy="1989913"/>
          </a:xfrm>
          <a:prstGeom prst="rect">
            <a:avLst/>
          </a:prstGeom>
          <a:ln w="12700">
            <a:solidFill>
              <a:schemeClr val="tx1"/>
            </a:solidFill>
          </a:ln>
          <a:effectLst/>
        </p:spPr>
      </p:pic>
      <p:sp>
        <p:nvSpPr>
          <p:cNvPr id="9" name="TextBox 8">
            <a:extLst>
              <a:ext uri="{FF2B5EF4-FFF2-40B4-BE49-F238E27FC236}">
                <a16:creationId xmlns:a16="http://schemas.microsoft.com/office/drawing/2014/main" id="{C2D609A5-14E4-4E60-8EDE-7D379A9E6995}"/>
              </a:ext>
            </a:extLst>
          </p:cNvPr>
          <p:cNvSpPr txBox="1"/>
          <p:nvPr/>
        </p:nvSpPr>
        <p:spPr>
          <a:xfrm>
            <a:off x="3833336" y="5241193"/>
            <a:ext cx="2313782" cy="823302"/>
          </a:xfrm>
          <a:prstGeom prst="rect">
            <a:avLst/>
          </a:prstGeom>
          <a:noFill/>
        </p:spPr>
        <p:txBody>
          <a:bodyPr wrap="square" rtlCol="0">
            <a:spAutoFit/>
          </a:bodyPr>
          <a:lstStyle/>
          <a:p>
            <a:pPr>
              <a:lnSpc>
                <a:spcPts val="1900"/>
              </a:lnSpc>
            </a:pPr>
            <a:r>
              <a:rPr lang="en-US" sz="1600" i="1" spc="-30" dirty="0"/>
              <a:t>Median sternotomy with subclavicular extension </a:t>
            </a:r>
            <a:br>
              <a:rPr lang="en-US" sz="1600" i="1" spc="-30" dirty="0"/>
            </a:br>
            <a:r>
              <a:rPr lang="en-US" sz="1600" i="1" spc="-30" dirty="0"/>
              <a:t>for subclavian injury</a:t>
            </a:r>
          </a:p>
        </p:txBody>
      </p:sp>
      <p:sp>
        <p:nvSpPr>
          <p:cNvPr id="10" name="Rectangle 9"/>
          <p:cNvSpPr/>
          <p:nvPr/>
        </p:nvSpPr>
        <p:spPr>
          <a:xfrm>
            <a:off x="6477000" y="5241193"/>
            <a:ext cx="2514600" cy="823302"/>
          </a:xfrm>
          <a:prstGeom prst="rect">
            <a:avLst/>
          </a:prstGeom>
        </p:spPr>
        <p:txBody>
          <a:bodyPr wrap="square">
            <a:spAutoFit/>
          </a:bodyPr>
          <a:lstStyle/>
          <a:p>
            <a:pPr>
              <a:lnSpc>
                <a:spcPts val="1900"/>
              </a:lnSpc>
            </a:pPr>
            <a:r>
              <a:rPr lang="en-US" sz="1600" i="1" spc="-30" dirty="0"/>
              <a:t>Median Sternotomy with left anterolateral thoracotomy with temporary packing</a:t>
            </a:r>
          </a:p>
        </p:txBody>
      </p:sp>
      <p:grpSp>
        <p:nvGrpSpPr>
          <p:cNvPr id="15" name="Group 14" descr="Drawing of trap door extension." title="Medium sternotomy"/>
          <p:cNvGrpSpPr/>
          <p:nvPr/>
        </p:nvGrpSpPr>
        <p:grpSpPr>
          <a:xfrm>
            <a:off x="241949" y="2097833"/>
            <a:ext cx="3471644" cy="3691368"/>
            <a:chOff x="185956" y="2119604"/>
            <a:chExt cx="3471644" cy="3691368"/>
          </a:xfrm>
        </p:grpSpPr>
        <p:pic>
          <p:nvPicPr>
            <p:cNvPr id="6" name="Picture 5" descr="Trap door extension illustration" title="Trap door extension illustration">
              <a:extLst>
                <a:ext uri="{FF2B5EF4-FFF2-40B4-BE49-F238E27FC236}">
                  <a16:creationId xmlns:a16="http://schemas.microsoft.com/office/drawing/2014/main" id="{3016B1E8-BA2C-4DCF-83C5-2C9C127C0742}"/>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185956" y="2119604"/>
              <a:ext cx="3471644" cy="3691368"/>
            </a:xfrm>
            <a:prstGeom prst="rect">
              <a:avLst/>
            </a:prstGeom>
            <a:ln w="12700">
              <a:solidFill>
                <a:schemeClr val="tx1"/>
              </a:solidFill>
            </a:ln>
          </p:spPr>
        </p:pic>
        <p:sp>
          <p:nvSpPr>
            <p:cNvPr id="11" name="TextBox 10"/>
            <p:cNvSpPr txBox="1"/>
            <p:nvPr/>
          </p:nvSpPr>
          <p:spPr>
            <a:xfrm>
              <a:off x="1188282" y="4267200"/>
              <a:ext cx="2108525" cy="338554"/>
            </a:xfrm>
            <a:prstGeom prst="rect">
              <a:avLst/>
            </a:prstGeom>
            <a:solidFill>
              <a:schemeClr val="bg1"/>
            </a:solidFill>
            <a:ln w="12700">
              <a:solidFill>
                <a:schemeClr val="tx1"/>
              </a:solidFill>
            </a:ln>
          </p:spPr>
          <p:txBody>
            <a:bodyPr wrap="square" rtlCol="0">
              <a:spAutoFit/>
            </a:bodyPr>
            <a:lstStyle/>
            <a:p>
              <a:r>
                <a:rPr lang="en-US" sz="1600" dirty="0"/>
                <a:t>Trap Door Extension</a:t>
              </a:r>
            </a:p>
          </p:txBody>
        </p:sp>
        <p:cxnSp>
          <p:nvCxnSpPr>
            <p:cNvPr id="13" name="Straight Connector 12"/>
            <p:cNvCxnSpPr/>
            <p:nvPr/>
          </p:nvCxnSpPr>
          <p:spPr>
            <a:xfrm flipH="1">
              <a:off x="914400" y="4544199"/>
              <a:ext cx="381000" cy="45724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6507480"/>
            <a:ext cx="274320" cy="274320"/>
          </a:xfrm>
          <a:prstGeom prst="rect">
            <a:avLst/>
          </a:prstGeom>
        </p:spPr>
      </p:pic>
    </p:spTree>
    <p:extLst>
      <p:ext uri="{BB962C8B-B14F-4D97-AF65-F5344CB8AC3E}">
        <p14:creationId xmlns:p14="http://schemas.microsoft.com/office/powerpoint/2010/main" val="312139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Surgical Exposures</a:t>
            </a:r>
          </a:p>
        </p:txBody>
      </p:sp>
      <p:sp>
        <p:nvSpPr>
          <p:cNvPr id="5" name="Rectangle 4"/>
          <p:cNvSpPr/>
          <p:nvPr/>
        </p:nvSpPr>
        <p:spPr>
          <a:xfrm>
            <a:off x="457200" y="1872372"/>
            <a:ext cx="4419600" cy="4244752"/>
          </a:xfrm>
          <a:prstGeom prst="rect">
            <a:avLst/>
          </a:prstGeom>
        </p:spPr>
        <p:txBody>
          <a:bodyPr wrap="square">
            <a:spAutoFit/>
          </a:bodyPr>
          <a:lstStyle/>
          <a:p>
            <a:pPr marL="339725" lvl="1" indent="-339725" defTabSz="457200" eaLnBrk="1" hangingPunct="1">
              <a:spcBef>
                <a:spcPts val="0"/>
              </a:spcBef>
              <a:spcAft>
                <a:spcPts val="0"/>
              </a:spcAft>
              <a:buSzPct val="90000"/>
              <a:buFont typeface="Wingdings" panose="05000000000000000000" pitchFamily="2" charset="2"/>
              <a:buChar char="n"/>
            </a:pPr>
            <a:r>
              <a:rPr lang="en-US" altLang="en-US" sz="2200" dirty="0">
                <a:solidFill>
                  <a:prstClr val="black"/>
                </a:solidFill>
                <a:latin typeface="Calibri"/>
                <a:cs typeface="Arial"/>
              </a:rPr>
              <a:t>Left anterolateral thoracotomy</a:t>
            </a:r>
          </a:p>
          <a:p>
            <a:pPr marL="687388" lvl="1" indent="-347663" defTabSz="457200" eaLnBrk="1" hangingPunct="1">
              <a:lnSpc>
                <a:spcPts val="2200"/>
              </a:lnSpc>
              <a:spcBef>
                <a:spcPts val="300"/>
              </a:spcBef>
              <a:buSzPct val="90000"/>
              <a:buFont typeface="Wingdings" panose="05000000000000000000" pitchFamily="2" charset="2"/>
              <a:buChar char="q"/>
            </a:pPr>
            <a:r>
              <a:rPr lang="en-US" altLang="en-US" sz="2000" dirty="0">
                <a:solidFill>
                  <a:prstClr val="black"/>
                </a:solidFill>
                <a:latin typeface="Calibri"/>
                <a:cs typeface="+mn-cs"/>
              </a:rPr>
              <a:t>Ideal for the patient in extremis </a:t>
            </a:r>
            <a:br>
              <a:rPr lang="en-US" altLang="en-US" sz="2000" dirty="0">
                <a:solidFill>
                  <a:prstClr val="black"/>
                </a:solidFill>
                <a:latin typeface="Calibri"/>
                <a:cs typeface="+mn-cs"/>
              </a:rPr>
            </a:br>
            <a:r>
              <a:rPr lang="en-US" altLang="en-US" sz="2000" dirty="0">
                <a:solidFill>
                  <a:prstClr val="black"/>
                </a:solidFill>
                <a:latin typeface="Calibri"/>
                <a:cs typeface="+mn-cs"/>
              </a:rPr>
              <a:t>or is profoundly unstable.</a:t>
            </a:r>
          </a:p>
          <a:p>
            <a:pPr marL="687388" lvl="1" indent="-347663" defTabSz="457200" eaLnBrk="1" hangingPunct="1">
              <a:lnSpc>
                <a:spcPts val="2200"/>
              </a:lnSpc>
              <a:spcBef>
                <a:spcPts val="300"/>
              </a:spcBef>
              <a:buSzPct val="90000"/>
              <a:buFont typeface="Wingdings" panose="05000000000000000000" pitchFamily="2" charset="2"/>
              <a:buChar char="q"/>
            </a:pPr>
            <a:r>
              <a:rPr lang="en-US" altLang="en-US" sz="2000" dirty="0">
                <a:solidFill>
                  <a:prstClr val="black"/>
                </a:solidFill>
                <a:latin typeface="Calibri"/>
                <a:cs typeface="+mn-cs"/>
              </a:rPr>
              <a:t>Should be combined with right tube thoracostomy.</a:t>
            </a:r>
          </a:p>
          <a:p>
            <a:pPr marL="687388" lvl="1" indent="-347663" defTabSz="457200" eaLnBrk="1" hangingPunct="1">
              <a:lnSpc>
                <a:spcPts val="2200"/>
              </a:lnSpc>
              <a:spcBef>
                <a:spcPts val="300"/>
              </a:spcBef>
              <a:buSzPct val="90000"/>
              <a:buFont typeface="Wingdings" panose="05000000000000000000" pitchFamily="2" charset="2"/>
              <a:buChar char="q"/>
            </a:pPr>
            <a:r>
              <a:rPr lang="en-US" altLang="en-US" sz="2000" dirty="0">
                <a:solidFill>
                  <a:prstClr val="black"/>
                </a:solidFill>
                <a:latin typeface="Calibri"/>
                <a:cs typeface="+mn-cs"/>
              </a:rPr>
              <a:t>Same incision used for emergency resuscitative thoracotomy.</a:t>
            </a:r>
          </a:p>
          <a:p>
            <a:pPr marL="339725" lvl="1" indent="-339725" defTabSz="457200" eaLnBrk="1" hangingPunct="1">
              <a:spcBef>
                <a:spcPts val="600"/>
              </a:spcBef>
              <a:spcAft>
                <a:spcPts val="0"/>
              </a:spcAft>
              <a:buSzPct val="90000"/>
              <a:buFont typeface="Wingdings" panose="05000000000000000000" pitchFamily="2" charset="2"/>
              <a:buChar char="n"/>
            </a:pPr>
            <a:r>
              <a:rPr lang="en-US" altLang="en-US" sz="2200" dirty="0">
                <a:solidFill>
                  <a:prstClr val="black"/>
                </a:solidFill>
                <a:latin typeface="Calibri"/>
                <a:cs typeface="Arial"/>
              </a:rPr>
              <a:t>Extensions</a:t>
            </a:r>
          </a:p>
          <a:p>
            <a:pPr marL="687388" lvl="1" indent="-347663" defTabSz="457200" eaLnBrk="1" hangingPunct="1">
              <a:lnSpc>
                <a:spcPts val="2200"/>
              </a:lnSpc>
              <a:spcBef>
                <a:spcPts val="300"/>
              </a:spcBef>
              <a:buSzPct val="90000"/>
              <a:buFont typeface="Wingdings" panose="05000000000000000000" pitchFamily="2" charset="2"/>
              <a:buChar char="q"/>
            </a:pPr>
            <a:r>
              <a:rPr lang="en-US" altLang="en-US" sz="2000" dirty="0">
                <a:solidFill>
                  <a:prstClr val="black"/>
                </a:solidFill>
                <a:latin typeface="Calibri"/>
              </a:rPr>
              <a:t>Transverse sternotomy with right anterolateral thoracotomy (“clamshell”).</a:t>
            </a:r>
          </a:p>
          <a:p>
            <a:pPr marL="687387" lvl="2" defTabSz="457200" eaLnBrk="1" hangingPunct="1">
              <a:lnSpc>
                <a:spcPts val="2000"/>
              </a:lnSpc>
              <a:spcBef>
                <a:spcPts val="300"/>
              </a:spcBef>
              <a:buSzPct val="90000"/>
            </a:pPr>
            <a:r>
              <a:rPr lang="en-US" altLang="en-US" dirty="0">
                <a:solidFill>
                  <a:prstClr val="black"/>
                </a:solidFill>
                <a:latin typeface="Calibri"/>
              </a:rPr>
              <a:t>Suspected intra-pericardial injury </a:t>
            </a:r>
            <a:br>
              <a:rPr lang="en-US" altLang="en-US" dirty="0">
                <a:solidFill>
                  <a:prstClr val="black"/>
                </a:solidFill>
                <a:latin typeface="Calibri"/>
              </a:rPr>
            </a:br>
            <a:r>
              <a:rPr lang="en-US" altLang="en-US" dirty="0">
                <a:solidFill>
                  <a:prstClr val="black"/>
                </a:solidFill>
                <a:latin typeface="Calibri"/>
              </a:rPr>
              <a:t>or right pleural space bleeding.</a:t>
            </a:r>
            <a:endParaRPr lang="en-US" sz="2200" dirty="0">
              <a:solidFill>
                <a:prstClr val="black"/>
              </a:solidFill>
              <a:latin typeface="Calibri"/>
            </a:endParaRPr>
          </a:p>
        </p:txBody>
      </p:sp>
      <p:grpSp>
        <p:nvGrpSpPr>
          <p:cNvPr id="12" name="Group 11" descr="Transverse sternotomy with right anterolateral thoracotomy (“clamshell”).&#10;" title="Clamshell illustration"/>
          <p:cNvGrpSpPr/>
          <p:nvPr/>
        </p:nvGrpSpPr>
        <p:grpSpPr>
          <a:xfrm>
            <a:off x="7315200" y="1850586"/>
            <a:ext cx="1706943" cy="1748705"/>
            <a:chOff x="6327849" y="1869795"/>
            <a:chExt cx="1721415" cy="1453213"/>
          </a:xfrm>
          <a:effectLst/>
        </p:grpSpPr>
        <p:pic>
          <p:nvPicPr>
            <p:cNvPr id="6" name="Picture 5">
              <a:extLst>
                <a:ext uri="{FF2B5EF4-FFF2-40B4-BE49-F238E27FC236}">
                  <a16:creationId xmlns:a16="http://schemas.microsoft.com/office/drawing/2014/main" id="{3B033908-16B9-47C3-B2B3-10D0CAD7BCB0}"/>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3651" r="6132" b="-1"/>
            <a:stretch/>
          </p:blipFill>
          <p:spPr>
            <a:xfrm>
              <a:off x="6327849" y="1944547"/>
              <a:ext cx="1664105" cy="1378461"/>
            </a:xfrm>
            <a:prstGeom prst="rect">
              <a:avLst/>
            </a:prstGeom>
          </p:spPr>
        </p:pic>
        <p:sp>
          <p:nvSpPr>
            <p:cNvPr id="10" name="Rectangle 9"/>
            <p:cNvSpPr/>
            <p:nvPr/>
          </p:nvSpPr>
          <p:spPr>
            <a:xfrm>
              <a:off x="6331653" y="1869795"/>
              <a:ext cx="1717611" cy="1453213"/>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Trans-mediastinal gunshot wound with active cardiac massage image" title="Surgical exposures">
            <a:extLst>
              <a:ext uri="{FF2B5EF4-FFF2-40B4-BE49-F238E27FC236}">
                <a16:creationId xmlns:a16="http://schemas.microsoft.com/office/drawing/2014/main" id="{833610DD-225A-400A-B4E0-D29A3F59893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5062346" y="3212235"/>
            <a:ext cx="2315277" cy="1924371"/>
          </a:xfrm>
          <a:prstGeom prst="rect">
            <a:avLst/>
          </a:prstGeom>
          <a:ln w="12700">
            <a:solidFill>
              <a:schemeClr val="tx1"/>
            </a:solidFill>
          </a:ln>
          <a:effectLst/>
        </p:spPr>
      </p:pic>
      <p:sp>
        <p:nvSpPr>
          <p:cNvPr id="8" name="Rectangle 7"/>
          <p:cNvSpPr/>
          <p:nvPr/>
        </p:nvSpPr>
        <p:spPr>
          <a:xfrm>
            <a:off x="5181601" y="5472241"/>
            <a:ext cx="3276599" cy="528350"/>
          </a:xfrm>
          <a:prstGeom prst="rect">
            <a:avLst/>
          </a:prstGeom>
        </p:spPr>
        <p:txBody>
          <a:bodyPr wrap="square">
            <a:spAutoFit/>
          </a:bodyPr>
          <a:lstStyle/>
          <a:p>
            <a:pPr>
              <a:lnSpc>
                <a:spcPts val="1700"/>
              </a:lnSpc>
            </a:pPr>
            <a:r>
              <a:rPr lang="en-US" sz="1600" i="1" dirty="0"/>
              <a:t>Trans-mediastinal gunshot wound with active cardiac massage</a:t>
            </a:r>
          </a:p>
        </p:txBody>
      </p:sp>
      <p:cxnSp>
        <p:nvCxnSpPr>
          <p:cNvPr id="9" name="Straight Connector 8"/>
          <p:cNvCxnSpPr/>
          <p:nvPr/>
        </p:nvCxnSpPr>
        <p:spPr>
          <a:xfrm>
            <a:off x="5029200" y="1872372"/>
            <a:ext cx="0" cy="415000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6507480"/>
            <a:ext cx="274320" cy="274320"/>
          </a:xfrm>
          <a:prstGeom prst="rect">
            <a:avLst/>
          </a:prstGeom>
        </p:spPr>
      </p:pic>
    </p:spTree>
    <p:extLst>
      <p:ext uri="{BB962C8B-B14F-4D97-AF65-F5344CB8AC3E}">
        <p14:creationId xmlns:p14="http://schemas.microsoft.com/office/powerpoint/2010/main" val="199991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Surgical Exposures</a:t>
            </a:r>
          </a:p>
        </p:txBody>
      </p:sp>
      <p:sp>
        <p:nvSpPr>
          <p:cNvPr id="5" name="Rectangle 4"/>
          <p:cNvSpPr/>
          <p:nvPr/>
        </p:nvSpPr>
        <p:spPr>
          <a:xfrm>
            <a:off x="457200" y="2133600"/>
            <a:ext cx="7315200" cy="2416046"/>
          </a:xfrm>
          <a:prstGeom prst="rect">
            <a:avLst/>
          </a:prstGeom>
        </p:spPr>
        <p:txBody>
          <a:bodyPr wrap="square">
            <a:spAutoFit/>
          </a:bodyPr>
          <a:lstStyle/>
          <a:p>
            <a:pPr marL="339725" lvl="1" indent="-339725" defTabSz="457200" eaLnBrk="1" hangingPunct="1">
              <a:spcBef>
                <a:spcPts val="0"/>
              </a:spcBef>
              <a:spcAft>
                <a:spcPts val="0"/>
              </a:spcAft>
              <a:buSzPct val="90000"/>
              <a:buFont typeface="Wingdings" panose="05000000000000000000" pitchFamily="2" charset="2"/>
              <a:buChar char="n"/>
            </a:pPr>
            <a:r>
              <a:rPr lang="en-US" altLang="en-US" sz="2200" dirty="0">
                <a:solidFill>
                  <a:prstClr val="black"/>
                </a:solidFill>
                <a:latin typeface="Calibri"/>
                <a:cs typeface="Arial"/>
              </a:rPr>
              <a:t>Right anterolateral thoracotomy</a:t>
            </a:r>
          </a:p>
          <a:p>
            <a:pPr marL="687388" lvl="1" indent="-347663" defTabSz="457200" eaLnBrk="1" hangingPunct="1">
              <a:spcBef>
                <a:spcPts val="600"/>
              </a:spcBef>
              <a:buSzPct val="90000"/>
              <a:buFont typeface="Wingdings" panose="05000000000000000000" pitchFamily="2" charset="2"/>
              <a:buChar char="q"/>
            </a:pPr>
            <a:r>
              <a:rPr lang="en-US" sz="2000" dirty="0">
                <a:solidFill>
                  <a:prstClr val="black"/>
                </a:solidFill>
                <a:latin typeface="Calibri"/>
                <a:cs typeface="+mn-cs"/>
              </a:rPr>
              <a:t>Used for injuries known to be to right chest</a:t>
            </a:r>
          </a:p>
          <a:p>
            <a:pPr marL="339725" lvl="1" indent="-339725" defTabSz="457200" eaLnBrk="1" hangingPunct="1">
              <a:spcBef>
                <a:spcPts val="1200"/>
              </a:spcBef>
              <a:spcAft>
                <a:spcPts val="0"/>
              </a:spcAft>
              <a:buSzPct val="90000"/>
              <a:buFont typeface="Wingdings" panose="05000000000000000000" pitchFamily="2" charset="2"/>
              <a:buChar char="n"/>
            </a:pPr>
            <a:r>
              <a:rPr lang="en-US" altLang="en-US" sz="2200" dirty="0">
                <a:solidFill>
                  <a:prstClr val="black"/>
                </a:solidFill>
                <a:latin typeface="Calibri"/>
                <a:cs typeface="Arial"/>
              </a:rPr>
              <a:t>Posterolateral thoracotomy</a:t>
            </a:r>
          </a:p>
          <a:p>
            <a:pPr marL="687388" lvl="1" indent="-347663" defTabSz="457200" eaLnBrk="1" hangingPunct="1">
              <a:spcBef>
                <a:spcPts val="600"/>
              </a:spcBef>
              <a:buClr>
                <a:schemeClr val="tx1"/>
              </a:buClr>
              <a:buSzPct val="90000"/>
              <a:buFont typeface="Wingdings" panose="05000000000000000000" pitchFamily="2" charset="2"/>
              <a:buChar char="q"/>
            </a:pPr>
            <a:r>
              <a:rPr lang="en-US" altLang="en-US" sz="2000" b="1" i="1" dirty="0">
                <a:latin typeface="Calibri"/>
                <a:cs typeface="+mn-cs"/>
              </a:rPr>
              <a:t>Rarely appropriate </a:t>
            </a:r>
            <a:r>
              <a:rPr lang="en-US" altLang="en-US" sz="2000" b="1" i="1" dirty="0">
                <a:solidFill>
                  <a:prstClr val="black"/>
                </a:solidFill>
                <a:latin typeface="Calibri"/>
                <a:cs typeface="+mn-cs"/>
              </a:rPr>
              <a:t>in the acute trauma setting.</a:t>
            </a:r>
          </a:p>
          <a:p>
            <a:pPr marL="687388" lvl="1" indent="-347663" defTabSz="457200" eaLnBrk="1" hangingPunct="1">
              <a:spcBef>
                <a:spcPts val="600"/>
              </a:spcBef>
              <a:buSzPct val="90000"/>
              <a:buFont typeface="Wingdings" panose="05000000000000000000" pitchFamily="2" charset="2"/>
              <a:buChar char="q"/>
            </a:pPr>
            <a:r>
              <a:rPr lang="en-US" altLang="en-US" sz="2000" dirty="0">
                <a:solidFill>
                  <a:prstClr val="black"/>
                </a:solidFill>
                <a:latin typeface="Calibri"/>
                <a:cs typeface="+mn-cs"/>
              </a:rPr>
              <a:t>May be indicated for definitive repair of posterior mediastinal or lung injuries in well resuscitated patients.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507480"/>
            <a:ext cx="274320" cy="274320"/>
          </a:xfrm>
          <a:prstGeom prst="rect">
            <a:avLst/>
          </a:prstGeom>
        </p:spPr>
      </p:pic>
    </p:spTree>
    <p:extLst>
      <p:ext uri="{BB962C8B-B14F-4D97-AF65-F5344CB8AC3E}">
        <p14:creationId xmlns:p14="http://schemas.microsoft.com/office/powerpoint/2010/main" val="253307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8FC5D0-4702-4877-9337-9DCBBCC7563D}"/>
              </a:ext>
            </a:extLst>
          </p:cNvPr>
          <p:cNvSpPr>
            <a:spLocks noGrp="1"/>
          </p:cNvSpPr>
          <p:nvPr>
            <p:ph type="title"/>
          </p:nvPr>
        </p:nvSpPr>
        <p:spPr>
          <a:xfrm>
            <a:off x="457200" y="0"/>
            <a:ext cx="5430838" cy="1524000"/>
          </a:xfrm>
        </p:spPr>
        <p:txBody>
          <a:bodyPr anchor="ctr"/>
          <a:lstStyle/>
          <a:p>
            <a:r>
              <a:rPr lang="en-US" sz="2400" dirty="0">
                <a:solidFill>
                  <a:srgbClr val="000099"/>
                </a:solidFill>
              </a:rPr>
              <a:t>EWS Thoracic Injuries</a:t>
            </a:r>
            <a:r>
              <a:rPr lang="en-US" sz="3200" dirty="0"/>
              <a:t/>
            </a:r>
            <a:br>
              <a:rPr lang="en-US" sz="3200" dirty="0"/>
            </a:br>
            <a:r>
              <a:rPr lang="en-US" sz="3200" dirty="0"/>
              <a:t>Penetrating Thoracic Trauma</a:t>
            </a:r>
          </a:p>
        </p:txBody>
      </p:sp>
      <p:pic>
        <p:nvPicPr>
          <p:cNvPr id="51" name="Picture 50" descr="Penetrating Thoraric trauma algorithm" title="Penetrating Thoraric trauma"/>
          <p:cNvPicPr>
            <a:picLocks noChangeAspect="1"/>
          </p:cNvPicPr>
          <p:nvPr/>
        </p:nvPicPr>
        <p:blipFill>
          <a:blip r:embed="rId5"/>
          <a:stretch>
            <a:fillRect/>
          </a:stretch>
        </p:blipFill>
        <p:spPr>
          <a:xfrm>
            <a:off x="29430" y="1676400"/>
            <a:ext cx="9095520" cy="454075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507480"/>
            <a:ext cx="274320" cy="274320"/>
          </a:xfrm>
          <a:prstGeom prst="rect">
            <a:avLst/>
          </a:prstGeom>
        </p:spPr>
      </p:pic>
    </p:spTree>
    <p:extLst>
      <p:ext uri="{BB962C8B-B14F-4D97-AF65-F5344CB8AC3E}">
        <p14:creationId xmlns:p14="http://schemas.microsoft.com/office/powerpoint/2010/main" val="3564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2057400"/>
            <a:ext cx="7543800" cy="3557588"/>
          </a:xfrm>
        </p:spPr>
        <p:txBody>
          <a:bodyPr/>
          <a:lstStyle/>
          <a:p>
            <a:pPr>
              <a:spcBef>
                <a:spcPts val="600"/>
              </a:spcBef>
              <a:spcAft>
                <a:spcPts val="600"/>
              </a:spcAft>
            </a:pPr>
            <a:r>
              <a:rPr lang="en-US" sz="1800" dirty="0"/>
              <a:t>JTS, Emergent Resuscitative Thoracotomy CPG, 18 Jul 2018. </a:t>
            </a:r>
            <a:r>
              <a:rPr lang="en-US" sz="1400" dirty="0">
                <a:hlinkClick r:id="rId5"/>
              </a:rPr>
              <a:t>https://jts.amedd.army.mil/assets/docs/cpgs/JTS_Clinical_Practice_Guidelines_(CPGs)/Emergent_Resuscitative_Thoracotomy_ERT_18_Jul_2018_ID20.pdf</a:t>
            </a:r>
            <a:endParaRPr lang="en-US" sz="1400" dirty="0"/>
          </a:p>
          <a:p>
            <a:pPr>
              <a:spcBef>
                <a:spcPts val="600"/>
              </a:spcBef>
              <a:spcAft>
                <a:spcPts val="600"/>
              </a:spcAft>
            </a:pPr>
            <a:r>
              <a:rPr lang="en-US" sz="1800" dirty="0"/>
              <a:t>JTS, Wartime Thoracic Injury CPG, 26 Dec 2018. </a:t>
            </a:r>
            <a:r>
              <a:rPr lang="en-US" sz="1400" dirty="0">
                <a:hlinkClick r:id="rId6"/>
              </a:rPr>
              <a:t>https://jts.amedd.army.mil/assets/docs/cpgs/JTS_Clinical_Practice_Guidelines_(CPGs)/Thoracic_Injury_26_Dec_2018_ID74.pdf</a:t>
            </a:r>
            <a:endParaRPr lang="en-US" sz="1400" dirty="0"/>
          </a:p>
          <a:p>
            <a:pPr>
              <a:spcBef>
                <a:spcPts val="600"/>
              </a:spcBef>
              <a:spcAft>
                <a:spcPts val="600"/>
              </a:spcAft>
            </a:pPr>
            <a:r>
              <a:rPr lang="en-US" sz="1800" dirty="0"/>
              <a:t>The Office of The Surgeon General, Borden Institute. Emergency War Surgery, 5th U.S. Edition, 2018. Chap 16.</a:t>
            </a:r>
            <a:br>
              <a:rPr lang="en-US" sz="1800" dirty="0"/>
            </a:br>
            <a:r>
              <a:rPr lang="en-US" sz="1400" dirty="0">
                <a:hlinkClick r:id="rId7"/>
              </a:rPr>
              <a:t>https://www.cs.amedd.army.mil/Portlet.aspx?ID=cb88853d-5b33-4b3f-968c-2cd95f7b7809</a:t>
            </a:r>
            <a:endParaRPr lang="en-US" sz="1400" dirty="0"/>
          </a:p>
          <a:p>
            <a:pPr>
              <a:spcBef>
                <a:spcPts val="600"/>
              </a:spcBef>
              <a:spcAft>
                <a:spcPts val="600"/>
              </a:spcAft>
            </a:pPr>
            <a:r>
              <a:rPr lang="en-US" sz="1800" dirty="0" err="1"/>
              <a:t>Savistky</a:t>
            </a:r>
            <a:r>
              <a:rPr lang="en-US" sz="1800" dirty="0"/>
              <a:t>, Eric MD and Brian </a:t>
            </a:r>
            <a:r>
              <a:rPr lang="en-US" sz="1800" dirty="0" err="1"/>
              <a:t>Eastridge</a:t>
            </a:r>
            <a:r>
              <a:rPr lang="en-US" sz="1800" dirty="0"/>
              <a:t> MD COL MC USAR. </a:t>
            </a:r>
            <a:r>
              <a:rPr lang="en-US" sz="1800" i="1" dirty="0"/>
              <a:t>Combat Casualty Care: Lessons Learned from OEF and OIF</a:t>
            </a:r>
            <a:r>
              <a:rPr lang="en-US" sz="1800" dirty="0"/>
              <a:t>.  Fort Sam Houston, TX: Borden Institute, 2012.)</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Thoracic Injuries</a:t>
            </a:r>
            <a:br>
              <a:rPr lang="en-US" sz="2400" dirty="0">
                <a:solidFill>
                  <a:srgbClr val="000099"/>
                </a:solidFill>
              </a:rPr>
            </a:br>
            <a:r>
              <a:rPr lang="en-US" sz="3200" dirty="0"/>
              <a:t>References</a:t>
            </a:r>
          </a:p>
        </p:txBody>
      </p:sp>
      <p:sp>
        <p:nvSpPr>
          <p:cNvPr id="5" name="Rectangle 4">
            <a:extLst>
              <a:ext uri="{FF2B5EF4-FFF2-40B4-BE49-F238E27FC236}">
                <a16:creationId xmlns:a16="http://schemas.microsoft.com/office/drawing/2014/main" id="{BA243303-FF3B-41A4-8DD4-833EA0D1C808}"/>
              </a:ext>
            </a:extLst>
          </p:cNvPr>
          <p:cNvSpPr/>
          <p:nvPr/>
        </p:nvSpPr>
        <p:spPr>
          <a:xfrm>
            <a:off x="647700" y="5793903"/>
            <a:ext cx="7924800" cy="369332"/>
          </a:xfrm>
          <a:prstGeom prst="rect">
            <a:avLst/>
          </a:prstGeom>
        </p:spPr>
        <p:txBody>
          <a:bodyPr wrap="square">
            <a:spAutoFit/>
          </a:bodyPr>
          <a:lstStyle/>
          <a:p>
            <a:r>
              <a:rPr lang="en-US" i="1" dirty="0"/>
              <a:t>All photos and images, not otherwise cited, are courtesy of the JTS Collection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35726" y="6507480"/>
            <a:ext cx="274320" cy="274320"/>
          </a:xfrm>
          <a:prstGeom prst="rect">
            <a:avLst/>
          </a:prstGeom>
        </p:spPr>
      </p:pic>
    </p:spTree>
    <p:extLst>
      <p:ext uri="{BB962C8B-B14F-4D97-AF65-F5344CB8AC3E}">
        <p14:creationId xmlns:p14="http://schemas.microsoft.com/office/powerpoint/2010/main" val="7727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1" y="1828800"/>
            <a:ext cx="4343400" cy="1086610"/>
          </a:xfrm>
        </p:spPr>
        <p:txBody>
          <a:bodyPr/>
          <a:lstStyle/>
          <a:p>
            <a:pPr marL="0" indent="0">
              <a:spcBef>
                <a:spcPts val="0"/>
              </a:spcBef>
              <a:spcAft>
                <a:spcPts val="0"/>
              </a:spcAft>
              <a:buNone/>
            </a:pPr>
            <a:r>
              <a:rPr lang="en-US" altLang="en-US" b="1" dirty="0"/>
              <a:t>Characteristics</a:t>
            </a:r>
          </a:p>
          <a:p>
            <a:pPr marL="342900" lvl="1" indent="-342900">
              <a:spcBef>
                <a:spcPts val="600"/>
              </a:spcBef>
              <a:spcAft>
                <a:spcPts val="400"/>
              </a:spcAft>
              <a:buSzPct val="90000"/>
              <a:buFont typeface="Lucida Sans Unicode" panose="020B0602030504020204" pitchFamily="34" charset="0"/>
              <a:buChar char="∎"/>
            </a:pPr>
            <a:r>
              <a:rPr lang="en-US" altLang="en-US" sz="2000" dirty="0"/>
              <a:t>Air or blood enters potential space between visceral and parietal pleura.</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Thoracic Injuries</a:t>
            </a:r>
            <a:br>
              <a:rPr lang="en-US" sz="2400" dirty="0">
                <a:solidFill>
                  <a:srgbClr val="000099"/>
                </a:solidFill>
              </a:rPr>
            </a:br>
            <a:r>
              <a:rPr lang="en-US" dirty="0"/>
              <a:t>Pneumothorax &amp; Hemothorax</a:t>
            </a:r>
          </a:p>
        </p:txBody>
      </p:sp>
      <p:cxnSp>
        <p:nvCxnSpPr>
          <p:cNvPr id="14" name="Straight Connector 13"/>
          <p:cNvCxnSpPr/>
          <p:nvPr/>
        </p:nvCxnSpPr>
        <p:spPr>
          <a:xfrm>
            <a:off x="533400" y="3124200"/>
            <a:ext cx="79248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13" name="Picture 12" descr="x-ray of Small left pneumothorax&#10;" title="Small left pneumothorax">
            <a:extLst>
              <a:ext uri="{FF2B5EF4-FFF2-40B4-BE49-F238E27FC236}">
                <a16:creationId xmlns:a16="http://schemas.microsoft.com/office/drawing/2014/main" id="{26462C6D-B88B-4429-9D68-8342AFB0E2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999"/>
          <a:stretch/>
        </p:blipFill>
        <p:spPr>
          <a:xfrm>
            <a:off x="890972" y="3346738"/>
            <a:ext cx="2873165" cy="2362200"/>
          </a:xfrm>
          <a:prstGeom prst="rect">
            <a:avLst/>
          </a:prstGeom>
          <a:ln w="12700">
            <a:solidFill>
              <a:schemeClr val="tx1"/>
            </a:solidFill>
          </a:ln>
          <a:effectLst/>
        </p:spPr>
      </p:pic>
      <p:pic>
        <p:nvPicPr>
          <p:cNvPr id="15" name="Picture 14" descr="x-ray of Left Hemothorax secondary to penetrating trauma&#10;" title="Left Hemothorax secondary to penetrating trauma">
            <a:extLst>
              <a:ext uri="{FF2B5EF4-FFF2-40B4-BE49-F238E27FC236}">
                <a16:creationId xmlns:a16="http://schemas.microsoft.com/office/drawing/2014/main" id="{CFBB3FDD-82A8-4026-80D9-3742C0F71C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500" b="978"/>
          <a:stretch/>
        </p:blipFill>
        <p:spPr>
          <a:xfrm>
            <a:off x="4433628" y="3346738"/>
            <a:ext cx="2791689" cy="2362199"/>
          </a:xfrm>
          <a:prstGeom prst="rect">
            <a:avLst/>
          </a:prstGeom>
          <a:ln w="12700">
            <a:solidFill>
              <a:schemeClr val="tx1"/>
            </a:solidFill>
          </a:ln>
          <a:effectLst/>
        </p:spPr>
      </p:pic>
      <p:sp>
        <p:nvSpPr>
          <p:cNvPr id="7" name="Rectangle 6"/>
          <p:cNvSpPr/>
          <p:nvPr/>
        </p:nvSpPr>
        <p:spPr>
          <a:xfrm>
            <a:off x="762000" y="5858913"/>
            <a:ext cx="2234714" cy="338554"/>
          </a:xfrm>
          <a:prstGeom prst="rect">
            <a:avLst/>
          </a:prstGeom>
        </p:spPr>
        <p:txBody>
          <a:bodyPr wrap="none">
            <a:spAutoFit/>
          </a:bodyPr>
          <a:lstStyle/>
          <a:p>
            <a:r>
              <a:rPr lang="en-US" sz="1600" i="1" dirty="0"/>
              <a:t>Small left pneumothorax</a:t>
            </a:r>
          </a:p>
        </p:txBody>
      </p:sp>
      <p:sp>
        <p:nvSpPr>
          <p:cNvPr id="10" name="Rectangle 9"/>
          <p:cNvSpPr/>
          <p:nvPr/>
        </p:nvSpPr>
        <p:spPr>
          <a:xfrm>
            <a:off x="4343400" y="5873020"/>
            <a:ext cx="4481772" cy="310341"/>
          </a:xfrm>
          <a:prstGeom prst="rect">
            <a:avLst/>
          </a:prstGeom>
        </p:spPr>
        <p:txBody>
          <a:bodyPr wrap="square">
            <a:spAutoFit/>
          </a:bodyPr>
          <a:lstStyle/>
          <a:p>
            <a:pPr>
              <a:lnSpc>
                <a:spcPts val="1700"/>
              </a:lnSpc>
            </a:pPr>
            <a:r>
              <a:rPr lang="en-US" sz="1600" i="1" dirty="0"/>
              <a:t>Left Hemothorax secondary to penetrating trauma</a:t>
            </a:r>
          </a:p>
        </p:txBody>
      </p:sp>
      <p:sp>
        <p:nvSpPr>
          <p:cNvPr id="17" name="Rectangle 16"/>
          <p:cNvSpPr/>
          <p:nvPr/>
        </p:nvSpPr>
        <p:spPr>
          <a:xfrm>
            <a:off x="5351772" y="1828800"/>
            <a:ext cx="3747090" cy="1231106"/>
          </a:xfrm>
          <a:prstGeom prst="rect">
            <a:avLst/>
          </a:prstGeom>
        </p:spPr>
        <p:txBody>
          <a:bodyPr wrap="square">
            <a:spAutoFit/>
          </a:bodyPr>
          <a:lstStyle/>
          <a:p>
            <a:pPr lvl="0" defTabSz="457200" eaLnBrk="1" hangingPunct="1">
              <a:spcBef>
                <a:spcPts val="0"/>
              </a:spcBef>
              <a:spcAft>
                <a:spcPts val="0"/>
              </a:spcAft>
            </a:pPr>
            <a:r>
              <a:rPr lang="en-US" altLang="en-US" sz="2400" b="1" dirty="0">
                <a:solidFill>
                  <a:prstClr val="black"/>
                </a:solidFill>
                <a:latin typeface="Calibri"/>
                <a:cs typeface="+mn-cs"/>
              </a:rPr>
              <a:t>Signs &amp; Symptoms</a:t>
            </a:r>
          </a:p>
          <a:p>
            <a:pPr marL="342900" lvl="1" indent="-342900" defTabSz="457200" eaLnBrk="1" hangingPunct="1">
              <a:spcBef>
                <a:spcPts val="600"/>
              </a:spcBef>
              <a:spcAft>
                <a:spcPts val="0"/>
              </a:spcAft>
              <a:buSzPct val="90000"/>
              <a:buFont typeface="Lucida Sans Unicode" panose="020B0602030504020204" pitchFamily="34" charset="0"/>
              <a:buChar char="∎"/>
            </a:pPr>
            <a:r>
              <a:rPr lang="en-US" altLang="en-US" sz="2000" dirty="0">
                <a:latin typeface="+mn-lt"/>
                <a:cs typeface="+mn-cs"/>
              </a:rPr>
              <a:t>Unilateral breath sounds</a:t>
            </a:r>
          </a:p>
          <a:p>
            <a:pPr marL="342900" lvl="1" indent="-342900" defTabSz="457200" eaLnBrk="1" hangingPunct="1">
              <a:spcBef>
                <a:spcPts val="300"/>
              </a:spcBef>
              <a:spcAft>
                <a:spcPts val="0"/>
              </a:spcAft>
              <a:buSzPct val="90000"/>
              <a:buFont typeface="Lucida Sans Unicode" panose="020B0602030504020204" pitchFamily="34" charset="0"/>
              <a:buChar char="∎"/>
            </a:pPr>
            <a:r>
              <a:rPr lang="en-US" altLang="en-US" sz="2000" dirty="0">
                <a:latin typeface="+mn-lt"/>
                <a:cs typeface="+mn-cs"/>
              </a:rPr>
              <a:t>Respiratory distress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1045" y="6507480"/>
            <a:ext cx="274320" cy="274320"/>
          </a:xfrm>
          <a:prstGeom prst="rect">
            <a:avLst/>
          </a:prstGeom>
        </p:spPr>
      </p:pic>
    </p:spTree>
    <p:extLst>
      <p:ext uri="{BB962C8B-B14F-4D97-AF65-F5344CB8AC3E}">
        <p14:creationId xmlns:p14="http://schemas.microsoft.com/office/powerpoint/2010/main" val="38360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2057400"/>
            <a:ext cx="8458200" cy="4298950"/>
          </a:xfrm>
        </p:spPr>
        <p:txBody>
          <a:bodyPr>
            <a:noAutofit/>
          </a:bodyPr>
          <a:lstStyle/>
          <a:p>
            <a:pPr marL="457200" lvl="1" indent="-342900">
              <a:spcBef>
                <a:spcPts val="600"/>
              </a:spcBef>
              <a:spcAft>
                <a:spcPts val="600"/>
              </a:spcAft>
              <a:buFont typeface="Wingdings" panose="05000000000000000000" pitchFamily="2" charset="2"/>
              <a:buChar char="n"/>
            </a:pPr>
            <a:r>
              <a:rPr lang="en-US" sz="2200" dirty="0">
                <a:cs typeface="Arial"/>
              </a:rPr>
              <a:t>Absent or markedly decreased breath sounds with known thoracic trauma indicate need for intervention without additional testing.</a:t>
            </a:r>
            <a:br>
              <a:rPr lang="en-US" sz="2200" dirty="0">
                <a:cs typeface="Arial"/>
              </a:rPr>
            </a:br>
            <a:r>
              <a:rPr lang="en-US" sz="2100" i="1" dirty="0">
                <a:cs typeface="Arial"/>
              </a:rPr>
              <a:t>Tube thoracostomy (chest tube) is both diagnostic and therapeutic.</a:t>
            </a:r>
          </a:p>
          <a:p>
            <a:pPr marL="457200" lvl="1" indent="-342900">
              <a:spcBef>
                <a:spcPts val="1200"/>
              </a:spcBef>
              <a:spcAft>
                <a:spcPts val="600"/>
              </a:spcAft>
              <a:buFont typeface="Wingdings" panose="05000000000000000000" pitchFamily="2" charset="2"/>
              <a:buChar char="n"/>
            </a:pPr>
            <a:r>
              <a:rPr lang="en-US" sz="2200" dirty="0">
                <a:cs typeface="Arial"/>
              </a:rPr>
              <a:t>It is reasonable to perform chest x-ray (CXR) or ultrasound prior </a:t>
            </a:r>
            <a:br>
              <a:rPr lang="en-US" sz="2200" dirty="0">
                <a:cs typeface="Arial"/>
              </a:rPr>
            </a:br>
            <a:r>
              <a:rPr lang="en-US" sz="2200" dirty="0">
                <a:cs typeface="Arial"/>
              </a:rPr>
              <a:t>to chest tube if normal hemodynamics and adequate oxygenation/ventilation.</a:t>
            </a:r>
          </a:p>
          <a:p>
            <a:pPr marL="457200" lvl="1" indent="-342900">
              <a:spcBef>
                <a:spcPts val="1200"/>
              </a:spcBef>
              <a:spcAft>
                <a:spcPts val="1200"/>
              </a:spcAft>
              <a:buFont typeface="Wingdings" panose="05000000000000000000" pitchFamily="2" charset="2"/>
              <a:buChar char="n"/>
            </a:pPr>
            <a:r>
              <a:rPr lang="en-US" sz="2200" dirty="0">
                <a:cs typeface="Arial"/>
              </a:rPr>
              <a:t>Tube thoracostomy is indicated in all patients with penetrating chest trauma or suspected hemothorax or pneumothorax.</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Pneumothorax &amp; Hemothorax</a:t>
            </a:r>
          </a:p>
        </p:txBody>
      </p:sp>
      <p:sp>
        <p:nvSpPr>
          <p:cNvPr id="4" name="Footer Placeholder 3">
            <a:extLst>
              <a:ext uri="{FF2B5EF4-FFF2-40B4-BE49-F238E27FC236}">
                <a16:creationId xmlns:a16="http://schemas.microsoft.com/office/drawing/2014/main" id="{ADB52BE7-3711-4341-8376-2BDE8F3D7959}"/>
              </a:ext>
            </a:extLst>
          </p:cNvPr>
          <p:cNvSpPr>
            <a:spLocks noGrp="1"/>
          </p:cNvSpPr>
          <p:nvPr>
            <p:ph type="ftr" sz="quarter" idx="4294967295"/>
          </p:nvPr>
        </p:nvSpPr>
        <p:spPr>
          <a:xfrm>
            <a:off x="3917950" y="6356350"/>
            <a:ext cx="4194175" cy="365125"/>
          </a:xfrm>
        </p:spPr>
        <p:txBody>
          <a:bodyPr/>
          <a:lstStyle/>
          <a:p>
            <a:pPr>
              <a:defRPr/>
            </a:pPr>
            <a:r>
              <a:rPr lang="en-US"/>
              <a:t>14 December 2011 Pre-decisional FOUO</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35117" y="6507480"/>
            <a:ext cx="274320" cy="274320"/>
          </a:xfrm>
          <a:prstGeom prst="rect">
            <a:avLst/>
          </a:prstGeom>
        </p:spPr>
      </p:pic>
    </p:spTree>
    <p:extLst>
      <p:ext uri="{BB962C8B-B14F-4D97-AF65-F5344CB8AC3E}">
        <p14:creationId xmlns:p14="http://schemas.microsoft.com/office/powerpoint/2010/main" val="150866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78169"/>
            <a:ext cx="7772400" cy="3481388"/>
          </a:xfrm>
        </p:spPr>
        <p:txBody>
          <a:bodyPr/>
          <a:lstStyle/>
          <a:p>
            <a:pPr>
              <a:spcBef>
                <a:spcPts val="0"/>
              </a:spcBef>
              <a:spcAft>
                <a:spcPts val="600"/>
              </a:spcAft>
            </a:pPr>
            <a:r>
              <a:rPr lang="en-US" sz="2000" b="1" dirty="0" smtClean="0"/>
              <a:t>Chest Tube Insertion key points:</a:t>
            </a:r>
          </a:p>
          <a:p>
            <a:pPr lvl="1">
              <a:spcBef>
                <a:spcPts val="0"/>
              </a:spcBef>
              <a:spcAft>
                <a:spcPts val="600"/>
              </a:spcAft>
            </a:pPr>
            <a:r>
              <a:rPr lang="en-US" sz="1800" dirty="0">
                <a:ea typeface="Calibri" panose="020F0502020204030204" pitchFamily="34" charset="0"/>
                <a:cs typeface="Times New Roman" panose="02020603050405020304" pitchFamily="18" charset="0"/>
              </a:rPr>
              <a:t>Plan an incision at the nipple level (male) or at the inframammary crease (female) – approximately the 5</a:t>
            </a:r>
            <a:r>
              <a:rPr lang="en-US" sz="1800" baseline="30000" dirty="0">
                <a:ea typeface="Calibri" panose="020F0502020204030204" pitchFamily="34" charset="0"/>
                <a:cs typeface="Times New Roman" panose="02020603050405020304" pitchFamily="18" charset="0"/>
              </a:rPr>
              <a:t>th</a:t>
            </a:r>
            <a:r>
              <a:rPr lang="en-US" sz="1800" dirty="0">
                <a:ea typeface="Calibri" panose="020F0502020204030204" pitchFamily="34" charset="0"/>
                <a:cs typeface="Times New Roman" panose="02020603050405020304" pitchFamily="18" charset="0"/>
              </a:rPr>
              <a:t> or 6</a:t>
            </a:r>
            <a:r>
              <a:rPr lang="en-US" sz="1800" baseline="30000" dirty="0">
                <a:ea typeface="Calibri" panose="020F0502020204030204" pitchFamily="34" charset="0"/>
                <a:cs typeface="Times New Roman" panose="02020603050405020304" pitchFamily="18" charset="0"/>
              </a:rPr>
              <a:t>th</a:t>
            </a:r>
            <a:r>
              <a:rPr lang="en-US" sz="1800" dirty="0">
                <a:ea typeface="Calibri" panose="020F0502020204030204" pitchFamily="34" charset="0"/>
                <a:cs typeface="Times New Roman" panose="02020603050405020304" pitchFamily="18" charset="0"/>
              </a:rPr>
              <a:t> rib, centered over the anterior axillary line.  If rib levels are difficult to determine, err on the high side to avoid abdominal entry.</a:t>
            </a:r>
          </a:p>
          <a:p>
            <a:pPr lvl="1">
              <a:spcBef>
                <a:spcPts val="0"/>
              </a:spcBef>
              <a:spcAft>
                <a:spcPts val="600"/>
              </a:spcAft>
            </a:pPr>
            <a:r>
              <a:rPr lang="en-US" sz="1800" dirty="0">
                <a:ea typeface="Calibri" panose="020F0502020204030204" pitchFamily="34" charset="0"/>
                <a:cs typeface="Times New Roman" panose="02020603050405020304" pitchFamily="18" charset="0"/>
              </a:rPr>
              <a:t>Infiltrate a local anesthetic </a:t>
            </a:r>
            <a:r>
              <a:rPr lang="en-US" sz="1800" dirty="0" smtClean="0">
                <a:ea typeface="Calibri" panose="020F0502020204030204" pitchFamily="34" charset="0"/>
                <a:cs typeface="Times New Roman" panose="02020603050405020304" pitchFamily="18" charset="0"/>
              </a:rPr>
              <a:t/>
            </a:r>
            <a:br>
              <a:rPr lang="en-US" sz="1800" dirty="0" smtClean="0">
                <a:ea typeface="Calibri" panose="020F0502020204030204" pitchFamily="34" charset="0"/>
                <a:cs typeface="Times New Roman" panose="02020603050405020304" pitchFamily="18" charset="0"/>
              </a:rPr>
            </a:br>
            <a:r>
              <a:rPr lang="en-US" sz="1800" dirty="0" smtClean="0">
                <a:ea typeface="Calibri" panose="020F0502020204030204" pitchFamily="34" charset="0"/>
                <a:cs typeface="Times New Roman" panose="02020603050405020304" pitchFamily="18" charset="0"/>
              </a:rPr>
              <a:t>at the skin  </a:t>
            </a:r>
            <a:r>
              <a:rPr lang="en-US" sz="1800" dirty="0">
                <a:ea typeface="Calibri" panose="020F0502020204030204" pitchFamily="34" charset="0"/>
                <a:cs typeface="Times New Roman" panose="02020603050405020304" pitchFamily="18" charset="0"/>
              </a:rPr>
              <a:t>and muscle level </a:t>
            </a:r>
            <a:r>
              <a:rPr lang="en-US" sz="1800" dirty="0" smtClean="0">
                <a:ea typeface="Calibri" panose="020F0502020204030204" pitchFamily="34" charset="0"/>
                <a:cs typeface="Times New Roman" panose="02020603050405020304" pitchFamily="18" charset="0"/>
              </a:rPr>
              <a:t/>
            </a:r>
            <a:br>
              <a:rPr lang="en-US" sz="1800" dirty="0" smtClean="0">
                <a:ea typeface="Calibri" panose="020F0502020204030204" pitchFamily="34" charset="0"/>
                <a:cs typeface="Times New Roman" panose="02020603050405020304" pitchFamily="18" charset="0"/>
              </a:rPr>
            </a:br>
            <a:r>
              <a:rPr lang="en-US" sz="1800" dirty="0" smtClean="0">
                <a:ea typeface="Calibri" panose="020F0502020204030204" pitchFamily="34" charset="0"/>
                <a:cs typeface="Times New Roman" panose="02020603050405020304" pitchFamily="18" charset="0"/>
              </a:rPr>
              <a:t>in an </a:t>
            </a:r>
            <a:r>
              <a:rPr lang="en-US" sz="1800" dirty="0">
                <a:ea typeface="Calibri" panose="020F0502020204030204" pitchFamily="34" charset="0"/>
                <a:cs typeface="Times New Roman" panose="02020603050405020304" pitchFamily="18" charset="0"/>
              </a:rPr>
              <a:t>awake patient </a:t>
            </a:r>
            <a:r>
              <a:rPr lang="en-US" sz="1800" dirty="0" smtClean="0">
                <a:ea typeface="Calibri" panose="020F0502020204030204" pitchFamily="34" charset="0"/>
                <a:cs typeface="Times New Roman" panose="02020603050405020304" pitchFamily="18" charset="0"/>
              </a:rPr>
              <a:t/>
            </a:r>
            <a:br>
              <a:rPr lang="en-US" sz="1800" dirty="0" smtClean="0">
                <a:ea typeface="Calibri" panose="020F0502020204030204" pitchFamily="34" charset="0"/>
                <a:cs typeface="Times New Roman" panose="02020603050405020304" pitchFamily="18" charset="0"/>
              </a:rPr>
            </a:br>
            <a:r>
              <a:rPr lang="en-US" sz="1800" dirty="0" smtClean="0">
                <a:ea typeface="Calibri" panose="020F0502020204030204" pitchFamily="34" charset="0"/>
                <a:cs typeface="Times New Roman" panose="02020603050405020304" pitchFamily="18" charset="0"/>
              </a:rPr>
              <a:t>if </a:t>
            </a:r>
            <a:r>
              <a:rPr lang="en-US" sz="1800" dirty="0">
                <a:ea typeface="Calibri" panose="020F0502020204030204" pitchFamily="34" charset="0"/>
                <a:cs typeface="Times New Roman" panose="02020603050405020304" pitchFamily="18" charset="0"/>
              </a:rPr>
              <a:t>the conditions allow.</a:t>
            </a:r>
          </a:p>
          <a:p>
            <a:pPr lvl="1">
              <a:spcBef>
                <a:spcPts val="0"/>
              </a:spcBef>
              <a:spcAft>
                <a:spcPts val="600"/>
              </a:spcAft>
            </a:pPr>
            <a:r>
              <a:rPr lang="en-US" sz="1800" dirty="0">
                <a:ea typeface="Calibri" panose="020F0502020204030204" pitchFamily="34" charset="0"/>
                <a:cs typeface="Times New Roman" panose="02020603050405020304" pitchFamily="18" charset="0"/>
              </a:rPr>
              <a:t>Make a transverse incision </a:t>
            </a:r>
            <a:r>
              <a:rPr lang="en-US" sz="1800" dirty="0" smtClean="0">
                <a:ea typeface="Calibri" panose="020F0502020204030204" pitchFamily="34" charset="0"/>
                <a:cs typeface="Times New Roman" panose="02020603050405020304" pitchFamily="18" charset="0"/>
              </a:rPr>
              <a:t/>
            </a:r>
            <a:br>
              <a:rPr lang="en-US" sz="1800" dirty="0" smtClean="0">
                <a:ea typeface="Calibri" panose="020F0502020204030204" pitchFamily="34" charset="0"/>
                <a:cs typeface="Times New Roman" panose="02020603050405020304" pitchFamily="18" charset="0"/>
              </a:rPr>
            </a:br>
            <a:r>
              <a:rPr lang="en-US" sz="1800" dirty="0" smtClean="0">
                <a:ea typeface="Calibri" panose="020F0502020204030204" pitchFamily="34" charset="0"/>
                <a:cs typeface="Times New Roman" panose="02020603050405020304" pitchFamily="18" charset="0"/>
              </a:rPr>
              <a:t>3-4 </a:t>
            </a:r>
            <a:r>
              <a:rPr lang="en-US" sz="1800" dirty="0">
                <a:ea typeface="Calibri" panose="020F0502020204030204" pitchFamily="34" charset="0"/>
                <a:cs typeface="Times New Roman" panose="02020603050405020304" pitchFamily="18" charset="0"/>
              </a:rPr>
              <a:t>cm </a:t>
            </a:r>
            <a:r>
              <a:rPr lang="en-US" sz="1800" dirty="0" smtClean="0">
                <a:ea typeface="Calibri" panose="020F0502020204030204" pitchFamily="34" charset="0"/>
                <a:cs typeface="Times New Roman" panose="02020603050405020304" pitchFamily="18" charset="0"/>
              </a:rPr>
              <a:t>in </a:t>
            </a:r>
            <a:r>
              <a:rPr lang="en-US" sz="1800" dirty="0">
                <a:ea typeface="Calibri" panose="020F0502020204030204" pitchFamily="34" charset="0"/>
                <a:cs typeface="Times New Roman" panose="02020603050405020304" pitchFamily="18" charset="0"/>
              </a:rPr>
              <a:t>length, along </a:t>
            </a:r>
            <a:r>
              <a:rPr lang="en-US" sz="1800" dirty="0" smtClean="0">
                <a:ea typeface="Calibri" panose="020F0502020204030204" pitchFamily="34" charset="0"/>
                <a:cs typeface="Times New Roman" panose="02020603050405020304" pitchFamily="18" charset="0"/>
              </a:rPr>
              <a:t/>
            </a:r>
            <a:br>
              <a:rPr lang="en-US" sz="1800" dirty="0" smtClean="0">
                <a:ea typeface="Calibri" panose="020F0502020204030204" pitchFamily="34" charset="0"/>
                <a:cs typeface="Times New Roman" panose="02020603050405020304" pitchFamily="18" charset="0"/>
              </a:rPr>
            </a:br>
            <a:r>
              <a:rPr lang="en-US" sz="1800" dirty="0" smtClean="0">
                <a:ea typeface="Calibri" panose="020F0502020204030204" pitchFamily="34" charset="0"/>
                <a:cs typeface="Times New Roman" panose="02020603050405020304" pitchFamily="18" charset="0"/>
              </a:rPr>
              <a:t>and </a:t>
            </a:r>
            <a:r>
              <a:rPr lang="en-US" sz="1800" dirty="0">
                <a:ea typeface="Calibri" panose="020F0502020204030204" pitchFamily="34" charset="0"/>
                <a:cs typeface="Times New Roman" panose="02020603050405020304" pitchFamily="18" charset="0"/>
              </a:rPr>
              <a:t>centered </a:t>
            </a:r>
            <a:r>
              <a:rPr lang="en-US" sz="1800" dirty="0" smtClean="0">
                <a:ea typeface="Calibri" panose="020F0502020204030204" pitchFamily="34" charset="0"/>
                <a:cs typeface="Times New Roman" panose="02020603050405020304" pitchFamily="18" charset="0"/>
              </a:rPr>
              <a:t>over the </a:t>
            </a:r>
            <a:r>
              <a:rPr lang="en-US" sz="1800" dirty="0">
                <a:ea typeface="Calibri" panose="020F0502020204030204" pitchFamily="34" charset="0"/>
                <a:cs typeface="Times New Roman" panose="02020603050405020304" pitchFamily="18" charset="0"/>
              </a:rPr>
              <a:t>rib, </a:t>
            </a:r>
            <a:r>
              <a:rPr lang="en-US" sz="1800" dirty="0" smtClean="0">
                <a:ea typeface="Calibri" panose="020F0502020204030204" pitchFamily="34" charset="0"/>
                <a:cs typeface="Times New Roman" panose="02020603050405020304" pitchFamily="18" charset="0"/>
              </a:rPr>
              <a:t/>
            </a:r>
            <a:br>
              <a:rPr lang="en-US" sz="1800" dirty="0" smtClean="0">
                <a:ea typeface="Calibri" panose="020F0502020204030204" pitchFamily="34" charset="0"/>
                <a:cs typeface="Times New Roman" panose="02020603050405020304" pitchFamily="18" charset="0"/>
              </a:rPr>
            </a:br>
            <a:r>
              <a:rPr lang="en-US" sz="1800" dirty="0" smtClean="0">
                <a:ea typeface="Calibri" panose="020F0502020204030204" pitchFamily="34" charset="0"/>
                <a:cs typeface="Times New Roman" panose="02020603050405020304" pitchFamily="18" charset="0"/>
              </a:rPr>
              <a:t>carrying </a:t>
            </a:r>
            <a:r>
              <a:rPr lang="en-US" sz="1800" dirty="0">
                <a:ea typeface="Calibri" panose="020F0502020204030204" pitchFamily="34" charset="0"/>
                <a:cs typeface="Times New Roman" panose="02020603050405020304" pitchFamily="18" charset="0"/>
              </a:rPr>
              <a:t>it down to the bone.</a:t>
            </a:r>
          </a:p>
          <a:p>
            <a:endParaRPr lang="en-US" sz="20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6507480"/>
            <a:ext cx="274320" cy="274320"/>
          </a:xfrm>
          <a:prstGeom prst="rect">
            <a:avLst/>
          </a:prstGeom>
        </p:spPr>
      </p:pic>
      <p:sp>
        <p:nvSpPr>
          <p:cNvPr id="6"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Pneumothorax &amp; Hemothorax</a:t>
            </a:r>
          </a:p>
        </p:txBody>
      </p:sp>
      <p:pic>
        <p:nvPicPr>
          <p:cNvPr id="7" name="Picture 6" descr="Drawing showing chest tube insertion at 6th rib" title="Pneumothorax &amp; hemothorax"/>
          <p:cNvPicPr/>
          <p:nvPr/>
        </p:nvPicPr>
        <p:blipFill rotWithShape="1">
          <a:blip r:embed="rId6">
            <a:extLst>
              <a:ext uri="{28A0092B-C50C-407E-A947-70E740481C1C}">
                <a14:useLocalDpi xmlns:a14="http://schemas.microsoft.com/office/drawing/2010/main" val="0"/>
              </a:ext>
            </a:extLst>
          </a:blip>
          <a:srcRect l="3334" r="11667" b="6489"/>
          <a:stretch/>
        </p:blipFill>
        <p:spPr bwMode="auto">
          <a:xfrm>
            <a:off x="4708350" y="3352801"/>
            <a:ext cx="3749850" cy="241300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1155541" y="5967414"/>
            <a:ext cx="6650038" cy="246221"/>
          </a:xfrm>
          <a:prstGeom prst="rect">
            <a:avLst/>
          </a:prstGeom>
        </p:spPr>
        <p:txBody>
          <a:bodyPr wrap="square">
            <a:spAutoFit/>
          </a:bodyPr>
          <a:lstStyle/>
          <a:p>
            <a:pPr lvl="0">
              <a:lnSpc>
                <a:spcPts val="1200"/>
              </a:lnSpc>
            </a:pPr>
            <a:r>
              <a:rPr lang="en-US" sz="1100" i="1" dirty="0">
                <a:solidFill>
                  <a:prstClr val="black"/>
                </a:solidFill>
              </a:rPr>
              <a:t>Source: The Office of The Surgeon General, Borden Institute. Emergency War Surgery, 5th U.S. Edition, 2018. </a:t>
            </a:r>
          </a:p>
        </p:txBody>
      </p:sp>
      <p:cxnSp>
        <p:nvCxnSpPr>
          <p:cNvPr id="9" name="Straight Connector 8"/>
          <p:cNvCxnSpPr/>
          <p:nvPr/>
        </p:nvCxnSpPr>
        <p:spPr>
          <a:xfrm>
            <a:off x="4356100" y="3352801"/>
            <a:ext cx="0" cy="237744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177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 y="1853088"/>
            <a:ext cx="8534400" cy="3709988"/>
          </a:xfrm>
        </p:spPr>
        <p:txBody>
          <a:bodyPr/>
          <a:lstStyle/>
          <a:p>
            <a:pPr>
              <a:spcBef>
                <a:spcPts val="0"/>
              </a:spcBef>
              <a:spcAft>
                <a:spcPts val="600"/>
              </a:spcAft>
            </a:pPr>
            <a:r>
              <a:rPr lang="en-US" sz="2000" b="1" dirty="0" smtClean="0"/>
              <a:t>Chest Tube Insertion </a:t>
            </a:r>
            <a:r>
              <a:rPr lang="en-US" sz="2000" b="1" dirty="0" smtClean="0"/>
              <a:t>Key Points:</a:t>
            </a:r>
            <a:endParaRPr lang="en-US" sz="2000" b="1" dirty="0" smtClean="0"/>
          </a:p>
          <a:p>
            <a:pPr lvl="1">
              <a:spcBef>
                <a:spcPts val="0"/>
              </a:spcBef>
              <a:spcAft>
                <a:spcPts val="600"/>
              </a:spcAft>
            </a:pPr>
            <a:r>
              <a:rPr lang="en-US" sz="1700" dirty="0">
                <a:ea typeface="Calibri" panose="020F0502020204030204" pitchFamily="34" charset="0"/>
                <a:cs typeface="Times New Roman" panose="02020603050405020304" pitchFamily="18" charset="0"/>
              </a:rPr>
              <a:t>Insert a curved clamp in the incision, directing it over the top of the rib, and push  through the pleura.  A distinct pop is frequently encountered when entering the chest. </a:t>
            </a:r>
            <a:r>
              <a:rPr lang="en-US" sz="1700" b="1" dirty="0">
                <a:ea typeface="Calibri" panose="020F0502020204030204" pitchFamily="34" charset="0"/>
                <a:cs typeface="Times New Roman" panose="02020603050405020304" pitchFamily="18" charset="0"/>
              </a:rPr>
              <a:t> Insertion depth of the tip of the clamp should be limited by the surgeon’s hand to only 3 or 4 cm to </a:t>
            </a:r>
            <a:r>
              <a:rPr lang="en-US" sz="1700" b="1" dirty="0" smtClean="0">
                <a:ea typeface="Calibri" panose="020F0502020204030204" pitchFamily="34" charset="0"/>
                <a:cs typeface="Times New Roman" panose="02020603050405020304" pitchFamily="18" charset="0"/>
              </a:rPr>
              <a:t>en</a:t>
            </a:r>
            <a:r>
              <a:rPr lang="en-US" sz="1700" b="1" dirty="0" smtClean="0">
                <a:ea typeface="Calibri" panose="020F0502020204030204" pitchFamily="34" charset="0"/>
                <a:cs typeface="Times New Roman" panose="02020603050405020304" pitchFamily="18" charset="0"/>
              </a:rPr>
              <a:t>sure the clamp </a:t>
            </a:r>
            <a:br>
              <a:rPr lang="en-US" sz="1700" b="1" dirty="0" smtClean="0">
                <a:ea typeface="Calibri" panose="020F0502020204030204" pitchFamily="34" charset="0"/>
                <a:cs typeface="Times New Roman" panose="02020603050405020304" pitchFamily="18" charset="0"/>
              </a:rPr>
            </a:br>
            <a:r>
              <a:rPr lang="en-US" sz="1700" b="1" dirty="0" smtClean="0">
                <a:ea typeface="Calibri" panose="020F0502020204030204" pitchFamily="34" charset="0"/>
                <a:cs typeface="Times New Roman" panose="02020603050405020304" pitchFamily="18" charset="0"/>
              </a:rPr>
              <a:t>does </a:t>
            </a:r>
            <a:r>
              <a:rPr lang="en-US" sz="1700" b="1" dirty="0">
                <a:ea typeface="Calibri" panose="020F0502020204030204" pitchFamily="34" charset="0"/>
                <a:cs typeface="Times New Roman" panose="02020603050405020304" pitchFamily="18" charset="0"/>
              </a:rPr>
              <a:t>not travel deeper into the chest, </a:t>
            </a:r>
            <a:r>
              <a:rPr lang="en-US" sz="1700" b="1" dirty="0" smtClean="0">
                <a:ea typeface="Calibri" panose="020F0502020204030204" pitchFamily="34" charset="0"/>
                <a:cs typeface="Times New Roman" panose="02020603050405020304" pitchFamily="18" charset="0"/>
              </a:rPr>
              <a:t/>
            </a:r>
            <a:br>
              <a:rPr lang="en-US" sz="1700" b="1" dirty="0" smtClean="0">
                <a:ea typeface="Calibri" panose="020F0502020204030204" pitchFamily="34" charset="0"/>
                <a:cs typeface="Times New Roman" panose="02020603050405020304" pitchFamily="18" charset="0"/>
              </a:rPr>
            </a:br>
            <a:r>
              <a:rPr lang="en-US" sz="1700" b="1" dirty="0" smtClean="0">
                <a:ea typeface="Calibri" panose="020F0502020204030204" pitchFamily="34" charset="0"/>
                <a:cs typeface="Times New Roman" panose="02020603050405020304" pitchFamily="18" charset="0"/>
              </a:rPr>
              <a:t>damaging underlying </a:t>
            </a:r>
            <a:r>
              <a:rPr lang="en-US" sz="1700" b="1" dirty="0">
                <a:ea typeface="Calibri" panose="020F0502020204030204" pitchFamily="34" charset="0"/>
                <a:cs typeface="Times New Roman" panose="02020603050405020304" pitchFamily="18" charset="0"/>
              </a:rPr>
              <a:t>structures.</a:t>
            </a:r>
          </a:p>
          <a:p>
            <a:pPr lvl="1">
              <a:spcBef>
                <a:spcPts val="0"/>
              </a:spcBef>
              <a:spcAft>
                <a:spcPts val="600"/>
              </a:spcAft>
            </a:pPr>
            <a:r>
              <a:rPr lang="en-US" sz="1700" dirty="0">
                <a:ea typeface="Calibri" panose="020F0502020204030204" pitchFamily="34" charset="0"/>
                <a:cs typeface="Times New Roman" panose="02020603050405020304" pitchFamily="18" charset="0"/>
              </a:rPr>
              <a:t>A finger is inserted into the incision </a:t>
            </a:r>
            <a:r>
              <a:rPr lang="en-US" sz="1700" dirty="0" smtClean="0">
                <a:ea typeface="Calibri" panose="020F0502020204030204" pitchFamily="34" charset="0"/>
                <a:cs typeface="Times New Roman" panose="02020603050405020304" pitchFamily="18" charset="0"/>
              </a:rPr>
              <a:t/>
            </a:r>
            <a:br>
              <a:rPr lang="en-US" sz="1700" dirty="0" smtClean="0">
                <a:ea typeface="Calibri" panose="020F0502020204030204" pitchFamily="34" charset="0"/>
                <a:cs typeface="Times New Roman" panose="02020603050405020304" pitchFamily="18" charset="0"/>
              </a:rPr>
            </a:br>
            <a:r>
              <a:rPr lang="en-US" sz="1700" dirty="0" smtClean="0">
                <a:ea typeface="Calibri" panose="020F0502020204030204" pitchFamily="34" charset="0"/>
                <a:cs typeface="Times New Roman" panose="02020603050405020304" pitchFamily="18" charset="0"/>
              </a:rPr>
              <a:t>to </a:t>
            </a:r>
            <a:r>
              <a:rPr lang="en-US" sz="1700" dirty="0">
                <a:ea typeface="Calibri" panose="020F0502020204030204" pitchFamily="34" charset="0"/>
                <a:cs typeface="Times New Roman" panose="02020603050405020304" pitchFamily="18" charset="0"/>
              </a:rPr>
              <a:t>confirm entry into the pleural space.</a:t>
            </a:r>
          </a:p>
          <a:p>
            <a:pPr lvl="1">
              <a:spcBef>
                <a:spcPts val="0"/>
              </a:spcBef>
              <a:spcAft>
                <a:spcPts val="600"/>
              </a:spcAft>
            </a:pPr>
            <a:r>
              <a:rPr lang="en-US" sz="1700" dirty="0">
                <a:ea typeface="Calibri" panose="020F0502020204030204" pitchFamily="34" charset="0"/>
                <a:cs typeface="Times New Roman" panose="02020603050405020304" pitchFamily="18" charset="0"/>
              </a:rPr>
              <a:t>Insert a chest tube into the hole, directing </a:t>
            </a:r>
            <a:r>
              <a:rPr lang="en-US" sz="1700" dirty="0" smtClean="0">
                <a:ea typeface="Calibri" panose="020F0502020204030204" pitchFamily="34" charset="0"/>
                <a:cs typeface="Times New Roman" panose="02020603050405020304" pitchFamily="18" charset="0"/>
              </a:rPr>
              <a:t/>
            </a:r>
            <a:br>
              <a:rPr lang="en-US" sz="1700" dirty="0" smtClean="0">
                <a:ea typeface="Calibri" panose="020F0502020204030204" pitchFamily="34" charset="0"/>
                <a:cs typeface="Times New Roman" panose="02020603050405020304" pitchFamily="18" charset="0"/>
              </a:rPr>
            </a:br>
            <a:r>
              <a:rPr lang="en-US" sz="1700" dirty="0" smtClean="0">
                <a:ea typeface="Calibri" panose="020F0502020204030204" pitchFamily="34" charset="0"/>
                <a:cs typeface="Times New Roman" panose="02020603050405020304" pitchFamily="18" charset="0"/>
              </a:rPr>
              <a:t>it </a:t>
            </a:r>
            <a:r>
              <a:rPr lang="en-US" sz="1700" dirty="0">
                <a:ea typeface="Calibri" panose="020F0502020204030204" pitchFamily="34" charset="0"/>
                <a:cs typeface="Times New Roman" panose="02020603050405020304" pitchFamily="18" charset="0"/>
              </a:rPr>
              <a:t>posteriorly and apically.  All chest tube </a:t>
            </a:r>
            <a:r>
              <a:rPr lang="en-US" sz="1700" dirty="0" smtClean="0">
                <a:ea typeface="Calibri" panose="020F0502020204030204" pitchFamily="34" charset="0"/>
                <a:cs typeface="Times New Roman" panose="02020603050405020304" pitchFamily="18" charset="0"/>
              </a:rPr>
              <a:t/>
            </a:r>
            <a:br>
              <a:rPr lang="en-US" sz="1700" dirty="0" smtClean="0">
                <a:ea typeface="Calibri" panose="020F0502020204030204" pitchFamily="34" charset="0"/>
                <a:cs typeface="Times New Roman" panose="02020603050405020304" pitchFamily="18" charset="0"/>
              </a:rPr>
            </a:br>
            <a:r>
              <a:rPr lang="en-US" sz="1700" dirty="0" smtClean="0">
                <a:ea typeface="Calibri" panose="020F0502020204030204" pitchFamily="34" charset="0"/>
                <a:cs typeface="Times New Roman" panose="02020603050405020304" pitchFamily="18" charset="0"/>
              </a:rPr>
              <a:t>side </a:t>
            </a:r>
            <a:r>
              <a:rPr lang="en-US" sz="1700" dirty="0">
                <a:ea typeface="Calibri" panose="020F0502020204030204" pitchFamily="34" charset="0"/>
                <a:cs typeface="Times New Roman" panose="02020603050405020304" pitchFamily="18" charset="0"/>
              </a:rPr>
              <a:t>holes must be in the pleural space </a:t>
            </a:r>
            <a:r>
              <a:rPr lang="en-US" sz="1700" dirty="0" smtClean="0">
                <a:ea typeface="Calibri" panose="020F0502020204030204" pitchFamily="34" charset="0"/>
                <a:cs typeface="Times New Roman" panose="02020603050405020304" pitchFamily="18" charset="0"/>
              </a:rPr>
              <a:t/>
            </a:r>
            <a:br>
              <a:rPr lang="en-US" sz="1700" dirty="0" smtClean="0">
                <a:ea typeface="Calibri" panose="020F0502020204030204" pitchFamily="34" charset="0"/>
                <a:cs typeface="Times New Roman" panose="02020603050405020304" pitchFamily="18" charset="0"/>
              </a:rPr>
            </a:br>
            <a:r>
              <a:rPr lang="en-US" sz="1700" dirty="0" smtClean="0">
                <a:ea typeface="Calibri" panose="020F0502020204030204" pitchFamily="34" charset="0"/>
                <a:cs typeface="Times New Roman" panose="02020603050405020304" pitchFamily="18" charset="0"/>
              </a:rPr>
              <a:t>(</a:t>
            </a:r>
            <a:r>
              <a:rPr lang="en-US" sz="1700" dirty="0">
                <a:ea typeface="Calibri" panose="020F0502020204030204" pitchFamily="34" charset="0"/>
                <a:cs typeface="Times New Roman" panose="02020603050405020304" pitchFamily="18" charset="0"/>
              </a:rPr>
              <a:t>not just below skin level).</a:t>
            </a:r>
          </a:p>
          <a:p>
            <a:endParaRPr lang="en-US" sz="2000" b="1" dirty="0"/>
          </a:p>
        </p:txBody>
      </p:sp>
      <p:sp>
        <p:nvSpPr>
          <p:cNvPr id="6"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Pneumothorax &amp; Hemothorax</a:t>
            </a:r>
          </a:p>
        </p:txBody>
      </p:sp>
      <p:pic>
        <p:nvPicPr>
          <p:cNvPr id="7" name="Picture 6" descr="Drawing showing chest tube insertion at 6th rib" title="Pneumothorax &amp; hemothorax"/>
          <p:cNvPicPr/>
          <p:nvPr/>
        </p:nvPicPr>
        <p:blipFill rotWithShape="1">
          <a:blip r:embed="rId5">
            <a:extLst>
              <a:ext uri="{28A0092B-C50C-407E-A947-70E740481C1C}">
                <a14:useLocalDpi xmlns:a14="http://schemas.microsoft.com/office/drawing/2010/main" val="0"/>
              </a:ext>
            </a:extLst>
          </a:blip>
          <a:srcRect l="6855" r="11667" b="6489"/>
          <a:stretch/>
        </p:blipFill>
        <p:spPr bwMode="auto">
          <a:xfrm>
            <a:off x="5384800" y="3273819"/>
            <a:ext cx="3500120" cy="225790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838200" y="5948045"/>
            <a:ext cx="7924800" cy="246221"/>
          </a:xfrm>
          <a:prstGeom prst="rect">
            <a:avLst/>
          </a:prstGeom>
        </p:spPr>
        <p:txBody>
          <a:bodyPr wrap="square">
            <a:spAutoFit/>
          </a:bodyPr>
          <a:lstStyle/>
          <a:p>
            <a:pPr lvl="0">
              <a:lnSpc>
                <a:spcPts val="1200"/>
              </a:lnSpc>
            </a:pPr>
            <a:r>
              <a:rPr lang="en-US" sz="1100" i="1" dirty="0">
                <a:solidFill>
                  <a:prstClr val="black"/>
                </a:solidFill>
              </a:rPr>
              <a:t>Source: The Office of The Surgeon General, Borden Institute. Emergency War Surgery, 5th U.S. Edition, 2018. </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6507480"/>
            <a:ext cx="274320" cy="274320"/>
          </a:xfrm>
          <a:prstGeom prst="rect">
            <a:avLst/>
          </a:prstGeom>
        </p:spPr>
      </p:pic>
      <p:cxnSp>
        <p:nvCxnSpPr>
          <p:cNvPr id="10" name="Straight Connector 9"/>
          <p:cNvCxnSpPr/>
          <p:nvPr/>
        </p:nvCxnSpPr>
        <p:spPr>
          <a:xfrm>
            <a:off x="5105400" y="3185636"/>
            <a:ext cx="0" cy="237744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360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1814753"/>
            <a:ext cx="3810000" cy="2994910"/>
          </a:xfrm>
        </p:spPr>
        <p:txBody>
          <a:bodyPr>
            <a:noAutofit/>
          </a:bodyPr>
          <a:lstStyle/>
          <a:p>
            <a:pPr marL="457200" lvl="1" indent="-342900">
              <a:spcBef>
                <a:spcPts val="600"/>
              </a:spcBef>
              <a:spcAft>
                <a:spcPts val="600"/>
              </a:spcAft>
              <a:buFont typeface="Wingdings" panose="05000000000000000000" pitchFamily="2" charset="2"/>
              <a:buChar char="n"/>
            </a:pPr>
            <a:r>
              <a:rPr lang="en-US" dirty="0">
                <a:cs typeface="Arial"/>
              </a:rPr>
              <a:t>Characteristics</a:t>
            </a:r>
          </a:p>
          <a:p>
            <a:pPr marL="801688" lvl="2" indent="-339725">
              <a:spcBef>
                <a:spcPts val="0"/>
              </a:spcBef>
              <a:spcAft>
                <a:spcPts val="600"/>
              </a:spcAft>
              <a:buSzPct val="90000"/>
              <a:buFont typeface="Wingdings" panose="05000000000000000000" pitchFamily="2" charset="2"/>
              <a:buChar char="q"/>
            </a:pPr>
            <a:r>
              <a:rPr lang="en-US" sz="2000" dirty="0">
                <a:cs typeface="Arial"/>
              </a:rPr>
              <a:t>“One-way” valve traps air</a:t>
            </a:r>
          </a:p>
          <a:p>
            <a:pPr marL="801688" lvl="2" indent="-339725">
              <a:spcBef>
                <a:spcPts val="0"/>
              </a:spcBef>
              <a:spcAft>
                <a:spcPts val="600"/>
              </a:spcAft>
              <a:buSzPct val="90000"/>
              <a:buFont typeface="Wingdings" panose="05000000000000000000" pitchFamily="2" charset="2"/>
              <a:buChar char="q"/>
            </a:pPr>
            <a:r>
              <a:rPr lang="en-US" sz="2000" dirty="0">
                <a:cs typeface="Arial"/>
              </a:rPr>
              <a:t>Lung collapse</a:t>
            </a:r>
          </a:p>
          <a:p>
            <a:pPr marL="801688" lvl="2" indent="-339725">
              <a:spcBef>
                <a:spcPts val="0"/>
              </a:spcBef>
              <a:spcAft>
                <a:spcPts val="600"/>
              </a:spcAft>
              <a:buSzPct val="90000"/>
              <a:buFont typeface="Wingdings" panose="05000000000000000000" pitchFamily="2" charset="2"/>
              <a:buChar char="q"/>
            </a:pPr>
            <a:r>
              <a:rPr lang="en-US" sz="2000" dirty="0">
                <a:cs typeface="Arial"/>
              </a:rPr>
              <a:t>Mediastinal shift to contralateral side</a:t>
            </a:r>
          </a:p>
          <a:p>
            <a:pPr marL="801688" lvl="2" indent="-339725">
              <a:spcBef>
                <a:spcPts val="0"/>
              </a:spcBef>
              <a:spcAft>
                <a:spcPts val="600"/>
              </a:spcAft>
              <a:buSzPct val="90000"/>
              <a:buFont typeface="Wingdings" panose="05000000000000000000" pitchFamily="2" charset="2"/>
              <a:buChar char="q"/>
            </a:pPr>
            <a:r>
              <a:rPr lang="en-US" sz="2000" dirty="0">
                <a:cs typeface="Arial"/>
              </a:rPr>
              <a:t>Decreases venous return to heart (preload)</a:t>
            </a:r>
          </a:p>
          <a:p>
            <a:pPr marL="801688" lvl="2" indent="-339725">
              <a:spcBef>
                <a:spcPts val="0"/>
              </a:spcBef>
              <a:spcAft>
                <a:spcPts val="600"/>
              </a:spcAft>
              <a:buSzPct val="90000"/>
              <a:buFont typeface="Wingdings" panose="05000000000000000000" pitchFamily="2" charset="2"/>
              <a:buChar char="q"/>
            </a:pPr>
            <a:r>
              <a:rPr lang="en-US" sz="2000" dirty="0">
                <a:cs typeface="Arial"/>
              </a:rPr>
              <a:t>Death</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Tension Pneumothorax</a:t>
            </a:r>
          </a:p>
        </p:txBody>
      </p:sp>
      <p:sp>
        <p:nvSpPr>
          <p:cNvPr id="4" name="Footer Placeholder 3">
            <a:extLst>
              <a:ext uri="{FF2B5EF4-FFF2-40B4-BE49-F238E27FC236}">
                <a16:creationId xmlns:a16="http://schemas.microsoft.com/office/drawing/2014/main" id="{ADB52BE7-3711-4341-8376-2BDE8F3D7959}"/>
              </a:ext>
            </a:extLst>
          </p:cNvPr>
          <p:cNvSpPr>
            <a:spLocks noGrp="1"/>
          </p:cNvSpPr>
          <p:nvPr>
            <p:ph type="ftr" sz="quarter" idx="4294967295"/>
          </p:nvPr>
        </p:nvSpPr>
        <p:spPr>
          <a:xfrm>
            <a:off x="3917950" y="6356350"/>
            <a:ext cx="4194175" cy="365125"/>
          </a:xfrm>
        </p:spPr>
        <p:txBody>
          <a:bodyPr/>
          <a:lstStyle/>
          <a:p>
            <a:pPr>
              <a:defRPr/>
            </a:pPr>
            <a:r>
              <a:rPr lang="en-US"/>
              <a:t>14 December 2011 Pre-decisional FOUO</a:t>
            </a:r>
          </a:p>
        </p:txBody>
      </p:sp>
      <p:sp>
        <p:nvSpPr>
          <p:cNvPr id="6" name="Content Placeholder 1">
            <a:extLst>
              <a:ext uri="{FF2B5EF4-FFF2-40B4-BE49-F238E27FC236}">
                <a16:creationId xmlns:a16="http://schemas.microsoft.com/office/drawing/2014/main" id="{A0381084-965B-4685-BA0F-75050DC10D36}"/>
              </a:ext>
            </a:extLst>
          </p:cNvPr>
          <p:cNvSpPr txBox="1">
            <a:spLocks/>
          </p:cNvSpPr>
          <p:nvPr/>
        </p:nvSpPr>
        <p:spPr bwMode="auto">
          <a:xfrm>
            <a:off x="4724400" y="1814753"/>
            <a:ext cx="3962400" cy="325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Wingdings" panose="05000000000000000000" pitchFamily="2" charset="2"/>
              <a:buChar char="q"/>
              <a:defRPr lang="en-US" altLang="en-US" sz="24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Wingdings" panose="05000000000000000000" pitchFamily="2" charset="2"/>
              <a:buChar char="§"/>
              <a:defRPr lang="en-US" altLang="en-US"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342900">
              <a:spcBef>
                <a:spcPts val="600"/>
              </a:spcBef>
              <a:spcAft>
                <a:spcPts val="600"/>
              </a:spcAft>
              <a:buFont typeface="Wingdings" panose="05000000000000000000" pitchFamily="2" charset="2"/>
              <a:buChar char="n"/>
            </a:pPr>
            <a:r>
              <a:rPr lang="en-US" dirty="0">
                <a:cs typeface="Arial"/>
              </a:rPr>
              <a:t>Signs &amp; Symptoms</a:t>
            </a:r>
          </a:p>
          <a:p>
            <a:pPr marL="801688" lvl="2" indent="-339725">
              <a:spcBef>
                <a:spcPts val="0"/>
              </a:spcBef>
              <a:spcAft>
                <a:spcPts val="600"/>
              </a:spcAft>
              <a:buSzPct val="90000"/>
              <a:buFont typeface="Wingdings" panose="05000000000000000000" pitchFamily="2" charset="2"/>
              <a:buChar char="q"/>
            </a:pPr>
            <a:r>
              <a:rPr lang="en-US" sz="2000" dirty="0">
                <a:cs typeface="Arial"/>
              </a:rPr>
              <a:t>Respiratory distress</a:t>
            </a:r>
          </a:p>
          <a:p>
            <a:pPr marL="801688" lvl="2" indent="-339725">
              <a:spcBef>
                <a:spcPts val="0"/>
              </a:spcBef>
              <a:spcAft>
                <a:spcPts val="600"/>
              </a:spcAft>
              <a:buSzPct val="90000"/>
              <a:buFont typeface="Wingdings" panose="05000000000000000000" pitchFamily="2" charset="2"/>
              <a:buChar char="q"/>
            </a:pPr>
            <a:r>
              <a:rPr lang="en-US" sz="2000" dirty="0">
                <a:cs typeface="Arial"/>
              </a:rPr>
              <a:t>Unilateral breath sounds</a:t>
            </a:r>
          </a:p>
          <a:p>
            <a:pPr marL="801688" lvl="2" indent="-339725">
              <a:spcBef>
                <a:spcPts val="0"/>
              </a:spcBef>
              <a:spcAft>
                <a:spcPts val="600"/>
              </a:spcAft>
              <a:buSzPct val="90000"/>
              <a:buFont typeface="Wingdings" panose="05000000000000000000" pitchFamily="2" charset="2"/>
              <a:buChar char="q"/>
            </a:pPr>
            <a:r>
              <a:rPr lang="en-US" sz="2000" dirty="0">
                <a:cs typeface="Arial"/>
              </a:rPr>
              <a:t>Distended neck veins</a:t>
            </a:r>
          </a:p>
          <a:p>
            <a:pPr marL="801688" lvl="2" indent="-339725">
              <a:spcBef>
                <a:spcPts val="0"/>
              </a:spcBef>
              <a:spcAft>
                <a:spcPts val="600"/>
              </a:spcAft>
              <a:buSzPct val="90000"/>
              <a:buFont typeface="Wingdings" panose="05000000000000000000" pitchFamily="2" charset="2"/>
              <a:buChar char="q"/>
            </a:pPr>
            <a:r>
              <a:rPr lang="en-US" sz="2000" dirty="0">
                <a:cs typeface="Arial"/>
              </a:rPr>
              <a:t>Tracheal deviation away from the injury</a:t>
            </a:r>
          </a:p>
          <a:p>
            <a:pPr marL="801688" lvl="2" indent="-339725">
              <a:spcBef>
                <a:spcPts val="0"/>
              </a:spcBef>
              <a:spcAft>
                <a:spcPts val="600"/>
              </a:spcAft>
              <a:buSzPct val="90000"/>
              <a:buFont typeface="Wingdings" panose="05000000000000000000" pitchFamily="2" charset="2"/>
              <a:buChar char="q"/>
            </a:pPr>
            <a:r>
              <a:rPr lang="en-US" sz="2000" dirty="0">
                <a:cs typeface="Arial"/>
              </a:rPr>
              <a:t>Hypotension</a:t>
            </a:r>
          </a:p>
          <a:p>
            <a:pPr marL="801688" lvl="2" indent="-339725">
              <a:spcBef>
                <a:spcPts val="0"/>
              </a:spcBef>
              <a:spcAft>
                <a:spcPts val="600"/>
              </a:spcAft>
              <a:buSzPct val="90000"/>
              <a:buFont typeface="Wingdings" panose="05000000000000000000" pitchFamily="2" charset="2"/>
              <a:buChar char="q"/>
            </a:pPr>
            <a:r>
              <a:rPr lang="en-US" sz="2000" dirty="0">
                <a:cs typeface="Arial"/>
              </a:rPr>
              <a:t>Tachycardia</a:t>
            </a:r>
          </a:p>
        </p:txBody>
      </p:sp>
      <p:sp>
        <p:nvSpPr>
          <p:cNvPr id="5" name="Rectangle 4"/>
          <p:cNvSpPr/>
          <p:nvPr/>
        </p:nvSpPr>
        <p:spPr>
          <a:xfrm>
            <a:off x="457200" y="5047531"/>
            <a:ext cx="7772400" cy="1195199"/>
          </a:xfrm>
          <a:prstGeom prst="rect">
            <a:avLst/>
          </a:prstGeom>
        </p:spPr>
        <p:txBody>
          <a:bodyPr wrap="square">
            <a:spAutoFit/>
          </a:bodyPr>
          <a:lstStyle/>
          <a:p>
            <a:pPr marL="285750" indent="-285750">
              <a:lnSpc>
                <a:spcPts val="2000"/>
              </a:lnSpc>
              <a:buFont typeface="Wingdings" panose="05000000000000000000" pitchFamily="2" charset="2"/>
              <a:buChar char="n"/>
            </a:pPr>
            <a:r>
              <a:rPr lang="en-US" dirty="0"/>
              <a:t>Patient with known chest injury presenting with a patent airway and difficulty breathing has a tension pneumothorax until proven otherwise.</a:t>
            </a:r>
          </a:p>
          <a:p>
            <a:pPr marL="285750" indent="-285750">
              <a:lnSpc>
                <a:spcPts val="2000"/>
              </a:lnSpc>
              <a:spcBef>
                <a:spcPts val="600"/>
              </a:spcBef>
              <a:buClr>
                <a:schemeClr val="tx1"/>
              </a:buClr>
              <a:buFont typeface="Wingdings" panose="05000000000000000000" pitchFamily="2" charset="2"/>
              <a:buChar char="n"/>
            </a:pPr>
            <a:r>
              <a:rPr lang="en-US" b="1" i="1" dirty="0">
                <a:solidFill>
                  <a:srgbClr val="FF0000"/>
                </a:solidFill>
              </a:rPr>
              <a:t>BEWARE: </a:t>
            </a:r>
            <a:r>
              <a:rPr lang="en-US" b="1" i="1" dirty="0"/>
              <a:t>Mechanical Ventilation can quickly turn a simple pneumothorax into a tension pneumothorax.</a:t>
            </a:r>
            <a:endParaRPr lang="en-US" b="1" dirty="0"/>
          </a:p>
        </p:txBody>
      </p:sp>
      <p:cxnSp>
        <p:nvCxnSpPr>
          <p:cNvPr id="9" name="Straight Connector 8"/>
          <p:cNvCxnSpPr/>
          <p:nvPr/>
        </p:nvCxnSpPr>
        <p:spPr>
          <a:xfrm>
            <a:off x="4495800" y="1883583"/>
            <a:ext cx="0" cy="292608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28215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5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2009974"/>
            <a:ext cx="5334000" cy="3977790"/>
          </a:xfrm>
        </p:spPr>
        <p:txBody>
          <a:bodyPr>
            <a:noAutofit/>
          </a:bodyPr>
          <a:lstStyle/>
          <a:p>
            <a:pPr marL="0" indent="0">
              <a:buNone/>
            </a:pPr>
            <a:r>
              <a:rPr lang="en-US" b="1" dirty="0"/>
              <a:t>Treatment: Immediate Decompression</a:t>
            </a:r>
          </a:p>
          <a:p>
            <a:pPr>
              <a:spcAft>
                <a:spcPts val="600"/>
              </a:spcAft>
            </a:pPr>
            <a:r>
              <a:rPr lang="en-US" sz="2000" dirty="0"/>
              <a:t>Needle Decompression – 14 gauge/3.25 in/8cm spinal needle</a:t>
            </a:r>
          </a:p>
          <a:p>
            <a:pPr marL="687388" lvl="1" indent="-347663">
              <a:spcBef>
                <a:spcPts val="600"/>
              </a:spcBef>
              <a:buSzPct val="90000"/>
            </a:pPr>
            <a:r>
              <a:rPr lang="en-US" sz="1800" b="1" dirty="0"/>
              <a:t>First Choice</a:t>
            </a:r>
            <a:r>
              <a:rPr lang="en-US" sz="1800" dirty="0"/>
              <a:t>: 4</a:t>
            </a:r>
            <a:r>
              <a:rPr lang="en-US" sz="1800" baseline="30000" dirty="0"/>
              <a:t>th</a:t>
            </a:r>
            <a:r>
              <a:rPr lang="en-US" sz="1800" dirty="0"/>
              <a:t> and 5</a:t>
            </a:r>
            <a:r>
              <a:rPr lang="en-US" sz="1800" baseline="30000" dirty="0"/>
              <a:t>th</a:t>
            </a:r>
            <a:r>
              <a:rPr lang="en-US" sz="1800" dirty="0"/>
              <a:t> Intercostal Space anterior axillary line</a:t>
            </a:r>
          </a:p>
          <a:p>
            <a:pPr marL="687388" lvl="1" indent="-347663">
              <a:spcBef>
                <a:spcPts val="600"/>
              </a:spcBef>
              <a:buSzPct val="90000"/>
            </a:pPr>
            <a:r>
              <a:rPr lang="en-US" sz="1800" b="1" dirty="0"/>
              <a:t>Second Choice</a:t>
            </a:r>
            <a:r>
              <a:rPr lang="en-US" sz="1800" dirty="0"/>
              <a:t>: 2</a:t>
            </a:r>
            <a:r>
              <a:rPr lang="en-US" sz="1800" baseline="30000" dirty="0"/>
              <a:t>nd</a:t>
            </a:r>
            <a:r>
              <a:rPr lang="en-US" sz="1800" dirty="0"/>
              <a:t> Intercostal space at the mid clavicular line (first choice for children)</a:t>
            </a:r>
          </a:p>
          <a:p>
            <a:pPr marL="687388" lvl="1" indent="-347663">
              <a:spcBef>
                <a:spcPts val="600"/>
              </a:spcBef>
              <a:buSzPct val="90000"/>
            </a:pPr>
            <a:r>
              <a:rPr lang="en-US" sz="1800" dirty="0"/>
              <a:t>Short catheters will rarely penetrate the thoracic cavity; using something long like a spinal needle with an angiocath</a:t>
            </a:r>
          </a:p>
          <a:p>
            <a:pPr marL="687388" lvl="1" indent="-347663">
              <a:spcBef>
                <a:spcPts val="600"/>
              </a:spcBef>
              <a:buSzPct val="90000"/>
            </a:pPr>
            <a:r>
              <a:rPr lang="en-US" sz="1800" dirty="0"/>
              <a:t>A chest tube should be placed as soon as feasible and safe after needle thoracostomy.</a:t>
            </a:r>
          </a:p>
          <a:p>
            <a:pPr marL="0" indent="0">
              <a:buNone/>
            </a:pPr>
            <a:endParaRPr lang="en-US" altLang="en-US" sz="2000" dirty="0">
              <a:latin typeface="Calibri" panose="020F0502020204030204" pitchFamily="34" charset="0"/>
              <a:cs typeface="Arial"/>
            </a:endParaRP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pPr marL="0" indent="0">
              <a:buNone/>
            </a:pPr>
            <a:r>
              <a:rPr lang="en-US" sz="2400" dirty="0">
                <a:solidFill>
                  <a:srgbClr val="000099"/>
                </a:solidFill>
              </a:rPr>
              <a:t>EWS Thoracic Injuries</a:t>
            </a:r>
            <a:br>
              <a:rPr lang="en-US" sz="2400" dirty="0">
                <a:solidFill>
                  <a:srgbClr val="000099"/>
                </a:solidFill>
              </a:rPr>
            </a:br>
            <a:r>
              <a:rPr lang="en-US" dirty="0"/>
              <a:t>Tension Pneumothorax</a:t>
            </a:r>
          </a:p>
        </p:txBody>
      </p:sp>
      <p:cxnSp>
        <p:nvCxnSpPr>
          <p:cNvPr id="9" name="Straight Connector 8"/>
          <p:cNvCxnSpPr/>
          <p:nvPr/>
        </p:nvCxnSpPr>
        <p:spPr>
          <a:xfrm>
            <a:off x="6096000" y="2055844"/>
            <a:ext cx="0" cy="393192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430961" y="5486400"/>
            <a:ext cx="2286000" cy="348813"/>
          </a:xfrm>
          <a:prstGeom prst="rect">
            <a:avLst/>
          </a:prstGeom>
        </p:spPr>
        <p:txBody>
          <a:bodyPr wrap="square">
            <a:spAutoFit/>
          </a:bodyPr>
          <a:lstStyle/>
          <a:p>
            <a:pPr lvl="0">
              <a:lnSpc>
                <a:spcPts val="2000"/>
              </a:lnSpc>
              <a:spcAft>
                <a:spcPts val="600"/>
              </a:spcAft>
            </a:pPr>
            <a:r>
              <a:rPr lang="en-US" sz="1600" i="1" dirty="0">
                <a:solidFill>
                  <a:prstClr val="black"/>
                </a:solidFill>
              </a:rPr>
              <a:t>Needle Decompression</a:t>
            </a:r>
          </a:p>
        </p:txBody>
      </p:sp>
      <p:pic>
        <p:nvPicPr>
          <p:cNvPr id="10" name="Picture 9" descr="shows patient right after needle is inserted." title="Needle Decompression">
            <a:extLst>
              <a:ext uri="{FF2B5EF4-FFF2-40B4-BE49-F238E27FC236}">
                <a16:creationId xmlns:a16="http://schemas.microsoft.com/office/drawing/2014/main" id="{75DA7EBC-62D1-464C-8E04-88ABF8F792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054635" y="2667000"/>
            <a:ext cx="3048000" cy="2286000"/>
          </a:xfrm>
          <a:prstGeom prst="rect">
            <a:avLst/>
          </a:prstGeom>
          <a:ln w="12700">
            <a:solidFill>
              <a:schemeClr val="tx1"/>
            </a:solidFill>
          </a:ln>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6507480"/>
            <a:ext cx="274320" cy="274320"/>
          </a:xfrm>
          <a:prstGeom prst="rect">
            <a:avLst/>
          </a:prstGeom>
        </p:spPr>
      </p:pic>
    </p:spTree>
    <p:extLst>
      <p:ext uri="{BB962C8B-B14F-4D97-AF65-F5344CB8AC3E}">
        <p14:creationId xmlns:p14="http://schemas.microsoft.com/office/powerpoint/2010/main" val="40237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HHQ Jabber Brief">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WS NEW Presentation Template" id="{D7F9D439-4F92-4903-828F-CC29F9FB8917}" vid="{6BFCD472-20F9-44D9-9C03-77B7FFC7FE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6B2C65991F247A45AC943D71D3FF2BEE" ma:contentTypeVersion="0" ma:contentTypeDescription="Create a new document." ma:contentTypeScope="" ma:versionID="7ff970aa22e800e495b62ad6dd6b7969">
  <xsd:schema xmlns:xsd="http://www.w3.org/2001/XMLSchema" xmlns:xs="http://www.w3.org/2001/XMLSchema" xmlns:p="http://schemas.microsoft.com/office/2006/metadata/properties" xmlns:ns2="2844bb3b-70cb-48c0-941c-5d96a1c44519" targetNamespace="http://schemas.microsoft.com/office/2006/metadata/properties" ma:root="true" ma:fieldsID="8d37788511c48c7668846fc6050f298e" ns2:_="">
    <xsd:import namespace="2844bb3b-70cb-48c0-941c-5d96a1c44519"/>
    <xsd:element name="properties">
      <xsd:complexType>
        <xsd:sequence>
          <xsd:element name="documentManagement">
            <xsd:complexType>
              <xsd:all>
                <xsd:element ref="ns2:_dlc_DocId" minOccurs="0"/>
                <xsd:element ref="ns2:_dlc_DocIdUrl" minOccurs="0"/>
                <xsd:element ref="ns2:_dlc_DocIdPersistId" minOccurs="0"/>
                <xsd:element ref="ns2:gc39efcf38b242c0b23f5c88545692f3" minOccurs="0"/>
                <xsd:element ref="ns2:TaxCatchAll" minOccurs="0"/>
                <xsd:element ref="ns2:TaxCatchAllLabel" minOccurs="0"/>
                <xsd:element ref="ns2:nb96c3ff2a5d4a82924c07913df6154c" minOccurs="0"/>
                <xsd:element ref="ns2:p134595f965f4aa68c0a18420dcb8be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4bb3b-70cb-48c0-941c-5d96a1c4451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gc39efcf38b242c0b23f5c88545692f3" ma:index="11" nillable="true" ma:taxonomy="true" ma:internalName="gc39efcf38b242c0b23f5c88545692f3" ma:taxonomyFieldName="Document_x0020_Type" ma:displayName="Document Type" ma:default="" ma:fieldId="{0c39efcf-38b2-42c0-b23f-5c88545692f3}" ma:sspId="4859e7fd-8a9c-4765-b0cd-dcb72885bd0e" ma:termSetId="61788f81-0e91-4030-849b-84a5add3a9e1"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de14ac2c-47f3-4746-b4e9-a831f5ed3f17}" ma:internalName="TaxCatchAll" ma:showField="CatchAllData" ma:web="2844bb3b-70cb-48c0-941c-5d96a1c44519">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de14ac2c-47f3-4746-b4e9-a831f5ed3f17}" ma:internalName="TaxCatchAllLabel" ma:readOnly="true" ma:showField="CatchAllDataLabel" ma:web="2844bb3b-70cb-48c0-941c-5d96a1c44519">
      <xsd:complexType>
        <xsd:complexContent>
          <xsd:extension base="dms:MultiChoiceLookup">
            <xsd:sequence>
              <xsd:element name="Value" type="dms:Lookup" maxOccurs="unbounded" minOccurs="0" nillable="true"/>
            </xsd:sequence>
          </xsd:extension>
        </xsd:complexContent>
      </xsd:complexType>
    </xsd:element>
    <xsd:element name="nb96c3ff2a5d4a82924c07913df6154c" ma:index="15" nillable="true" ma:taxonomy="true" ma:internalName="nb96c3ff2a5d4a82924c07913df6154c" ma:taxonomyFieldName="Organization" ma:displayName="Organization" ma:default="" ma:fieldId="{7b96c3ff-2a5d-4a82-924c-07913df6154c}" ma:sspId="4859e7fd-8a9c-4765-b0cd-dcb72885bd0e" ma:termSetId="d6d01212-7d2d-40e5-80dd-06563ad2f778" ma:anchorId="00000000-0000-0000-0000-000000000000" ma:open="false" ma:isKeyword="false">
      <xsd:complexType>
        <xsd:sequence>
          <xsd:element ref="pc:Terms" minOccurs="0" maxOccurs="1"/>
        </xsd:sequence>
      </xsd:complexType>
    </xsd:element>
    <xsd:element name="p134595f965f4aa68c0a18420dcb8be5" ma:index="17" nillable="true" ma:taxonomy="true" ma:internalName="p134595f965f4aa68c0a18420dcb8be5" ma:taxonomyFieldName="Document_x0020_Status" ma:displayName="Document Status" ma:default="" ma:fieldId="{9134595f-965f-4aa6-8c0a-18420dcb8be5}" ma:sspId="4859e7fd-8a9c-4765-b0cd-dcb72885bd0e" ma:termSetId="3f2f7bd8-2a0d-4da2-a7fc-6aee65849898"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gc39efcf38b242c0b23f5c88545692f3 xmlns="2844bb3b-70cb-48c0-941c-5d96a1c44519">
      <Terms xmlns="http://schemas.microsoft.com/office/infopath/2007/PartnerControls"/>
    </gc39efcf38b242c0b23f5c88545692f3>
    <nb96c3ff2a5d4a82924c07913df6154c xmlns="2844bb3b-70cb-48c0-941c-5d96a1c44519">
      <Terms xmlns="http://schemas.microsoft.com/office/infopath/2007/PartnerControls"/>
    </nb96c3ff2a5d4a82924c07913df6154c>
    <TaxCatchAll xmlns="2844bb3b-70cb-48c0-941c-5d96a1c44519"/>
    <p134595f965f4aa68c0a18420dcb8be5 xmlns="2844bb3b-70cb-48c0-941c-5d96a1c44519">
      <Terms xmlns="http://schemas.microsoft.com/office/infopath/2007/PartnerControls"/>
    </p134595f965f4aa68c0a18420dcb8be5>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F0E4D4-341E-4CD7-B1BD-CFEC4AC011CE}">
  <ds:schemaRefs>
    <ds:schemaRef ds:uri="http://schemas.microsoft.com/sharepoint/events"/>
  </ds:schemaRefs>
</ds:datastoreItem>
</file>

<file path=customXml/itemProps2.xml><?xml version="1.0" encoding="utf-8"?>
<ds:datastoreItem xmlns:ds="http://schemas.openxmlformats.org/officeDocument/2006/customXml" ds:itemID="{4AF71C24-0BB4-491D-9AC1-0F20AC38D5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44bb3b-70cb-48c0-941c-5d96a1c445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11B9AB-9072-4B3A-92A6-517046657E4F}">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2844bb3b-70cb-48c0-941c-5d96a1c44519"/>
    <ds:schemaRef ds:uri="http://www.w3.org/XML/1998/namespace"/>
    <ds:schemaRef ds:uri="http://purl.org/dc/dcmitype/"/>
  </ds:schemaRefs>
</ds:datastoreItem>
</file>

<file path=customXml/itemProps4.xml><?xml version="1.0" encoding="utf-8"?>
<ds:datastoreItem xmlns:ds="http://schemas.openxmlformats.org/officeDocument/2006/customXml" ds:itemID="{3DCCCBDF-8D0F-4BC5-8A88-7FBEE66C20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70286</TotalTime>
  <Words>7120</Words>
  <Application>Microsoft Office PowerPoint</Application>
  <PresentationFormat>On-screen Show (4:3)</PresentationFormat>
  <Paragraphs>375</Paragraphs>
  <Slides>36</Slides>
  <Notes>36</Notes>
  <HiddenSlides>0</HiddenSlides>
  <MMClips>36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Lucida Sans Unicode</vt:lpstr>
      <vt:lpstr>Times New Roman</vt:lpstr>
      <vt:lpstr>Wingdings</vt:lpstr>
      <vt:lpstr>DHHQ Jabber Brief</vt:lpstr>
      <vt:lpstr>PowerPoint Presentation</vt:lpstr>
      <vt:lpstr>EWS Thoracic Injuries Objectives</vt:lpstr>
      <vt:lpstr>EWS Thoracic Injuries Evaluation &amp; Diagnosis</vt:lpstr>
      <vt:lpstr>EWS Thoracic Injuries Pneumothorax &amp; Hemothorax</vt:lpstr>
      <vt:lpstr>EWS Thoracic Injuries Pneumothorax &amp; Hemothorax</vt:lpstr>
      <vt:lpstr>EWS Thoracic Injuries Pneumothorax &amp; Hemothorax</vt:lpstr>
      <vt:lpstr>EWS Thoracic Injuries Pneumothorax &amp; Hemothorax</vt:lpstr>
      <vt:lpstr>EWS Thoracic Injuries Tension Pneumothorax</vt:lpstr>
      <vt:lpstr>EWS Thoracic Injuries Tension Pneumothorax</vt:lpstr>
      <vt:lpstr>EWS Thoracic Injuries Tension Pneumothorax</vt:lpstr>
      <vt:lpstr>EWS Thoracic Injuries Open Pneumothorax</vt:lpstr>
      <vt:lpstr>EWS Thoracic Injuries Massive Hemothorax</vt:lpstr>
      <vt:lpstr>EWS Thoracic Injuries Massive Hemothorax</vt:lpstr>
      <vt:lpstr>EWS Thoracic Injuries Cardiac Tamponade</vt:lpstr>
      <vt:lpstr>EWS Thoracic Injuries Cardiac Tamponade</vt:lpstr>
      <vt:lpstr>EWS Thoracic Injuries Cardiac Tamponade</vt:lpstr>
      <vt:lpstr>EWS Thoracic Injuries Flail Chest</vt:lpstr>
      <vt:lpstr>EWS Thoracic Injuries Flail Chest</vt:lpstr>
      <vt:lpstr>EWS Thoracic Injuries Vascular Injuries</vt:lpstr>
      <vt:lpstr>EWS Thoracic Injuries Heart</vt:lpstr>
      <vt:lpstr>EWS Thoracic Injuries Lung</vt:lpstr>
      <vt:lpstr>EWS Thoracic Injuries Lung</vt:lpstr>
      <vt:lpstr>EWS Thoracic Injuries Tracheobronchial Tree</vt:lpstr>
      <vt:lpstr>EWS Thoracic Injuries Tracheobronchial Tree</vt:lpstr>
      <vt:lpstr>EWS Thoracic Injuries Esophagus</vt:lpstr>
      <vt:lpstr>EWS Thoracic Injuries Esophagus</vt:lpstr>
      <vt:lpstr>EWS Thoracic Injuries Diaphragm</vt:lpstr>
      <vt:lpstr>EWS Thoracic Injuries Diaphragm</vt:lpstr>
      <vt:lpstr>EWS Thoracic Injuries Chest wall </vt:lpstr>
      <vt:lpstr>EWS Thoracic Injuries Surgical Exposures</vt:lpstr>
      <vt:lpstr>EWS Thoracic Injuries Surgical Exposures</vt:lpstr>
      <vt:lpstr>EWS Thoracic Injuries Median Sternotomy</vt:lpstr>
      <vt:lpstr>EWS Thoracic Injuries Surgical Exposures</vt:lpstr>
      <vt:lpstr>EWS Thoracic Injuries Surgical Exposures</vt:lpstr>
      <vt:lpstr>EWS Thoracic Injuries Penetrating Thoracic Trauma</vt:lpstr>
      <vt:lpstr>EWS Thoracic Injuries References</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Thoracic_Injuries_1.1</dc:title>
  <dc:creator>Andrew Hall</dc:creator>
  <cp:keywords>Presentation;Resuscitation, Trauma, Management, Anesthesia, Vascular, Hemorrhage, Damage Control, Intubation, Airway, TBI, Blood, Transfusion, MTP, Ventilation, REBOA, Intrathoracic, Cardiac, Thoracotomy, ERT, Penetrating, Survivable;Thoracostomy</cp:keywords>
  <cp:lastModifiedBy>Kurkowski, Cynthia R CTR DHA JOINT TRAMA SYS (USA)</cp:lastModifiedBy>
  <cp:revision>258</cp:revision>
  <cp:lastPrinted>2020-04-15T21:18:33Z</cp:lastPrinted>
  <dcterms:created xsi:type="dcterms:W3CDTF">2018-10-03T21:35:40Z</dcterms:created>
  <dcterms:modified xsi:type="dcterms:W3CDTF">2022-05-02T14:23:55Z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0x0101006B2C65991F247A45AC943D71D3FF2BEE</vt:lpwstr>
  </property>
  <property fmtid="{D5CDD505-2E9C-101B-9397-08002B2CF9AE}" pid="3" name="Document Status">
    <vt:lpwstr/>
  </property>
  <property fmtid="{D5CDD505-2E9C-101B-9397-08002B2CF9AE}" pid="4" name="Organization">
    <vt:lpwstr/>
  </property>
  <property fmtid="{D5CDD505-2E9C-101B-9397-08002B2CF9AE}" pid="5" name="Document Type">
    <vt:lpwstr/>
  </property>
</Properties>
</file>