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19"/>
  </p:notesMasterIdLst>
  <p:sldIdLst>
    <p:sldId id="257" r:id="rId6"/>
    <p:sldId id="264" r:id="rId7"/>
    <p:sldId id="329" r:id="rId8"/>
    <p:sldId id="262" r:id="rId9"/>
    <p:sldId id="330" r:id="rId10"/>
    <p:sldId id="332" r:id="rId11"/>
    <p:sldId id="331" r:id="rId12"/>
    <p:sldId id="333" r:id="rId13"/>
    <p:sldId id="334" r:id="rId14"/>
    <p:sldId id="336" r:id="rId15"/>
    <p:sldId id="335" r:id="rId16"/>
    <p:sldId id="337" r:id="rId17"/>
    <p:sldId id="265" r:id="rId1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hodes, Rachel S" initials="RSR" lastIdx="4" clrIdx="0"/>
  <p:cmAuthor id="2" name="Sanchez-Glasgow, AlmaLuz Lara CTR DHA JOINT TRAMA SYS (USA)" initials="SALCDJTS(" lastIdx="1" clrIdx="1">
    <p:extLst>
      <p:ext uri="{19B8F6BF-5375-455C-9EA6-DF929625EA0E}">
        <p15:presenceInfo xmlns:p15="http://schemas.microsoft.com/office/powerpoint/2012/main" userId="S-1-5-21-3923692831-1208425469-611280938-837897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FFEA"/>
    <a:srgbClr val="C1FFE0"/>
    <a:srgbClr val="DDE8FF"/>
    <a:srgbClr val="D1E0FF"/>
    <a:srgbClr val="B9D0FF"/>
    <a:srgbClr val="FFFFCC"/>
    <a:srgbClr val="FFFF99"/>
    <a:srgbClr val="000099"/>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3" autoAdjust="0"/>
    <p:restoredTop sz="89892" autoAdjust="0"/>
  </p:normalViewPr>
  <p:slideViewPr>
    <p:cSldViewPr>
      <p:cViewPr varScale="1">
        <p:scale>
          <a:sx n="100" d="100"/>
          <a:sy n="100" d="100"/>
        </p:scale>
        <p:origin x="1044" y="78"/>
      </p:cViewPr>
      <p:guideLst/>
    </p:cSldViewPr>
  </p:slideViewPr>
  <p:notesTextViewPr>
    <p:cViewPr>
      <p:scale>
        <a:sx n="1" d="1"/>
        <a:sy n="1" d="1"/>
      </p:scale>
      <p:origin x="0" y="0"/>
    </p:cViewPr>
  </p:notesTextViewPr>
  <p:notesViewPr>
    <p:cSldViewPr>
      <p:cViewPr varScale="1">
        <p:scale>
          <a:sx n="66" d="100"/>
          <a:sy n="66" d="100"/>
        </p:scale>
        <p:origin x="313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2AB2DAA3-0438-472D-AB72-FF2D5E6D38DA}" type="datetimeFigureOut">
              <a:rPr lang="en-US"/>
              <a:pPr>
                <a:defRPr/>
              </a:pPr>
              <a:t>1/4/2022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98081CC8-1348-4E57-A76C-ED885528E53E}" type="slidenum">
              <a:rPr lang="en-US" altLang="en-US"/>
              <a:pPr>
                <a:defRPr/>
              </a:pPr>
              <a:t>‹#›</a:t>
            </a:fld>
            <a:endParaRPr lang="en-US" altLang="en-US"/>
          </a:p>
        </p:txBody>
      </p:sp>
    </p:spTree>
    <p:extLst>
      <p:ext uri="{BB962C8B-B14F-4D97-AF65-F5344CB8AC3E}">
        <p14:creationId xmlns:p14="http://schemas.microsoft.com/office/powerpoint/2010/main" val="15384733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The basic understanding and management of pelvic fractures is an important skill for all providers in the deployed setting. </a:t>
            </a:r>
            <a:endParaRPr lang="en-US" dirty="0"/>
          </a:p>
        </p:txBody>
      </p:sp>
      <p:sp>
        <p:nvSpPr>
          <p:cNvPr id="4" name="Slide Number Placeholder 3"/>
          <p:cNvSpPr>
            <a:spLocks noGrp="1"/>
          </p:cNvSpPr>
          <p:nvPr>
            <p:ph type="sldNum" sz="quarter" idx="10"/>
          </p:nvPr>
        </p:nvSpPr>
        <p:spPr/>
        <p:txBody>
          <a:bodyPr/>
          <a:lstStyle/>
          <a:p>
            <a:pPr>
              <a:defRPr/>
            </a:pPr>
            <a:fld id="{98081CC8-1348-4E57-A76C-ED885528E53E}" type="slidenum">
              <a:rPr lang="en-US" altLang="en-US" smtClean="0"/>
              <a:pPr>
                <a:defRPr/>
              </a:pPr>
              <a:t>1</a:t>
            </a:fld>
            <a:endParaRPr lang="en-US" altLang="en-US"/>
          </a:p>
        </p:txBody>
      </p:sp>
    </p:spTree>
    <p:extLst>
      <p:ext uri="{BB962C8B-B14F-4D97-AF65-F5344CB8AC3E}">
        <p14:creationId xmlns:p14="http://schemas.microsoft.com/office/powerpoint/2010/main" val="32641348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Fecal diversion should be considered at the Role III</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 patients with large perineal wounds. Definitive pelvic fixation should also be delayed until the Role 3 or 4.</a:t>
            </a:r>
          </a:p>
          <a:p>
            <a:endParaRPr lang="en-US" dirty="0"/>
          </a:p>
        </p:txBody>
      </p:sp>
      <p:sp>
        <p:nvSpPr>
          <p:cNvPr id="4" name="Slide Number Placeholder 3"/>
          <p:cNvSpPr>
            <a:spLocks noGrp="1"/>
          </p:cNvSpPr>
          <p:nvPr>
            <p:ph type="sldNum" sz="quarter" idx="10"/>
          </p:nvPr>
        </p:nvSpPr>
        <p:spPr/>
        <p:txBody>
          <a:bodyPr/>
          <a:lstStyle/>
          <a:p>
            <a:pPr>
              <a:defRPr/>
            </a:pPr>
            <a:fld id="{98081CC8-1348-4E57-A76C-ED885528E53E}" type="slidenum">
              <a:rPr lang="en-US" altLang="en-US" smtClean="0"/>
              <a:pPr>
                <a:defRPr/>
              </a:pPr>
              <a:t>10</a:t>
            </a:fld>
            <a:endParaRPr lang="en-US" altLang="en-US"/>
          </a:p>
        </p:txBody>
      </p:sp>
    </p:spTree>
    <p:extLst>
      <p:ext uri="{BB962C8B-B14F-4D97-AF65-F5344CB8AC3E}">
        <p14:creationId xmlns:p14="http://schemas.microsoft.com/office/powerpoint/2010/main" val="41055306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Pelvic packing is accomplished through a low midline incision. Bluntly create a pre-peritoneal plane that extends posteriorly to both</a:t>
            </a:r>
            <a:r>
              <a:rPr lang="en-US" sz="1200" kern="1200" baseline="0" dirty="0" smtClean="0">
                <a:solidFill>
                  <a:schemeClr val="tx1"/>
                </a:solidFill>
                <a:effectLst/>
                <a:latin typeface="+mn-lt"/>
                <a:ea typeface="+mn-ea"/>
                <a:cs typeface="+mn-cs"/>
              </a:rPr>
              <a:t> sides of </a:t>
            </a:r>
            <a:r>
              <a:rPr lang="en-US" sz="1200" kern="1200" dirty="0" smtClean="0">
                <a:solidFill>
                  <a:schemeClr val="tx1"/>
                </a:solidFill>
                <a:effectLst/>
                <a:latin typeface="+mn-lt"/>
                <a:ea typeface="+mn-ea"/>
                <a:cs typeface="+mn-cs"/>
              </a:rPr>
              <a:t>the spine. Then insert up to three folded laparotomy pads per side. Temporarily close the fascia to create a tamponade effect. Ensure the number of laparotomy pads inserted is recorded and relayed to the next level of care.</a:t>
            </a:r>
          </a:p>
          <a:p>
            <a:endParaRPr lang="en-US" dirty="0"/>
          </a:p>
        </p:txBody>
      </p:sp>
      <p:sp>
        <p:nvSpPr>
          <p:cNvPr id="4" name="Slide Number Placeholder 3"/>
          <p:cNvSpPr>
            <a:spLocks noGrp="1"/>
          </p:cNvSpPr>
          <p:nvPr>
            <p:ph type="sldNum" sz="quarter" idx="10"/>
          </p:nvPr>
        </p:nvSpPr>
        <p:spPr/>
        <p:txBody>
          <a:bodyPr/>
          <a:lstStyle/>
          <a:p>
            <a:pPr>
              <a:defRPr/>
            </a:pPr>
            <a:fld id="{98081CC8-1348-4E57-A76C-ED885528E53E}" type="slidenum">
              <a:rPr lang="en-US" altLang="en-US" smtClean="0"/>
              <a:pPr>
                <a:defRPr/>
              </a:pPr>
              <a:t>11</a:t>
            </a:fld>
            <a:endParaRPr lang="en-US" altLang="en-US"/>
          </a:p>
        </p:txBody>
      </p:sp>
    </p:spTree>
    <p:extLst>
      <p:ext uri="{BB962C8B-B14F-4D97-AF65-F5344CB8AC3E}">
        <p14:creationId xmlns:p14="http://schemas.microsoft.com/office/powerpoint/2010/main" val="26875962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now</a:t>
            </a:r>
            <a:r>
              <a:rPr lang="en-US" baseline="0" dirty="0" smtClean="0"/>
              <a:t> return to the scenario. The combination of subjective and objective findings are concerning for a pelvic or proximal femur fracture. The patients airway is intact and he doesn’t appear to have a significant pneumothorax based on the vitals. The next step is hemorrhage control. As there are no external signs of bleeding the pelvis and abdomen are the likely source for his tachycardia. A FAST exam will exclude the former. The latter will require an XRAY, if available. If not, empirically place a binder and triage appropriately. Remember to maintain spinal precautions as well.</a:t>
            </a:r>
            <a:endParaRPr lang="en-US" dirty="0"/>
          </a:p>
        </p:txBody>
      </p:sp>
      <p:sp>
        <p:nvSpPr>
          <p:cNvPr id="4" name="Slide Number Placeholder 3"/>
          <p:cNvSpPr>
            <a:spLocks noGrp="1"/>
          </p:cNvSpPr>
          <p:nvPr>
            <p:ph type="sldNum" sz="quarter" idx="10"/>
          </p:nvPr>
        </p:nvSpPr>
        <p:spPr/>
        <p:txBody>
          <a:bodyPr/>
          <a:lstStyle/>
          <a:p>
            <a:pPr>
              <a:defRPr/>
            </a:pPr>
            <a:fld id="{98081CC8-1348-4E57-A76C-ED885528E53E}" type="slidenum">
              <a:rPr lang="en-US" altLang="en-US" smtClean="0"/>
              <a:pPr>
                <a:defRPr/>
              </a:pPr>
              <a:t>12</a:t>
            </a:fld>
            <a:endParaRPr lang="en-US" altLang="en-US"/>
          </a:p>
        </p:txBody>
      </p:sp>
    </p:spTree>
    <p:extLst>
      <p:ext uri="{BB962C8B-B14F-4D97-AF65-F5344CB8AC3E}">
        <p14:creationId xmlns:p14="http://schemas.microsoft.com/office/powerpoint/2010/main" val="21937490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concludes</a:t>
            </a:r>
            <a:r>
              <a:rPr lang="en-US" baseline="0" dirty="0" smtClean="0"/>
              <a:t> the segment on pelvic fractures. Please refer to the References should you require additional information.</a:t>
            </a:r>
            <a:endParaRPr lang="en-US" dirty="0"/>
          </a:p>
        </p:txBody>
      </p:sp>
      <p:sp>
        <p:nvSpPr>
          <p:cNvPr id="4" name="Slide Number Placeholder 3"/>
          <p:cNvSpPr>
            <a:spLocks noGrp="1"/>
          </p:cNvSpPr>
          <p:nvPr>
            <p:ph type="sldNum" sz="quarter" idx="10"/>
          </p:nvPr>
        </p:nvSpPr>
        <p:spPr/>
        <p:txBody>
          <a:bodyPr/>
          <a:lstStyle/>
          <a:p>
            <a:pPr>
              <a:defRPr/>
            </a:pPr>
            <a:fld id="{98081CC8-1348-4E57-A76C-ED885528E53E}" type="slidenum">
              <a:rPr lang="en-US" altLang="en-US" smtClean="0"/>
              <a:pPr>
                <a:defRPr/>
              </a:pPr>
              <a:t>13</a:t>
            </a:fld>
            <a:endParaRPr lang="en-US" altLang="en-US"/>
          </a:p>
        </p:txBody>
      </p:sp>
    </p:spTree>
    <p:extLst>
      <p:ext uri="{BB962C8B-B14F-4D97-AF65-F5344CB8AC3E}">
        <p14:creationId xmlns:p14="http://schemas.microsoft.com/office/powerpoint/2010/main" val="1812057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The lecture begins with a scenario. Refer back to this scenario and the questions as you progress through the slides. We will revisit it at the conclusion of</a:t>
            </a:r>
            <a:r>
              <a:rPr lang="en-US" sz="1200" kern="1200" baseline="0" dirty="0" smtClean="0">
                <a:solidFill>
                  <a:schemeClr val="tx1"/>
                </a:solidFill>
                <a:effectLst/>
                <a:latin typeface="+mn-lt"/>
                <a:ea typeface="+mn-ea"/>
                <a:cs typeface="+mn-cs"/>
              </a:rPr>
              <a:t> the segment.</a:t>
            </a:r>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pPr>
              <a:defRPr/>
            </a:pPr>
            <a:fld id="{98081CC8-1348-4E57-A76C-ED885528E53E}" type="slidenum">
              <a:rPr lang="en-US" altLang="en-US" smtClean="0"/>
              <a:pPr>
                <a:defRPr/>
              </a:pPr>
              <a:t>2</a:t>
            </a:fld>
            <a:endParaRPr lang="en-US" altLang="en-US"/>
          </a:p>
        </p:txBody>
      </p:sp>
    </p:spTree>
    <p:extLst>
      <p:ext uri="{BB962C8B-B14F-4D97-AF65-F5344CB8AC3E}">
        <p14:creationId xmlns:p14="http://schemas.microsoft.com/office/powerpoint/2010/main" val="532126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These are the four main objectives of the lesson. Early recognition of pelvic fractures and initiation of appropriate care can be the difference between life and death.</a:t>
            </a:r>
          </a:p>
          <a:p>
            <a:endParaRPr lang="en-US" dirty="0"/>
          </a:p>
        </p:txBody>
      </p:sp>
      <p:sp>
        <p:nvSpPr>
          <p:cNvPr id="4" name="Slide Number Placeholder 3"/>
          <p:cNvSpPr>
            <a:spLocks noGrp="1"/>
          </p:cNvSpPr>
          <p:nvPr>
            <p:ph type="sldNum" sz="quarter" idx="10"/>
          </p:nvPr>
        </p:nvSpPr>
        <p:spPr/>
        <p:txBody>
          <a:bodyPr/>
          <a:lstStyle/>
          <a:p>
            <a:pPr>
              <a:defRPr/>
            </a:pPr>
            <a:fld id="{98081CC8-1348-4E57-A76C-ED885528E53E}" type="slidenum">
              <a:rPr lang="en-US" altLang="en-US" smtClean="0"/>
              <a:pPr>
                <a:defRPr/>
              </a:pPr>
              <a:t>3</a:t>
            </a:fld>
            <a:endParaRPr lang="en-US" altLang="en-US"/>
          </a:p>
        </p:txBody>
      </p:sp>
    </p:spTree>
    <p:extLst>
      <p:ext uri="{BB962C8B-B14F-4D97-AF65-F5344CB8AC3E}">
        <p14:creationId xmlns:p14="http://schemas.microsoft.com/office/powerpoint/2010/main" val="3677169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Pelvic fractures are a</a:t>
            </a:r>
            <a:r>
              <a:rPr lang="en-US" sz="1200" kern="1200" baseline="0" dirty="0" smtClean="0">
                <a:solidFill>
                  <a:schemeClr val="tx1"/>
                </a:solidFill>
                <a:effectLst/>
                <a:latin typeface="+mn-lt"/>
                <a:ea typeface="+mn-ea"/>
                <a:cs typeface="+mn-cs"/>
              </a:rPr>
              <a:t> fairly common injury </a:t>
            </a:r>
            <a:r>
              <a:rPr lang="en-US" sz="1200" kern="1200" dirty="0" smtClean="0">
                <a:solidFill>
                  <a:schemeClr val="tx1"/>
                </a:solidFill>
                <a:effectLst/>
                <a:latin typeface="+mn-lt"/>
                <a:ea typeface="+mn-ea"/>
                <a:cs typeface="+mn-cs"/>
              </a:rPr>
              <a:t>sustained by our soldiers on the battlefield. The high prevalence of IEDs as well as heavy vehicles and machinery make our population especially prone to these injuries. Severe pelvic fractures, like the one depicted on</a:t>
            </a:r>
            <a:r>
              <a:rPr lang="en-US" sz="1200" kern="1200" baseline="0" dirty="0" smtClean="0">
                <a:solidFill>
                  <a:schemeClr val="tx1"/>
                </a:solidFill>
                <a:effectLst/>
                <a:latin typeface="+mn-lt"/>
                <a:ea typeface="+mn-ea"/>
                <a:cs typeface="+mn-cs"/>
              </a:rPr>
              <a:t> this slide</a:t>
            </a:r>
            <a:r>
              <a:rPr lang="en-US" sz="1200" kern="1200" dirty="0" smtClean="0">
                <a:solidFill>
                  <a:schemeClr val="tx1"/>
                </a:solidFill>
                <a:effectLst/>
                <a:latin typeface="+mn-lt"/>
                <a:ea typeface="+mn-ea"/>
                <a:cs typeface="+mn-cs"/>
              </a:rPr>
              <a:t>, often result in massive hemorrhage and can carry a high mortality rate.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98081CC8-1348-4E57-A76C-ED885528E53E}" type="slidenum">
              <a:rPr lang="en-US" altLang="en-US" smtClean="0"/>
              <a:pPr>
                <a:defRPr/>
              </a:pPr>
              <a:t>4</a:t>
            </a:fld>
            <a:endParaRPr lang="en-US" altLang="en-US"/>
          </a:p>
        </p:txBody>
      </p:sp>
    </p:spTree>
    <p:extLst>
      <p:ext uri="{BB962C8B-B14F-4D97-AF65-F5344CB8AC3E}">
        <p14:creationId xmlns:p14="http://schemas.microsoft.com/office/powerpoint/2010/main" val="1225174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Upon initial evaluation of a casualty, clinical signs such as hypotension, leg length discrepancy or perineal ecchymosis raise the suspicion for a pelvic fracture. A pelvic exam should only be performed once to prevent potential hemorrhage from multiple manipulations. </a:t>
            </a:r>
          </a:p>
          <a:p>
            <a:endParaRPr lang="en-US" dirty="0"/>
          </a:p>
        </p:txBody>
      </p:sp>
      <p:sp>
        <p:nvSpPr>
          <p:cNvPr id="4" name="Slide Number Placeholder 3"/>
          <p:cNvSpPr>
            <a:spLocks noGrp="1"/>
          </p:cNvSpPr>
          <p:nvPr>
            <p:ph type="sldNum" sz="quarter" idx="10"/>
          </p:nvPr>
        </p:nvSpPr>
        <p:spPr/>
        <p:txBody>
          <a:bodyPr/>
          <a:lstStyle/>
          <a:p>
            <a:pPr>
              <a:defRPr/>
            </a:pPr>
            <a:fld id="{98081CC8-1348-4E57-A76C-ED885528E53E}" type="slidenum">
              <a:rPr lang="en-US" altLang="en-US" smtClean="0"/>
              <a:pPr>
                <a:defRPr/>
              </a:pPr>
              <a:t>5</a:t>
            </a:fld>
            <a:endParaRPr lang="en-US" altLang="en-US"/>
          </a:p>
        </p:txBody>
      </p:sp>
    </p:spTree>
    <p:extLst>
      <p:ext uri="{BB962C8B-B14F-4D97-AF65-F5344CB8AC3E}">
        <p14:creationId xmlns:p14="http://schemas.microsoft.com/office/powerpoint/2010/main" val="25773229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Pelvic trauma should be considered as a source of hemorrhage in the unstable patient, especially from blunt trauma. In these patients, an A/P pelvis XRAY should be obtained as an extension of the primary survey. Early consultation with Orthopedic surgery is critical.</a:t>
            </a:r>
          </a:p>
          <a:p>
            <a:endParaRPr lang="en-US" dirty="0"/>
          </a:p>
        </p:txBody>
      </p:sp>
      <p:sp>
        <p:nvSpPr>
          <p:cNvPr id="4" name="Slide Number Placeholder 3"/>
          <p:cNvSpPr>
            <a:spLocks noGrp="1"/>
          </p:cNvSpPr>
          <p:nvPr>
            <p:ph type="sldNum" sz="quarter" idx="10"/>
          </p:nvPr>
        </p:nvSpPr>
        <p:spPr/>
        <p:txBody>
          <a:bodyPr/>
          <a:lstStyle/>
          <a:p>
            <a:pPr>
              <a:defRPr/>
            </a:pPr>
            <a:fld id="{98081CC8-1348-4E57-A76C-ED885528E53E}" type="slidenum">
              <a:rPr lang="en-US" altLang="en-US" smtClean="0"/>
              <a:pPr>
                <a:defRPr/>
              </a:pPr>
              <a:t>6</a:t>
            </a:fld>
            <a:endParaRPr lang="en-US" altLang="en-US"/>
          </a:p>
        </p:txBody>
      </p:sp>
    </p:spTree>
    <p:extLst>
      <p:ext uri="{BB962C8B-B14F-4D97-AF65-F5344CB8AC3E}">
        <p14:creationId xmlns:p14="http://schemas.microsoft.com/office/powerpoint/2010/main" val="1281598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This algorithm is </a:t>
            </a:r>
            <a:r>
              <a:rPr lang="en-US" dirty="0" smtClean="0"/>
              <a:t>from </a:t>
            </a:r>
            <a:r>
              <a:rPr lang="en-US" dirty="0"/>
              <a:t>the Pelvic Fracture Care CPG. </a:t>
            </a:r>
            <a:r>
              <a:rPr lang="en-US" sz="1200" kern="1200" dirty="0" smtClean="0">
                <a:solidFill>
                  <a:schemeClr val="tx1"/>
                </a:solidFill>
                <a:effectLst/>
                <a:latin typeface="+mn-lt"/>
                <a:ea typeface="+mn-ea"/>
                <a:cs typeface="+mn-cs"/>
              </a:rPr>
              <a:t>In the unstable patient with a pelvic fracture, two pathways for intervention can be considered. Patients with a positive FAST should be taken to the operating room for laparotomy and</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pre-peritoneal packing. Additional surgical maneuvers can be performed if bleeding continues.  In patients with a negative FAST, Zone 3 REBOA is a viable option if the provider feels comfortable with the practice.  In both scenarios, timely pelvic stabilization with an appropriately placed binder or external fixation is integral to obtaining hemostasis.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98081CC8-1348-4E57-A76C-ED885528E53E}" type="slidenum">
              <a:rPr lang="en-US" altLang="en-US" smtClean="0"/>
              <a:pPr>
                <a:defRPr/>
              </a:pPr>
              <a:t>7</a:t>
            </a:fld>
            <a:endParaRPr lang="en-US" altLang="en-US" dirty="0"/>
          </a:p>
        </p:txBody>
      </p:sp>
    </p:spTree>
    <p:extLst>
      <p:ext uri="{BB962C8B-B14F-4D97-AF65-F5344CB8AC3E}">
        <p14:creationId xmlns:p14="http://schemas.microsoft.com/office/powerpoint/2010/main" val="648821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The correct placement of a pelvic binder is a critical component of the deployed provider’s armamentarium. The actual composition of the binder is irrelevant as long as it</a:t>
            </a:r>
            <a:r>
              <a:rPr lang="en-US" sz="1200" kern="1200" baseline="0" dirty="0" smtClean="0">
                <a:solidFill>
                  <a:schemeClr val="tx1"/>
                </a:solidFill>
                <a:effectLst/>
                <a:latin typeface="+mn-lt"/>
                <a:ea typeface="+mn-ea"/>
                <a:cs typeface="+mn-cs"/>
              </a:rPr>
              <a:t> is</a:t>
            </a:r>
            <a:r>
              <a:rPr lang="en-US" sz="1200" kern="1200" dirty="0" smtClean="0">
                <a:solidFill>
                  <a:schemeClr val="tx1"/>
                </a:solidFill>
                <a:effectLst/>
                <a:latin typeface="+mn-lt"/>
                <a:ea typeface="+mn-ea"/>
                <a:cs typeface="+mn-cs"/>
              </a:rPr>
              <a:t> centered around the greater trochanters; a common mistake is centering on the anterior superior iliac spines, which is too high to provide adequate pelvic medialization. Early external fixation is another option if supplies are available. These maneuvers are effective against venous bleeding, which comprises 70% of pelvic hemorrhage.</a:t>
            </a:r>
          </a:p>
          <a:p>
            <a:endParaRPr lang="en-US" dirty="0"/>
          </a:p>
        </p:txBody>
      </p:sp>
      <p:sp>
        <p:nvSpPr>
          <p:cNvPr id="4" name="Slide Number Placeholder 3"/>
          <p:cNvSpPr>
            <a:spLocks noGrp="1"/>
          </p:cNvSpPr>
          <p:nvPr>
            <p:ph type="sldNum" sz="quarter" idx="10"/>
          </p:nvPr>
        </p:nvSpPr>
        <p:spPr/>
        <p:txBody>
          <a:bodyPr/>
          <a:lstStyle/>
          <a:p>
            <a:pPr>
              <a:defRPr/>
            </a:pPr>
            <a:fld id="{98081CC8-1348-4E57-A76C-ED885528E53E}" type="slidenum">
              <a:rPr lang="en-US" altLang="en-US" smtClean="0"/>
              <a:pPr>
                <a:defRPr/>
              </a:pPr>
              <a:t>8</a:t>
            </a:fld>
            <a:endParaRPr lang="en-US" altLang="en-US"/>
          </a:p>
        </p:txBody>
      </p:sp>
    </p:spTree>
    <p:extLst>
      <p:ext uri="{BB962C8B-B14F-4D97-AF65-F5344CB8AC3E}">
        <p14:creationId xmlns:p14="http://schemas.microsoft.com/office/powerpoint/2010/main" val="355926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An</a:t>
            </a:r>
            <a:r>
              <a:rPr lang="en-US" sz="1200" kern="1200" baseline="0" dirty="0" smtClean="0">
                <a:solidFill>
                  <a:schemeClr val="tx1"/>
                </a:solidFill>
                <a:effectLst/>
                <a:latin typeface="+mn-lt"/>
                <a:ea typeface="+mn-ea"/>
                <a:cs typeface="+mn-cs"/>
              </a:rPr>
              <a:t> arterial source for </a:t>
            </a:r>
            <a:r>
              <a:rPr lang="en-US" sz="1200" kern="1200" dirty="0" smtClean="0">
                <a:solidFill>
                  <a:schemeClr val="tx1"/>
                </a:solidFill>
                <a:effectLst/>
                <a:latin typeface="+mn-lt"/>
                <a:ea typeface="+mn-ea"/>
                <a:cs typeface="+mn-cs"/>
              </a:rPr>
              <a:t>pelvic hemorrhage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much less common, however it often requires surgical intervention to control.  Pre-peritoneal packing is a good first option, however severe hemorrhage may require ligation of the  internal iliac arteries.  </a:t>
            </a:r>
            <a:r>
              <a:rPr lang="en-US" sz="1200" kern="1200" dirty="0" err="1" smtClean="0">
                <a:solidFill>
                  <a:schemeClr val="tx1"/>
                </a:solidFill>
                <a:effectLst/>
                <a:latin typeface="+mn-lt"/>
                <a:ea typeface="+mn-ea"/>
                <a:cs typeface="+mn-cs"/>
              </a:rPr>
              <a:t>Angioembolization</a:t>
            </a:r>
            <a:r>
              <a:rPr lang="en-US" sz="1200" kern="1200" dirty="0" smtClean="0">
                <a:solidFill>
                  <a:schemeClr val="tx1"/>
                </a:solidFill>
                <a:effectLst/>
                <a:latin typeface="+mn-lt"/>
                <a:ea typeface="+mn-ea"/>
                <a:cs typeface="+mn-cs"/>
              </a:rPr>
              <a:t> is an excellent option if available.</a:t>
            </a:r>
          </a:p>
          <a:p>
            <a:endParaRPr lang="en-US" dirty="0"/>
          </a:p>
        </p:txBody>
      </p:sp>
      <p:sp>
        <p:nvSpPr>
          <p:cNvPr id="4" name="Slide Number Placeholder 3"/>
          <p:cNvSpPr>
            <a:spLocks noGrp="1"/>
          </p:cNvSpPr>
          <p:nvPr>
            <p:ph type="sldNum" sz="quarter" idx="10"/>
          </p:nvPr>
        </p:nvSpPr>
        <p:spPr/>
        <p:txBody>
          <a:bodyPr/>
          <a:lstStyle/>
          <a:p>
            <a:pPr>
              <a:defRPr/>
            </a:pPr>
            <a:fld id="{98081CC8-1348-4E57-A76C-ED885528E53E}" type="slidenum">
              <a:rPr lang="en-US" altLang="en-US" smtClean="0"/>
              <a:pPr>
                <a:defRPr/>
              </a:pPr>
              <a:t>9</a:t>
            </a:fld>
            <a:endParaRPr lang="en-US" altLang="en-US"/>
          </a:p>
        </p:txBody>
      </p:sp>
    </p:spTree>
    <p:extLst>
      <p:ext uri="{BB962C8B-B14F-4D97-AF65-F5344CB8AC3E}">
        <p14:creationId xmlns:p14="http://schemas.microsoft.com/office/powerpoint/2010/main" val="331095010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63" y="0"/>
            <a:ext cx="913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3313" y="4806950"/>
            <a:ext cx="925512"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96000" y="4876800"/>
            <a:ext cx="9159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p:cNvSpPr/>
          <p:nvPr/>
        </p:nvSpPr>
        <p:spPr bwMode="auto">
          <a:xfrm>
            <a:off x="5219700" y="4899025"/>
            <a:ext cx="847725" cy="847725"/>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a:solidFill>
                <a:prstClr val="white"/>
              </a:solidFill>
            </a:endParaRPr>
          </a:p>
        </p:txBody>
      </p:sp>
      <p:pic>
        <p:nvPicPr>
          <p:cNvPr id="8" name="Picture 10"/>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48263" y="4827588"/>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p:cNvSpPr/>
          <p:nvPr/>
        </p:nvSpPr>
        <p:spPr bwMode="auto">
          <a:xfrm>
            <a:off x="8004175" y="4879975"/>
            <a:ext cx="890588" cy="890588"/>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a:solidFill>
                <a:prstClr val="white"/>
              </a:solidFill>
            </a:endParaRPr>
          </a:p>
        </p:txBody>
      </p:sp>
      <p:pic>
        <p:nvPicPr>
          <p:cNvPr id="10" name="Picture 13"/>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t="8759" b="13139"/>
          <a:stretch>
            <a:fillRect/>
          </a:stretch>
        </p:blipFill>
        <p:spPr bwMode="auto">
          <a:xfrm>
            <a:off x="7929563" y="4779963"/>
            <a:ext cx="1039812"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val 10"/>
          <p:cNvSpPr/>
          <p:nvPr/>
        </p:nvSpPr>
        <p:spPr bwMode="auto">
          <a:xfrm>
            <a:off x="3344863" y="4876800"/>
            <a:ext cx="890587" cy="890588"/>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a:solidFill>
                <a:prstClr val="white"/>
              </a:solidFill>
            </a:endParaRPr>
          </a:p>
        </p:txBody>
      </p:sp>
      <p:pic>
        <p:nvPicPr>
          <p:cNvPr id="12" name="Picture 17"/>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43275" y="4876800"/>
            <a:ext cx="893763"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12"/>
          <p:cNvSpPr/>
          <p:nvPr/>
        </p:nvSpPr>
        <p:spPr bwMode="auto">
          <a:xfrm>
            <a:off x="4319588" y="4899025"/>
            <a:ext cx="820737" cy="833438"/>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a:solidFill>
                <a:prstClr val="white"/>
              </a:solidFill>
            </a:endParaRPr>
          </a:p>
        </p:txBody>
      </p:sp>
      <p:pic>
        <p:nvPicPr>
          <p:cNvPr id="14" name="Picture 19"/>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84663" y="4876800"/>
            <a:ext cx="855662"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Oval 14"/>
          <p:cNvSpPr/>
          <p:nvPr/>
        </p:nvSpPr>
        <p:spPr bwMode="auto">
          <a:xfrm>
            <a:off x="7045325" y="4879975"/>
            <a:ext cx="890588" cy="852488"/>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a:solidFill>
                <a:prstClr val="white"/>
              </a:solidFill>
            </a:endParaRPr>
          </a:p>
        </p:txBody>
      </p:sp>
      <p:pic>
        <p:nvPicPr>
          <p:cNvPr id="16" name="Picture 21"/>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51675" y="4876800"/>
            <a:ext cx="877888"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77514" y="3351549"/>
            <a:ext cx="7480685" cy="737177"/>
          </a:xfrm>
          <a:effectLst>
            <a:outerShdw blurRad="50800" dist="38100" dir="8100000" algn="tr" rotWithShape="0">
              <a:prstClr val="black">
                <a:alpha val="40000"/>
              </a:prstClr>
            </a:outerShdw>
          </a:effectLst>
        </p:spPr>
        <p:txBody>
          <a:bodyPr/>
          <a:lstStyle>
            <a:lvl1pPr algn="l">
              <a:defRPr b="1">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977513" y="4206874"/>
            <a:ext cx="7480685" cy="670407"/>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7" name="Footer Placeholder 4"/>
          <p:cNvSpPr>
            <a:spLocks noGrp="1"/>
          </p:cNvSpPr>
          <p:nvPr userDrawn="1">
            <p:ph type="ftr" sz="quarter" idx="10"/>
          </p:nvPr>
        </p:nvSpPr>
        <p:spPr>
          <a:xfrm>
            <a:off x="3856038" y="6356350"/>
            <a:ext cx="4310062" cy="365125"/>
          </a:xfrm>
        </p:spPr>
        <p:txBody>
          <a:bodyPr/>
          <a:lstStyle>
            <a:lvl1pPr algn="r" defTabSz="914400">
              <a:defRPr>
                <a:solidFill>
                  <a:prstClr val="white"/>
                </a:solidFill>
              </a:defRPr>
            </a:lvl1pPr>
          </a:lstStyle>
          <a:p>
            <a:pPr>
              <a:defRPr/>
            </a:pPr>
            <a:r>
              <a:rPr lang="en-US"/>
              <a:t>14 December 2011 Pre-decisional FOUO</a:t>
            </a:r>
          </a:p>
        </p:txBody>
      </p:sp>
      <p:sp>
        <p:nvSpPr>
          <p:cNvPr id="18" name="Slide Number Placeholder 5"/>
          <p:cNvSpPr>
            <a:spLocks noGrp="1"/>
          </p:cNvSpPr>
          <p:nvPr userDrawn="1">
            <p:ph type="sldNum" sz="quarter" idx="11"/>
          </p:nvPr>
        </p:nvSpPr>
        <p:spPr>
          <a:xfrm>
            <a:off x="8258175" y="6356350"/>
            <a:ext cx="428625" cy="365125"/>
          </a:xfrm>
        </p:spPr>
        <p:txBody>
          <a:bodyPr/>
          <a:lstStyle>
            <a:lvl1pPr defTabSz="914400">
              <a:defRPr/>
            </a:lvl1pPr>
          </a:lstStyle>
          <a:p>
            <a:pPr>
              <a:defRPr/>
            </a:pPr>
            <a:fld id="{37DDA6C8-D0C8-4D82-8A4C-BB400F27F181}" type="slidenum">
              <a:rPr lang="en-US" altLang="en-US"/>
              <a:pPr>
                <a:defRPr/>
              </a:pPr>
              <a:t>‹#›</a:t>
            </a:fld>
            <a:endParaRPr lang="en-US" altLang="en-US"/>
          </a:p>
        </p:txBody>
      </p:sp>
    </p:spTree>
    <p:extLst>
      <p:ext uri="{BB962C8B-B14F-4D97-AF65-F5344CB8AC3E}">
        <p14:creationId xmlns:p14="http://schemas.microsoft.com/office/powerpoint/2010/main" val="3788788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3709988"/>
          </a:xfrm>
        </p:spPr>
        <p:txBody>
          <a:bodyPr/>
          <a:lstStyle>
            <a:lvl1pPr marL="342900" indent="-342900">
              <a:buFont typeface="Lucida Sans Unicode" panose="020B0602030504020204" pitchFamily="34" charset="0"/>
              <a:buChar char="∎"/>
              <a:defRPr/>
            </a:lvl1pPr>
            <a:lvl2pPr marL="742950" indent="-285750">
              <a:buFont typeface="Wingdings" panose="05000000000000000000" pitchFamily="2" charset="2"/>
              <a:buChar char="q"/>
              <a:defRPr/>
            </a:lvl2pPr>
            <a:lvl3pPr marL="1143000" indent="-228600">
              <a:buFont typeface="Wingdings" panose="05000000000000000000" pitchFamily="2" charset="2"/>
              <a:buChar char="§"/>
              <a:defRPr/>
            </a:lvl3pPr>
            <a:lvl4pPr marL="1600200" indent="-228600">
              <a:buFont typeface="Lucida Sans Unicode" panose="020B0602030504020204" pitchFamily="34" charset="0"/>
              <a:buChar char="▻"/>
              <a:defRPr/>
            </a:lvl4pPr>
            <a:lvl5pPr marL="2057400" indent="-228600">
              <a:buFont typeface="Lucida Sans Unicode" panose="020B060203050402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p:txBody>
          <a:bodyPr/>
          <a:lstStyle/>
          <a:p>
            <a:r>
              <a:rPr lang="en-US"/>
              <a:t>Click to edit Master title style</a:t>
            </a:r>
          </a:p>
        </p:txBody>
      </p:sp>
      <p:sp>
        <p:nvSpPr>
          <p:cNvPr id="5" name="Slide Number Placeholder 5"/>
          <p:cNvSpPr>
            <a:spLocks noGrp="1"/>
          </p:cNvSpPr>
          <p:nvPr>
            <p:ph type="sldNum" sz="quarter" idx="11"/>
          </p:nvPr>
        </p:nvSpPr>
        <p:spPr>
          <a:xfrm>
            <a:off x="8235950" y="6356350"/>
            <a:ext cx="450850" cy="313367"/>
          </a:xfrm>
        </p:spPr>
        <p:txBody>
          <a:bodyPr/>
          <a:lstStyle>
            <a:lvl1pPr defTabSz="914400">
              <a:defRPr/>
            </a:lvl1pPr>
          </a:lstStyle>
          <a:p>
            <a:pPr>
              <a:defRPr/>
            </a:pPr>
            <a:fld id="{8C0E0ACC-D7BC-4F30-BD1A-CE874FE7DCC4}" type="slidenum">
              <a:rPr lang="en-US" altLang="en-US"/>
              <a:pPr>
                <a:defRPr/>
              </a:pPr>
              <a:t>‹#›</a:t>
            </a:fld>
            <a:endParaRPr lang="en-US" altLang="en-US"/>
          </a:p>
        </p:txBody>
      </p:sp>
      <p:sp>
        <p:nvSpPr>
          <p:cNvPr id="6" name="Rectangle 5">
            <a:extLst>
              <a:ext uri="{FF2B5EF4-FFF2-40B4-BE49-F238E27FC236}">
                <a16:creationId xmlns:a16="http://schemas.microsoft.com/office/drawing/2014/main" id="{E24349B1-B53F-4881-8E5D-D73E24492D74}"/>
              </a:ext>
            </a:extLst>
          </p:cNvPr>
          <p:cNvSpPr/>
          <p:nvPr userDrawn="1"/>
        </p:nvSpPr>
        <p:spPr>
          <a:xfrm>
            <a:off x="0" y="1493838"/>
            <a:ext cx="9144000" cy="122237"/>
          </a:xfrm>
          <a:prstGeom prst="rect">
            <a:avLst/>
          </a:prstGeom>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16200000" scaled="0"/>
          </a:gradFill>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a:solidFill>
                <a:prstClr val="white"/>
              </a:solidFill>
            </a:endParaRPr>
          </a:p>
        </p:txBody>
      </p:sp>
      <p:sp>
        <p:nvSpPr>
          <p:cNvPr id="7" name="Rectangle 6">
            <a:extLst>
              <a:ext uri="{FF2B5EF4-FFF2-40B4-BE49-F238E27FC236}">
                <a16:creationId xmlns:a16="http://schemas.microsoft.com/office/drawing/2014/main" id="{AB68D23E-7873-47FC-8779-0C7C8A1DDF2D}"/>
              </a:ext>
            </a:extLst>
          </p:cNvPr>
          <p:cNvSpPr/>
          <p:nvPr userDrawn="1"/>
        </p:nvSpPr>
        <p:spPr>
          <a:xfrm>
            <a:off x="0" y="6234113"/>
            <a:ext cx="9144001" cy="122237"/>
          </a:xfrm>
          <a:prstGeom prst="rect">
            <a:avLst/>
          </a:prstGeom>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16200000" scaled="0"/>
          </a:gradFill>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a:solidFill>
                <a:prstClr val="white"/>
              </a:solidFill>
            </a:endParaRPr>
          </a:p>
        </p:txBody>
      </p:sp>
      <p:sp>
        <p:nvSpPr>
          <p:cNvPr id="8" name="Slide Number Placeholder 5"/>
          <p:cNvSpPr txBox="1">
            <a:spLocks/>
          </p:cNvSpPr>
          <p:nvPr userDrawn="1"/>
        </p:nvSpPr>
        <p:spPr>
          <a:xfrm>
            <a:off x="8235950" y="6356350"/>
            <a:ext cx="45085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914400" rtl="0" eaLnBrk="1" fontAlgn="base" hangingPunct="1">
              <a:spcBef>
                <a:spcPct val="0"/>
              </a:spcBef>
              <a:spcAft>
                <a:spcPct val="0"/>
              </a:spcAft>
              <a:defRPr sz="1200" kern="1200">
                <a:solidFill>
                  <a:srgbClr val="002060"/>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defRPr/>
            </a:pPr>
            <a:fld id="{8C0E0ACC-D7BC-4F30-BD1A-CE874FE7DCC4}" type="slidenum">
              <a:rPr lang="en-US" altLang="en-US" sz="1100" smtClean="0"/>
              <a:pPr>
                <a:defRPr/>
              </a:pPr>
              <a:t>‹#›</a:t>
            </a:fld>
            <a:endParaRPr lang="en-US" altLang="en-US" sz="1100" dirty="0"/>
          </a:p>
        </p:txBody>
      </p:sp>
      <p:sp>
        <p:nvSpPr>
          <p:cNvPr id="2" name="Rectangle 1"/>
          <p:cNvSpPr/>
          <p:nvPr userDrawn="1"/>
        </p:nvSpPr>
        <p:spPr>
          <a:xfrm>
            <a:off x="457200" y="6382228"/>
            <a:ext cx="819455" cy="261610"/>
          </a:xfrm>
          <a:prstGeom prst="rect">
            <a:avLst/>
          </a:prstGeom>
        </p:spPr>
        <p:txBody>
          <a:bodyPr wrap="none">
            <a:spAutoFit/>
          </a:bodyPr>
          <a:lstStyle/>
          <a:p>
            <a:pPr lvl="0"/>
            <a:r>
              <a:rPr lang="en-US" altLang="en-US" sz="1100" dirty="0" smtClean="0">
                <a:solidFill>
                  <a:srgbClr val="000066"/>
                </a:solidFill>
              </a:rPr>
              <a:t>2021, v1.1.</a:t>
            </a:r>
            <a:endParaRPr lang="en-US" sz="1100" dirty="0">
              <a:solidFill>
                <a:prstClr val="black"/>
              </a:solidFill>
            </a:endParaRPr>
          </a:p>
        </p:txBody>
      </p:sp>
    </p:spTree>
    <p:extLst>
      <p:ext uri="{BB962C8B-B14F-4D97-AF65-F5344CB8AC3E}">
        <p14:creationId xmlns:p14="http://schemas.microsoft.com/office/powerpoint/2010/main" val="3943700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9863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9863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defTabSz="914400">
              <a:defRPr/>
            </a:lvl1pPr>
          </a:lstStyle>
          <a:p>
            <a:pPr>
              <a:defRPr/>
            </a:pPr>
            <a:r>
              <a:rPr lang="en-US"/>
              <a:t>14 December 2011 Pre-decisional FOUO</a:t>
            </a:r>
          </a:p>
        </p:txBody>
      </p:sp>
      <p:sp>
        <p:nvSpPr>
          <p:cNvPr id="6" name="Slide Number Placeholder 5"/>
          <p:cNvSpPr>
            <a:spLocks noGrp="1"/>
          </p:cNvSpPr>
          <p:nvPr>
            <p:ph type="sldNum" sz="quarter" idx="11"/>
          </p:nvPr>
        </p:nvSpPr>
        <p:spPr/>
        <p:txBody>
          <a:bodyPr/>
          <a:lstStyle>
            <a:lvl1pPr defTabSz="914400">
              <a:defRPr/>
            </a:lvl1pPr>
          </a:lstStyle>
          <a:p>
            <a:pPr>
              <a:defRPr/>
            </a:pPr>
            <a:fld id="{46E4026D-BC37-4D3D-8BE2-E7C1DE94E38A}" type="slidenum">
              <a:rPr lang="en-US" altLang="en-US"/>
              <a:pPr>
                <a:defRPr/>
              </a:pPr>
              <a:t>‹#›</a:t>
            </a:fld>
            <a:endParaRPr lang="en-US" altLang="en-US"/>
          </a:p>
        </p:txBody>
      </p:sp>
    </p:spTree>
    <p:extLst>
      <p:ext uri="{BB962C8B-B14F-4D97-AF65-F5344CB8AC3E}">
        <p14:creationId xmlns:p14="http://schemas.microsoft.com/office/powerpoint/2010/main" val="2929903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4"/>
          <p:cNvSpPr>
            <a:spLocks noGrp="1"/>
          </p:cNvSpPr>
          <p:nvPr>
            <p:ph type="ftr" sz="quarter" idx="10"/>
          </p:nvPr>
        </p:nvSpPr>
        <p:spPr/>
        <p:txBody>
          <a:bodyPr/>
          <a:lstStyle>
            <a:lvl1pPr defTabSz="914400">
              <a:defRPr/>
            </a:lvl1pPr>
          </a:lstStyle>
          <a:p>
            <a:pPr>
              <a:defRPr/>
            </a:pPr>
            <a:r>
              <a:rPr lang="en-US"/>
              <a:t>10 September 2013 Pre-decisional FOUO</a:t>
            </a:r>
          </a:p>
        </p:txBody>
      </p:sp>
      <p:sp>
        <p:nvSpPr>
          <p:cNvPr id="4" name="Slide Number Placeholder 5"/>
          <p:cNvSpPr>
            <a:spLocks noGrp="1"/>
          </p:cNvSpPr>
          <p:nvPr>
            <p:ph type="sldNum" sz="quarter" idx="11"/>
          </p:nvPr>
        </p:nvSpPr>
        <p:spPr/>
        <p:txBody>
          <a:bodyPr/>
          <a:lstStyle>
            <a:lvl1pPr defTabSz="914400">
              <a:defRPr/>
            </a:lvl1pPr>
          </a:lstStyle>
          <a:p>
            <a:pPr>
              <a:defRPr/>
            </a:pPr>
            <a:fld id="{7AD26566-E6FB-4E90-A87B-8146588AD646}" type="slidenum">
              <a:rPr lang="en-US" altLang="en-US"/>
              <a:pPr>
                <a:defRPr/>
              </a:pPr>
              <a:t>‹#›</a:t>
            </a:fld>
            <a:endParaRPr lang="en-US" altLang="en-US"/>
          </a:p>
        </p:txBody>
      </p:sp>
    </p:spTree>
    <p:extLst>
      <p:ext uri="{BB962C8B-B14F-4D97-AF65-F5344CB8AC3E}">
        <p14:creationId xmlns:p14="http://schemas.microsoft.com/office/powerpoint/2010/main" val="24532894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5430838"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b"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370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1"/>
          <p:cNvSpPr/>
          <p:nvPr/>
        </p:nvSpPr>
        <p:spPr>
          <a:xfrm>
            <a:off x="6347122" y="274638"/>
            <a:ext cx="2371725" cy="1173162"/>
          </a:xfrm>
          <a:prstGeom prst="rect">
            <a:avLst/>
          </a:prstGeom>
          <a:blipFill>
            <a:blip r:embed="rId6"/>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a:solidFill>
                <a:srgbClr val="FFFFFF"/>
              </a:solidFill>
            </a:endParaRPr>
          </a:p>
        </p:txBody>
      </p:sp>
      <p:sp>
        <p:nvSpPr>
          <p:cNvPr id="5" name="Footer Placeholder 4"/>
          <p:cNvSpPr>
            <a:spLocks noGrp="1"/>
          </p:cNvSpPr>
          <p:nvPr>
            <p:ph type="ftr" sz="quarter" idx="3"/>
          </p:nvPr>
        </p:nvSpPr>
        <p:spPr>
          <a:xfrm>
            <a:off x="3917950" y="6356350"/>
            <a:ext cx="4194175" cy="365125"/>
          </a:xfrm>
          <a:prstGeom prst="rect">
            <a:avLst/>
          </a:prstGeom>
        </p:spPr>
        <p:txBody>
          <a:bodyPr vert="horz" lIns="91440" tIns="45720" rIns="91440" bIns="45720" rtlCol="0" anchor="ctr"/>
          <a:lstStyle>
            <a:lvl1pPr algn="r" defTabSz="457200" eaLnBrk="1" fontAlgn="auto" hangingPunct="1">
              <a:spcBef>
                <a:spcPts val="0"/>
              </a:spcBef>
              <a:spcAft>
                <a:spcPts val="0"/>
              </a:spcAft>
              <a:defRPr sz="1200">
                <a:solidFill>
                  <a:srgbClr val="FFFFFF"/>
                </a:solidFill>
                <a:latin typeface="+mn-lt"/>
                <a:cs typeface="+mn-cs"/>
              </a:defRPr>
            </a:lvl1pPr>
          </a:lstStyle>
          <a:p>
            <a:pPr>
              <a:defRPr/>
            </a:pPr>
            <a:r>
              <a:rPr lang="en-US"/>
              <a:t>10 September 2013 Pre-decisional FOUO</a:t>
            </a:r>
          </a:p>
        </p:txBody>
      </p:sp>
      <p:sp>
        <p:nvSpPr>
          <p:cNvPr id="6" name="Slide Number Placeholder 5"/>
          <p:cNvSpPr>
            <a:spLocks noGrp="1"/>
          </p:cNvSpPr>
          <p:nvPr>
            <p:ph type="sldNum" sz="quarter" idx="4"/>
          </p:nvPr>
        </p:nvSpPr>
        <p:spPr>
          <a:xfrm>
            <a:off x="8235950" y="6356350"/>
            <a:ext cx="450850" cy="365125"/>
          </a:xfrm>
          <a:prstGeom prst="rect">
            <a:avLst/>
          </a:prstGeom>
        </p:spPr>
        <p:txBody>
          <a:bodyPr vert="horz" wrap="square" lIns="91440" tIns="45720" rIns="91440" bIns="45720" numCol="1" anchor="ctr" anchorCtr="0" compatLnSpc="1">
            <a:prstTxWarp prst="textNoShape">
              <a:avLst/>
            </a:prstTxWarp>
          </a:bodyPr>
          <a:lstStyle>
            <a:lvl1pPr algn="r" defTabSz="457200" eaLnBrk="1" hangingPunct="1">
              <a:defRPr sz="1200">
                <a:solidFill>
                  <a:srgbClr val="FFFFFF"/>
                </a:solidFill>
              </a:defRPr>
            </a:lvl1pPr>
          </a:lstStyle>
          <a:p>
            <a:pPr>
              <a:defRPr/>
            </a:pPr>
            <a:fld id="{4480557F-C176-431F-B0BC-2BC420910B7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Lst>
  <p:hf hdr="0" dt="0"/>
  <p:txStyles>
    <p:titleStyle>
      <a:lvl1pPr algn="l" defTabSz="457200" rtl="0" eaLnBrk="1" fontAlgn="base" hangingPunct="1">
        <a:spcBef>
          <a:spcPct val="0"/>
        </a:spcBef>
        <a:spcAft>
          <a:spcPct val="0"/>
        </a:spcAft>
        <a:defRPr sz="3000" b="1" kern="1200">
          <a:solidFill>
            <a:schemeClr val="tx1"/>
          </a:solidFill>
          <a:latin typeface="+mj-lt"/>
          <a:ea typeface="+mj-ea"/>
          <a:cs typeface="+mj-cs"/>
        </a:defRPr>
      </a:lvl1pPr>
      <a:lvl2pPr algn="l" defTabSz="457200" rtl="0" eaLnBrk="1" fontAlgn="base" hangingPunct="1">
        <a:spcBef>
          <a:spcPct val="0"/>
        </a:spcBef>
        <a:spcAft>
          <a:spcPct val="0"/>
        </a:spcAft>
        <a:defRPr sz="3000" b="1">
          <a:solidFill>
            <a:schemeClr val="tx1"/>
          </a:solidFill>
          <a:latin typeface="Calibri" pitchFamily="34" charset="0"/>
        </a:defRPr>
      </a:lvl2pPr>
      <a:lvl3pPr algn="l" defTabSz="457200" rtl="0" eaLnBrk="1" fontAlgn="base" hangingPunct="1">
        <a:spcBef>
          <a:spcPct val="0"/>
        </a:spcBef>
        <a:spcAft>
          <a:spcPct val="0"/>
        </a:spcAft>
        <a:defRPr sz="3000" b="1">
          <a:solidFill>
            <a:schemeClr val="tx1"/>
          </a:solidFill>
          <a:latin typeface="Calibri" pitchFamily="34" charset="0"/>
        </a:defRPr>
      </a:lvl3pPr>
      <a:lvl4pPr algn="l" defTabSz="457200" rtl="0" eaLnBrk="1" fontAlgn="base" hangingPunct="1">
        <a:spcBef>
          <a:spcPct val="0"/>
        </a:spcBef>
        <a:spcAft>
          <a:spcPct val="0"/>
        </a:spcAft>
        <a:defRPr sz="3000" b="1">
          <a:solidFill>
            <a:schemeClr val="tx1"/>
          </a:solidFill>
          <a:latin typeface="Calibri" pitchFamily="34" charset="0"/>
        </a:defRPr>
      </a:lvl4pPr>
      <a:lvl5pPr algn="l" defTabSz="457200" rtl="0" eaLnBrk="1" fontAlgn="base" hangingPunct="1">
        <a:spcBef>
          <a:spcPct val="0"/>
        </a:spcBef>
        <a:spcAft>
          <a:spcPct val="0"/>
        </a:spcAft>
        <a:defRPr sz="3000" b="1">
          <a:solidFill>
            <a:schemeClr val="tx1"/>
          </a:solidFill>
          <a:latin typeface="Calibri" pitchFamily="34" charset="0"/>
        </a:defRPr>
      </a:lvl5pPr>
      <a:lvl6pPr marL="457200" algn="l" defTabSz="457200" rtl="0" eaLnBrk="1" fontAlgn="base" hangingPunct="1">
        <a:spcBef>
          <a:spcPct val="0"/>
        </a:spcBef>
        <a:spcAft>
          <a:spcPct val="0"/>
        </a:spcAft>
        <a:defRPr sz="3000" b="1">
          <a:solidFill>
            <a:schemeClr val="tx1"/>
          </a:solidFill>
          <a:latin typeface="Calibri" pitchFamily="34" charset="0"/>
        </a:defRPr>
      </a:lvl6pPr>
      <a:lvl7pPr marL="914400" algn="l" defTabSz="457200" rtl="0" eaLnBrk="1" fontAlgn="base" hangingPunct="1">
        <a:spcBef>
          <a:spcPct val="0"/>
        </a:spcBef>
        <a:spcAft>
          <a:spcPct val="0"/>
        </a:spcAft>
        <a:defRPr sz="3000" b="1">
          <a:solidFill>
            <a:schemeClr val="tx1"/>
          </a:solidFill>
          <a:latin typeface="Calibri" pitchFamily="34" charset="0"/>
        </a:defRPr>
      </a:lvl7pPr>
      <a:lvl8pPr marL="1371600" algn="l" defTabSz="457200" rtl="0" eaLnBrk="1" fontAlgn="base" hangingPunct="1">
        <a:spcBef>
          <a:spcPct val="0"/>
        </a:spcBef>
        <a:spcAft>
          <a:spcPct val="0"/>
        </a:spcAft>
        <a:defRPr sz="3000" b="1">
          <a:solidFill>
            <a:schemeClr val="tx1"/>
          </a:solidFill>
          <a:latin typeface="Calibri" pitchFamily="34" charset="0"/>
        </a:defRPr>
      </a:lvl8pPr>
      <a:lvl9pPr marL="1828800" algn="l" defTabSz="457200" rtl="0" eaLnBrk="1" fontAlgn="base" hangingPunct="1">
        <a:spcBef>
          <a:spcPct val="0"/>
        </a:spcBef>
        <a:spcAft>
          <a:spcPct val="0"/>
        </a:spcAft>
        <a:defRPr sz="3000" b="1">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lang="en-US" altLang="en-US" sz="2400" kern="1200" dirty="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lang="en-US" altLang="en-US" sz="2400" kern="1200" dirty="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lang="en-US" altLang="en-US" sz="2400" kern="1200" dirty="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lang="en-US" altLang="en-US" sz="2400" kern="1200" dirty="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lang="en-US" altLang="en-US" sz="2400" kern="1200" dirty="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slideLayout" Target="../slideLayouts/slideLayout2.xml"/><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audio" Target="../media/media1.m4a"/><Relationship Id="rId16" Type="http://schemas.openxmlformats.org/officeDocument/2006/relationships/image" Target="../media/image21.png"/><Relationship Id="rId1" Type="http://schemas.microsoft.com/office/2007/relationships/media" Target="../media/media1.m4a"/><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jpeg"/><Relationship Id="rId10" Type="http://schemas.openxmlformats.org/officeDocument/2006/relationships/image" Target="../media/image15.png"/><Relationship Id="rId4" Type="http://schemas.openxmlformats.org/officeDocument/2006/relationships/notesSlide" Target="../notesSlides/notesSlide1.xml"/><Relationship Id="rId9" Type="http://schemas.openxmlformats.org/officeDocument/2006/relationships/image" Target="../media/image14.png"/><Relationship Id="rId14" Type="http://schemas.openxmlformats.org/officeDocument/2006/relationships/image" Target="../media/image19.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5" Type="http://schemas.openxmlformats.org/officeDocument/2006/relationships/image" Target="../media/image21.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5" Type="http://schemas.openxmlformats.org/officeDocument/2006/relationships/image" Target="../media/image21.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5" Type="http://schemas.openxmlformats.org/officeDocument/2006/relationships/image" Target="../media/image21.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1.png"/><Relationship Id="rId2" Type="http://schemas.openxmlformats.org/officeDocument/2006/relationships/audio" Target="../media/media13.m4a"/><Relationship Id="rId1" Type="http://schemas.microsoft.com/office/2007/relationships/media" Target="../media/media13.m4a"/><Relationship Id="rId6" Type="http://schemas.openxmlformats.org/officeDocument/2006/relationships/hyperlink" Target="https://medcoe.army.mil/" TargetMode="External"/><Relationship Id="rId5" Type="http://schemas.openxmlformats.org/officeDocument/2006/relationships/hyperlink" Target="https://jts.amedd.army.mil/assets/docs/cpgs/Pelvic_Fracture_Care_15_Mar_2017_ID34_updated.pdf" TargetMode="External"/><Relationship Id="rId4"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1.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21.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21.png"/><Relationship Id="rId5" Type="http://schemas.openxmlformats.org/officeDocument/2006/relationships/image" Target="../media/image22.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21.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21.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21.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1.png"/><Relationship Id="rId2" Type="http://schemas.openxmlformats.org/officeDocument/2006/relationships/audio" Target="../media/media8.m4a"/><Relationship Id="rId1" Type="http://schemas.microsoft.com/office/2007/relationships/media" Target="../media/media8.m4a"/><Relationship Id="rId6" Type="http://schemas.microsoft.com/office/2007/relationships/hdphoto" Target="../media/hdphoto1.wdp"/><Relationship Id="rId5" Type="http://schemas.openxmlformats.org/officeDocument/2006/relationships/image" Target="../media/image23.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21.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4" name="Slide Number Placeholder 5"/>
          <p:cNvSpPr txBox="1">
            <a:spLocks/>
          </p:cNvSpPr>
          <p:nvPr/>
        </p:nvSpPr>
        <p:spPr bwMode="auto">
          <a:xfrm>
            <a:off x="8258175" y="6356350"/>
            <a:ext cx="4286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9pPr>
          </a:lstStyle>
          <a:p>
            <a:pPr eaLnBrk="1" hangingPunct="1">
              <a:spcBef>
                <a:spcPct val="0"/>
              </a:spcBef>
              <a:buFontTx/>
              <a:buNone/>
            </a:pPr>
            <a:fld id="{90CE33E3-ED48-4BDA-BA2C-E7142A1E9754}" type="slidenum">
              <a:rPr lang="en-US" altLang="en-US" sz="1800">
                <a:solidFill>
                  <a:srgbClr val="FFFFFF"/>
                </a:solidFill>
              </a:rPr>
              <a:pPr eaLnBrk="1" hangingPunct="1">
                <a:spcBef>
                  <a:spcPct val="0"/>
                </a:spcBef>
                <a:buFontTx/>
                <a:buNone/>
              </a:pPr>
              <a:t>1</a:t>
            </a:fld>
            <a:endParaRPr lang="en-US" altLang="en-US" sz="1800">
              <a:solidFill>
                <a:srgbClr val="FFFFFF"/>
              </a:solidFill>
            </a:endParaRPr>
          </a:p>
        </p:txBody>
      </p:sp>
      <p:sp>
        <p:nvSpPr>
          <p:cNvPr id="2" name="Rectangle 1"/>
          <p:cNvSpPr/>
          <p:nvPr/>
        </p:nvSpPr>
        <p:spPr>
          <a:xfrm>
            <a:off x="0" y="1493838"/>
            <a:ext cx="9144000" cy="122237"/>
          </a:xfrm>
          <a:prstGeom prst="rect">
            <a:avLst/>
          </a:prstGeom>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16200000" scaled="0"/>
          </a:gradFill>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a:solidFill>
                <a:prstClr val="white"/>
              </a:solidFill>
            </a:endParaRPr>
          </a:p>
        </p:txBody>
      </p:sp>
      <p:sp>
        <p:nvSpPr>
          <p:cNvPr id="19" name="Rectangle 18"/>
          <p:cNvSpPr/>
          <p:nvPr/>
        </p:nvSpPr>
        <p:spPr>
          <a:xfrm>
            <a:off x="-20638" y="6234113"/>
            <a:ext cx="9144001" cy="122237"/>
          </a:xfrm>
          <a:prstGeom prst="rect">
            <a:avLst/>
          </a:prstGeom>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16200000" scaled="0"/>
          </a:gradFill>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a:solidFill>
                <a:prstClr val="white"/>
              </a:solidFill>
            </a:endParaRPr>
          </a:p>
        </p:txBody>
      </p:sp>
      <p:sp>
        <p:nvSpPr>
          <p:cNvPr id="7189" name="Rectangle 2"/>
          <p:cNvSpPr txBox="1">
            <a:spLocks noChangeArrowheads="1"/>
          </p:cNvSpPr>
          <p:nvPr/>
        </p:nvSpPr>
        <p:spPr bwMode="auto">
          <a:xfrm>
            <a:off x="457200" y="26988"/>
            <a:ext cx="4495800"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ctr"/>
          <a:lstStyle>
            <a:lvl1pPr defTabSz="45720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9pPr>
          </a:lstStyle>
          <a:p>
            <a:pPr eaLnBrk="1" hangingPunct="1">
              <a:spcBef>
                <a:spcPct val="0"/>
              </a:spcBef>
              <a:buFontTx/>
              <a:buNone/>
            </a:pPr>
            <a:r>
              <a:rPr lang="en-US" altLang="en-US" sz="3200" b="1" dirty="0">
                <a:solidFill>
                  <a:srgbClr val="000099"/>
                </a:solidFill>
              </a:rPr>
              <a:t>Joint Trauma System</a:t>
            </a:r>
          </a:p>
        </p:txBody>
      </p:sp>
      <p:sp>
        <p:nvSpPr>
          <p:cNvPr id="56" name="Rectangle 55"/>
          <p:cNvSpPr/>
          <p:nvPr/>
        </p:nvSpPr>
        <p:spPr>
          <a:xfrm>
            <a:off x="-20638" y="6234113"/>
            <a:ext cx="9144001" cy="122237"/>
          </a:xfrm>
          <a:prstGeom prst="rect">
            <a:avLst/>
          </a:prstGeom>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16200000" scaled="0"/>
          </a:gradFill>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a:solidFill>
                <a:prstClr val="white"/>
              </a:solidFill>
            </a:endParaRPr>
          </a:p>
        </p:txBody>
      </p:sp>
      <p:grpSp>
        <p:nvGrpSpPr>
          <p:cNvPr id="57" name="Group 56"/>
          <p:cNvGrpSpPr/>
          <p:nvPr/>
        </p:nvGrpSpPr>
        <p:grpSpPr>
          <a:xfrm>
            <a:off x="2630237" y="5229830"/>
            <a:ext cx="736858" cy="731939"/>
            <a:chOff x="2458462" y="5095911"/>
            <a:chExt cx="736858" cy="731939"/>
          </a:xfrm>
        </p:grpSpPr>
        <p:sp>
          <p:nvSpPr>
            <p:cNvPr id="58" name="Oval 57"/>
            <p:cNvSpPr>
              <a:spLocks noChangeAspect="1"/>
            </p:cNvSpPr>
            <p:nvPr/>
          </p:nvSpPr>
          <p:spPr bwMode="auto">
            <a:xfrm>
              <a:off x="2463800" y="5096330"/>
              <a:ext cx="731520" cy="731520"/>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sz="100" dirty="0">
                <a:solidFill>
                  <a:prstClr val="white"/>
                </a:solidFill>
              </a:endParaRPr>
            </a:p>
          </p:txBody>
        </p:sp>
        <p:pic>
          <p:nvPicPr>
            <p:cNvPr id="59"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58462" y="5095911"/>
              <a:ext cx="731520" cy="7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0" name="Group 59"/>
          <p:cNvGrpSpPr/>
          <p:nvPr/>
        </p:nvGrpSpPr>
        <p:grpSpPr>
          <a:xfrm>
            <a:off x="5895685" y="5221303"/>
            <a:ext cx="731520" cy="749800"/>
            <a:chOff x="6107115" y="5083630"/>
            <a:chExt cx="731520" cy="749800"/>
          </a:xfrm>
        </p:grpSpPr>
        <p:sp>
          <p:nvSpPr>
            <p:cNvPr id="61" name="Oval 60"/>
            <p:cNvSpPr>
              <a:spLocks noChangeAspect="1"/>
            </p:cNvSpPr>
            <p:nvPr/>
          </p:nvSpPr>
          <p:spPr bwMode="auto">
            <a:xfrm>
              <a:off x="6107115" y="5083630"/>
              <a:ext cx="731520" cy="731520"/>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sz="100" dirty="0">
                <a:solidFill>
                  <a:prstClr val="white"/>
                </a:solidFill>
              </a:endParaRPr>
            </a:p>
          </p:txBody>
        </p:sp>
        <p:pic>
          <p:nvPicPr>
            <p:cNvPr id="62"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07115" y="5101911"/>
              <a:ext cx="731520" cy="73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3" name="Group 62"/>
          <p:cNvGrpSpPr/>
          <p:nvPr/>
        </p:nvGrpSpPr>
        <p:grpSpPr>
          <a:xfrm>
            <a:off x="5081313" y="5250638"/>
            <a:ext cx="738172" cy="741793"/>
            <a:chOff x="5219699" y="5083630"/>
            <a:chExt cx="738172" cy="741793"/>
          </a:xfrm>
        </p:grpSpPr>
        <p:sp>
          <p:nvSpPr>
            <p:cNvPr id="64" name="Oval 63"/>
            <p:cNvSpPr/>
            <p:nvPr/>
          </p:nvSpPr>
          <p:spPr bwMode="auto">
            <a:xfrm>
              <a:off x="5219699" y="5083630"/>
              <a:ext cx="731520" cy="731520"/>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dirty="0">
                <a:solidFill>
                  <a:prstClr val="white"/>
                </a:solidFill>
              </a:endParaRPr>
            </a:p>
          </p:txBody>
        </p:sp>
        <p:pic>
          <p:nvPicPr>
            <p:cNvPr id="65"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33399" y="5093903"/>
              <a:ext cx="724472" cy="7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6" name="Group 65"/>
          <p:cNvGrpSpPr/>
          <p:nvPr/>
        </p:nvGrpSpPr>
        <p:grpSpPr>
          <a:xfrm>
            <a:off x="7529857" y="5255581"/>
            <a:ext cx="731520" cy="731520"/>
            <a:chOff x="7924800" y="5096330"/>
            <a:chExt cx="731520" cy="731520"/>
          </a:xfrm>
        </p:grpSpPr>
        <p:sp>
          <p:nvSpPr>
            <p:cNvPr id="67" name="Oval 66"/>
            <p:cNvSpPr/>
            <p:nvPr/>
          </p:nvSpPr>
          <p:spPr bwMode="auto">
            <a:xfrm>
              <a:off x="7924800" y="5096330"/>
              <a:ext cx="731520" cy="731520"/>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sz="100" dirty="0">
                <a:solidFill>
                  <a:prstClr val="white"/>
                </a:solidFill>
              </a:endParaRPr>
            </a:p>
          </p:txBody>
        </p:sp>
        <p:pic>
          <p:nvPicPr>
            <p:cNvPr id="68" name="Picture 13"/>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24800" y="5096330"/>
              <a:ext cx="731520" cy="7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9" name="Group 68"/>
          <p:cNvGrpSpPr/>
          <p:nvPr/>
        </p:nvGrpSpPr>
        <p:grpSpPr>
          <a:xfrm>
            <a:off x="3448327" y="5215722"/>
            <a:ext cx="736283" cy="737101"/>
            <a:chOff x="3378200" y="5096330"/>
            <a:chExt cx="736283" cy="737101"/>
          </a:xfrm>
        </p:grpSpPr>
        <p:sp>
          <p:nvSpPr>
            <p:cNvPr id="70" name="Oval 69"/>
            <p:cNvSpPr>
              <a:spLocks noChangeAspect="1"/>
            </p:cNvSpPr>
            <p:nvPr/>
          </p:nvSpPr>
          <p:spPr bwMode="auto">
            <a:xfrm>
              <a:off x="3382963" y="5096330"/>
              <a:ext cx="731520" cy="731520"/>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sz="100" dirty="0">
                <a:solidFill>
                  <a:prstClr val="white"/>
                </a:solidFill>
              </a:endParaRPr>
            </a:p>
          </p:txBody>
        </p:sp>
        <p:pic>
          <p:nvPicPr>
            <p:cNvPr id="71" name="Picture 17"/>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378200" y="5101911"/>
              <a:ext cx="731520" cy="7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2" name="Group 71"/>
          <p:cNvGrpSpPr/>
          <p:nvPr/>
        </p:nvGrpSpPr>
        <p:grpSpPr>
          <a:xfrm>
            <a:off x="4267794" y="5240752"/>
            <a:ext cx="732287" cy="741406"/>
            <a:chOff x="4307356" y="5073744"/>
            <a:chExt cx="732287" cy="741406"/>
          </a:xfrm>
        </p:grpSpPr>
        <p:sp>
          <p:nvSpPr>
            <p:cNvPr id="73" name="Oval 72"/>
            <p:cNvSpPr/>
            <p:nvPr/>
          </p:nvSpPr>
          <p:spPr bwMode="auto">
            <a:xfrm>
              <a:off x="4307356" y="5073744"/>
              <a:ext cx="730107" cy="741406"/>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dirty="0">
                <a:solidFill>
                  <a:prstClr val="white"/>
                </a:solidFill>
              </a:endParaRPr>
            </a:p>
          </p:txBody>
        </p:sp>
        <p:pic>
          <p:nvPicPr>
            <p:cNvPr id="74" name="Picture 19"/>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308123" y="5083630"/>
              <a:ext cx="731520" cy="7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5" name="Group 74"/>
          <p:cNvGrpSpPr/>
          <p:nvPr/>
        </p:nvGrpSpPr>
        <p:grpSpPr>
          <a:xfrm>
            <a:off x="6716105" y="5245457"/>
            <a:ext cx="731520" cy="731520"/>
            <a:chOff x="7010400" y="5096330"/>
            <a:chExt cx="731520" cy="731520"/>
          </a:xfrm>
        </p:grpSpPr>
        <p:sp>
          <p:nvSpPr>
            <p:cNvPr id="76" name="Oval 75"/>
            <p:cNvSpPr/>
            <p:nvPr/>
          </p:nvSpPr>
          <p:spPr bwMode="auto">
            <a:xfrm>
              <a:off x="7010400" y="5096330"/>
              <a:ext cx="731520" cy="731520"/>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sz="100" dirty="0">
                <a:solidFill>
                  <a:prstClr val="white"/>
                </a:solidFill>
              </a:endParaRPr>
            </a:p>
          </p:txBody>
        </p:sp>
        <p:pic>
          <p:nvPicPr>
            <p:cNvPr id="77" name="Picture 21"/>
            <p:cNvPicPr>
              <a:picLocks/>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010400" y="5096330"/>
              <a:ext cx="731520" cy="7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8" name="Rectangle 2"/>
          <p:cNvSpPr txBox="1">
            <a:spLocks noChangeArrowheads="1"/>
          </p:cNvSpPr>
          <p:nvPr/>
        </p:nvSpPr>
        <p:spPr bwMode="auto">
          <a:xfrm>
            <a:off x="169756" y="2654788"/>
            <a:ext cx="4783244" cy="116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ctr"/>
          <a:lstStyle>
            <a:lvl1pPr defTabSz="45720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9pPr>
          </a:lstStyle>
          <a:p>
            <a:pPr algn="r" eaLnBrk="1" hangingPunct="1">
              <a:spcBef>
                <a:spcPct val="0"/>
              </a:spcBef>
              <a:buFontTx/>
              <a:buNone/>
            </a:pPr>
            <a:r>
              <a:rPr lang="en-US" sz="3600" b="1" dirty="0"/>
              <a:t>Pelvic Fracture Management</a:t>
            </a:r>
          </a:p>
        </p:txBody>
      </p:sp>
      <p:sp>
        <p:nvSpPr>
          <p:cNvPr id="79" name="Rectangle 2"/>
          <p:cNvSpPr txBox="1">
            <a:spLocks noChangeArrowheads="1"/>
          </p:cNvSpPr>
          <p:nvPr/>
        </p:nvSpPr>
        <p:spPr bwMode="auto">
          <a:xfrm>
            <a:off x="1061765" y="4579054"/>
            <a:ext cx="7142163" cy="72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ctr"/>
          <a:lstStyle>
            <a:lvl1pPr defTabSz="45720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9pPr>
          </a:lstStyle>
          <a:p>
            <a:pPr algn="ctr" eaLnBrk="1" hangingPunct="1">
              <a:spcBef>
                <a:spcPct val="0"/>
              </a:spcBef>
              <a:buFontTx/>
              <a:buNone/>
            </a:pPr>
            <a:r>
              <a:rPr lang="en-US" altLang="en-US" sz="2200" dirty="0">
                <a:solidFill>
                  <a:srgbClr val="000066"/>
                </a:solidFill>
              </a:rPr>
              <a:t>Joint Trauma System Battlefield Trauma Educational Program</a:t>
            </a:r>
          </a:p>
        </p:txBody>
      </p:sp>
      <p:grpSp>
        <p:nvGrpSpPr>
          <p:cNvPr id="80" name="Group 79"/>
          <p:cNvGrpSpPr/>
          <p:nvPr/>
        </p:nvGrpSpPr>
        <p:grpSpPr>
          <a:xfrm>
            <a:off x="1783828" y="5250638"/>
            <a:ext cx="773594" cy="783022"/>
            <a:chOff x="1480927" y="5061102"/>
            <a:chExt cx="773594" cy="783022"/>
          </a:xfrm>
        </p:grpSpPr>
        <p:pic>
          <p:nvPicPr>
            <p:cNvPr id="81" name="Picture 80"/>
            <p:cNvPicPr>
              <a:picLocks noChangeAspect="1"/>
            </p:cNvPicPr>
            <p:nvPr/>
          </p:nvPicPr>
          <p:blipFill>
            <a:blip r:embed="rId12"/>
            <a:stretch>
              <a:fillRect/>
            </a:stretch>
          </p:blipFill>
          <p:spPr>
            <a:xfrm>
              <a:off x="1480927" y="5117514"/>
              <a:ext cx="773594" cy="726610"/>
            </a:xfrm>
            <a:prstGeom prst="rect">
              <a:avLst/>
            </a:prstGeom>
          </p:spPr>
        </p:pic>
        <p:pic>
          <p:nvPicPr>
            <p:cNvPr id="82" name="Picture 81"/>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1503910" y="5061102"/>
              <a:ext cx="731520" cy="731520"/>
            </a:xfrm>
            <a:prstGeom prst="rect">
              <a:avLst/>
            </a:prstGeom>
          </p:spPr>
        </p:pic>
      </p:grpSp>
      <p:pic>
        <p:nvPicPr>
          <p:cNvPr id="83" name="Picture 82"/>
          <p:cNvPicPr>
            <a:picLocks noChangeAspect="1"/>
          </p:cNvPicPr>
          <p:nvPr/>
        </p:nvPicPr>
        <p:blipFill>
          <a:blip r:embed="rId14"/>
          <a:stretch>
            <a:fillRect/>
          </a:stretch>
        </p:blipFill>
        <p:spPr>
          <a:xfrm>
            <a:off x="930865" y="5239584"/>
            <a:ext cx="769551" cy="737121"/>
          </a:xfrm>
          <a:prstGeom prst="rect">
            <a:avLst/>
          </a:prstGeom>
        </p:spPr>
      </p:pic>
      <p:pic>
        <p:nvPicPr>
          <p:cNvPr id="36" name="Picture 1" descr="Image of an x-ray pelvis" title="Pelvis Fracture"/>
          <p:cNvPicPr>
            <a:picLocks noChangeAspect="1" noChangeArrowheads="1"/>
          </p:cNvPicPr>
          <p:nvPr/>
        </p:nvPicPr>
        <p:blipFill>
          <a:blip r:embed="rId15" cstate="print"/>
          <a:srcRect t="2531" b="2531"/>
          <a:stretch>
            <a:fillRect/>
          </a:stretch>
        </p:blipFill>
        <p:spPr>
          <a:xfrm>
            <a:off x="5078865" y="2056683"/>
            <a:ext cx="3211695" cy="2408772"/>
          </a:xfrm>
          <a:prstGeom prst="rect">
            <a:avLst/>
          </a:prstGeom>
          <a:ln w="12700">
            <a:solidFill>
              <a:schemeClr val="tx1"/>
            </a:solidFill>
          </a:ln>
          <a:effectLst/>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6"/>
          <a:stretch>
            <a:fillRect/>
          </a:stretch>
        </p:blipFill>
        <p:spPr>
          <a:xfrm>
            <a:off x="4551362" y="6486650"/>
            <a:ext cx="274320" cy="2743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20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A504083-754E-4F7C-9904-EB54096BC433}"/>
              </a:ext>
            </a:extLst>
          </p:cNvPr>
          <p:cNvSpPr>
            <a:spLocks noGrp="1"/>
          </p:cNvSpPr>
          <p:nvPr>
            <p:ph idx="1"/>
          </p:nvPr>
        </p:nvSpPr>
        <p:spPr>
          <a:xfrm>
            <a:off x="457200" y="1957388"/>
            <a:ext cx="8229600" cy="4495800"/>
          </a:xfrm>
        </p:spPr>
        <p:txBody>
          <a:bodyPr/>
          <a:lstStyle/>
          <a:p>
            <a:pPr>
              <a:lnSpc>
                <a:spcPts val="2500"/>
              </a:lnSpc>
              <a:spcBef>
                <a:spcPts val="0"/>
              </a:spcBef>
              <a:spcAft>
                <a:spcPts val="1200"/>
              </a:spcAft>
            </a:pPr>
            <a:r>
              <a:rPr lang="en-US" altLang="en-US" sz="2200" dirty="0"/>
              <a:t>If an open pelvic fracture continues to bleed despite packing, ligation of bilateral internal iliac arteries should be considered.</a:t>
            </a:r>
          </a:p>
          <a:p>
            <a:pPr>
              <a:spcBef>
                <a:spcPts val="0"/>
              </a:spcBef>
              <a:spcAft>
                <a:spcPts val="1200"/>
              </a:spcAft>
            </a:pPr>
            <a:r>
              <a:rPr lang="en-US" altLang="en-US" sz="2200" dirty="0"/>
              <a:t>Once hemorrhage controlled, diversion of the fecal stream in the presence of wounds at risk for fecal </a:t>
            </a:r>
            <a:r>
              <a:rPr lang="en-US" altLang="en-US" sz="2200" dirty="0" err="1"/>
              <a:t>soilage</a:t>
            </a:r>
            <a:r>
              <a:rPr lang="en-US" altLang="en-US" sz="2200" dirty="0"/>
              <a:t> should be considered.</a:t>
            </a:r>
          </a:p>
          <a:p>
            <a:pPr>
              <a:spcBef>
                <a:spcPts val="0"/>
              </a:spcBef>
              <a:spcAft>
                <a:spcPts val="1200"/>
              </a:spcAft>
            </a:pPr>
            <a:r>
              <a:rPr lang="en-US" altLang="en-US" sz="2200" dirty="0"/>
              <a:t>Definitive internal pelvic stabilization is done outside </a:t>
            </a:r>
            <a:r>
              <a:rPr lang="en-US" altLang="en-US" sz="2200" dirty="0" smtClean="0"/>
              <a:t/>
            </a:r>
            <a:br>
              <a:rPr lang="en-US" altLang="en-US" sz="2200" dirty="0" smtClean="0"/>
            </a:br>
            <a:r>
              <a:rPr lang="en-US" altLang="en-US" sz="2200" dirty="0" smtClean="0"/>
              <a:t>of </a:t>
            </a:r>
            <a:r>
              <a:rPr lang="en-US" altLang="en-US" sz="2200" dirty="0"/>
              <a:t>the combat zone.</a:t>
            </a:r>
          </a:p>
          <a:p>
            <a:pPr>
              <a:spcBef>
                <a:spcPts val="0"/>
              </a:spcBef>
              <a:spcAft>
                <a:spcPts val="1200"/>
              </a:spcAft>
            </a:pPr>
            <a:r>
              <a:rPr lang="en-US" altLang="en-US" sz="2200" dirty="0"/>
              <a:t>Exploratory laparotomy, if required, should follow closure </a:t>
            </a:r>
            <a:r>
              <a:rPr lang="en-US" altLang="en-US" sz="2200" dirty="0" smtClean="0"/>
              <a:t/>
            </a:r>
            <a:br>
              <a:rPr lang="en-US" altLang="en-US" sz="2200" dirty="0" smtClean="0"/>
            </a:br>
            <a:r>
              <a:rPr lang="en-US" altLang="en-US" sz="2200" dirty="0" smtClean="0"/>
              <a:t>of </a:t>
            </a:r>
            <a:r>
              <a:rPr lang="en-US" altLang="en-US" sz="2200" dirty="0"/>
              <a:t>the lower anterior rectus sheath to allow for continued tamponade of the vessels of the retroperitoneum.</a:t>
            </a:r>
          </a:p>
          <a:p>
            <a:pPr marL="0" indent="0">
              <a:buNone/>
            </a:pPr>
            <a:endParaRPr lang="en-US" dirty="0"/>
          </a:p>
        </p:txBody>
      </p:sp>
      <p:sp>
        <p:nvSpPr>
          <p:cNvPr id="3" name="Title 2">
            <a:extLst>
              <a:ext uri="{FF2B5EF4-FFF2-40B4-BE49-F238E27FC236}">
                <a16:creationId xmlns:a16="http://schemas.microsoft.com/office/drawing/2014/main" id="{F14AE6CE-25E2-4005-8B2D-9ED80A03E758}"/>
              </a:ext>
            </a:extLst>
          </p:cNvPr>
          <p:cNvSpPr>
            <a:spLocks noGrp="1"/>
          </p:cNvSpPr>
          <p:nvPr>
            <p:ph type="title"/>
          </p:nvPr>
        </p:nvSpPr>
        <p:spPr>
          <a:xfrm>
            <a:off x="457200" y="0"/>
            <a:ext cx="5430838" cy="1524000"/>
          </a:xfrm>
        </p:spPr>
        <p:txBody>
          <a:bodyPr anchor="ctr"/>
          <a:lstStyle/>
          <a:p>
            <a:r>
              <a:rPr lang="en-US" sz="2400" dirty="0">
                <a:solidFill>
                  <a:srgbClr val="000099"/>
                </a:solidFill>
              </a:rPr>
              <a:t>EWS Pelvic Fracture</a:t>
            </a:r>
            <a:br>
              <a:rPr lang="en-US" sz="2400" dirty="0">
                <a:solidFill>
                  <a:srgbClr val="000099"/>
                </a:solidFill>
              </a:rPr>
            </a:br>
            <a:r>
              <a:rPr lang="en-US" sz="3200" dirty="0"/>
              <a:t>Treatment Options</a:t>
            </a: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552950" y="6438900"/>
            <a:ext cx="274320" cy="274320"/>
          </a:xfrm>
          <a:prstGeom prst="rect">
            <a:avLst/>
          </a:prstGeom>
        </p:spPr>
      </p:pic>
      <p:sp>
        <p:nvSpPr>
          <p:cNvPr id="5" name="TextBox 4"/>
          <p:cNvSpPr txBox="1"/>
          <p:nvPr/>
        </p:nvSpPr>
        <p:spPr>
          <a:xfrm>
            <a:off x="457200" y="6400800"/>
            <a:ext cx="838200" cy="369332"/>
          </a:xfrm>
          <a:prstGeom prst="rect">
            <a:avLst/>
          </a:prstGeom>
          <a:solidFill>
            <a:schemeClr val="bg1"/>
          </a:solidFill>
        </p:spPr>
        <p:txBody>
          <a:bodyPr wrap="square" rtlCol="0">
            <a:spAutoFit/>
          </a:bodyPr>
          <a:lstStyle/>
          <a:p>
            <a:endParaRPr lang="en-US" dirty="0"/>
          </a:p>
        </p:txBody>
      </p:sp>
      <p:sp>
        <p:nvSpPr>
          <p:cNvPr id="6" name="TextBox 5"/>
          <p:cNvSpPr txBox="1"/>
          <p:nvPr/>
        </p:nvSpPr>
        <p:spPr>
          <a:xfrm>
            <a:off x="619125" y="6508522"/>
            <a:ext cx="1371600" cy="261610"/>
          </a:xfrm>
          <a:prstGeom prst="rect">
            <a:avLst/>
          </a:prstGeom>
          <a:noFill/>
        </p:spPr>
        <p:txBody>
          <a:bodyPr wrap="square" rtlCol="0">
            <a:spAutoFit/>
          </a:bodyPr>
          <a:lstStyle/>
          <a:p>
            <a:r>
              <a:rPr lang="en-US" sz="1100" dirty="0" smtClean="0"/>
              <a:t>2021 v1.1</a:t>
            </a:r>
            <a:endParaRPr lang="en-US" sz="1100" dirty="0"/>
          </a:p>
        </p:txBody>
      </p:sp>
    </p:spTree>
    <p:extLst>
      <p:ext uri="{BB962C8B-B14F-4D97-AF65-F5344CB8AC3E}">
        <p14:creationId xmlns:p14="http://schemas.microsoft.com/office/powerpoint/2010/main" val="3663895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44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A504083-754E-4F7C-9904-EB54096BC433}"/>
              </a:ext>
            </a:extLst>
          </p:cNvPr>
          <p:cNvSpPr>
            <a:spLocks noGrp="1"/>
          </p:cNvSpPr>
          <p:nvPr>
            <p:ph idx="1"/>
          </p:nvPr>
        </p:nvSpPr>
        <p:spPr>
          <a:xfrm>
            <a:off x="457200" y="1828800"/>
            <a:ext cx="8229600" cy="4509701"/>
          </a:xfrm>
        </p:spPr>
        <p:txBody>
          <a:bodyPr/>
          <a:lstStyle/>
          <a:p>
            <a:pPr>
              <a:spcBef>
                <a:spcPts val="0"/>
              </a:spcBef>
              <a:spcAft>
                <a:spcPts val="800"/>
              </a:spcAft>
            </a:pPr>
            <a:r>
              <a:rPr lang="en-US" dirty="0"/>
              <a:t>Pelvic Packing</a:t>
            </a:r>
          </a:p>
          <a:p>
            <a:pPr marL="685800" lvl="1" indent="-342900">
              <a:lnSpc>
                <a:spcPts val="2100"/>
              </a:lnSpc>
              <a:spcBef>
                <a:spcPts val="0"/>
              </a:spcBef>
              <a:spcAft>
                <a:spcPts val="600"/>
              </a:spcAft>
              <a:buSzPct val="90000"/>
            </a:pPr>
            <a:r>
              <a:rPr lang="en-US" altLang="en-US" sz="2000" dirty="0"/>
              <a:t>8 cm vertical midline incision from the symphysis pubis </a:t>
            </a:r>
            <a:r>
              <a:rPr lang="en-US" altLang="en-US" sz="2000" dirty="0" smtClean="0"/>
              <a:t>to umbilicus</a:t>
            </a:r>
            <a:r>
              <a:rPr lang="en-US" altLang="en-US" sz="2000" dirty="0"/>
              <a:t>.</a:t>
            </a:r>
          </a:p>
          <a:p>
            <a:pPr marL="685800" lvl="1" indent="-342900">
              <a:lnSpc>
                <a:spcPts val="2100"/>
              </a:lnSpc>
              <a:spcBef>
                <a:spcPts val="200"/>
              </a:spcBef>
              <a:spcAft>
                <a:spcPts val="600"/>
              </a:spcAft>
              <a:buSzPct val="90000"/>
            </a:pPr>
            <a:r>
              <a:rPr lang="en-US" altLang="en-US" sz="2000" dirty="0"/>
              <a:t>Divide the fascia of the rectus abdominus with care to avoid injuring the bladder.</a:t>
            </a:r>
          </a:p>
          <a:p>
            <a:pPr marL="685800" lvl="1" indent="-342900">
              <a:lnSpc>
                <a:spcPts val="2200"/>
              </a:lnSpc>
              <a:spcBef>
                <a:spcPts val="200"/>
              </a:spcBef>
              <a:spcAft>
                <a:spcPts val="600"/>
              </a:spcAft>
              <a:buSzPct val="90000"/>
            </a:pPr>
            <a:r>
              <a:rPr lang="en-US" altLang="en-US" sz="2000" dirty="0"/>
              <a:t>Retract the bladder to one side and identify the pelvic brim.</a:t>
            </a:r>
          </a:p>
          <a:p>
            <a:pPr marL="685800" lvl="1" indent="-342900">
              <a:lnSpc>
                <a:spcPts val="2200"/>
              </a:lnSpc>
              <a:spcBef>
                <a:spcPts val="200"/>
              </a:spcBef>
              <a:spcAft>
                <a:spcPts val="600"/>
              </a:spcAft>
              <a:buSzPct val="90000"/>
            </a:pPr>
            <a:r>
              <a:rPr lang="en-US" altLang="en-US" sz="2000" dirty="0"/>
              <a:t>Up to 3 lap sponges usually fit on one side.</a:t>
            </a:r>
          </a:p>
          <a:p>
            <a:pPr marL="685800" lvl="1" indent="-342900">
              <a:lnSpc>
                <a:spcPts val="2100"/>
              </a:lnSpc>
              <a:spcBef>
                <a:spcPts val="200"/>
              </a:spcBef>
              <a:spcAft>
                <a:spcPts val="600"/>
              </a:spcAft>
              <a:buSzPct val="90000"/>
            </a:pPr>
            <a:r>
              <a:rPr lang="en-US" altLang="en-US" sz="2000" dirty="0"/>
              <a:t>Place the first lap sponge below the level of the pelvic brim at the level of the sacroiliac joint (likely with aid of a sponge stick).</a:t>
            </a:r>
          </a:p>
          <a:p>
            <a:pPr marL="685800" lvl="1" indent="-342900">
              <a:lnSpc>
                <a:spcPts val="2100"/>
              </a:lnSpc>
              <a:spcBef>
                <a:spcPts val="200"/>
              </a:spcBef>
              <a:spcAft>
                <a:spcPts val="600"/>
              </a:spcAft>
              <a:buSzPct val="90000"/>
            </a:pPr>
            <a:r>
              <a:rPr lang="en-US" altLang="en-US" sz="2000" dirty="0"/>
              <a:t>The second sponge is then placed at the </a:t>
            </a:r>
            <a:r>
              <a:rPr lang="en-US" altLang="en-US" sz="2000" dirty="0" smtClean="0"/>
              <a:t>mid portion </a:t>
            </a:r>
            <a:r>
              <a:rPr lang="en-US" altLang="en-US" sz="2000" dirty="0"/>
              <a:t>beneath the pelvic </a:t>
            </a:r>
            <a:r>
              <a:rPr lang="en-US" altLang="en-US" sz="2000" dirty="0" smtClean="0"/>
              <a:t>brim, </a:t>
            </a:r>
            <a:r>
              <a:rPr lang="en-US" altLang="en-US" sz="2000" dirty="0"/>
              <a:t>and the third below the bladder.</a:t>
            </a:r>
          </a:p>
          <a:p>
            <a:pPr marL="685800" lvl="1" indent="-342900">
              <a:spcBef>
                <a:spcPts val="200"/>
              </a:spcBef>
              <a:spcAft>
                <a:spcPts val="600"/>
              </a:spcAft>
              <a:buSzPct val="90000"/>
            </a:pPr>
            <a:r>
              <a:rPr lang="en-US" altLang="en-US" sz="2000" dirty="0"/>
              <a:t>Repeat for the opposite hemipelvis.</a:t>
            </a:r>
          </a:p>
          <a:p>
            <a:pPr marL="685800" lvl="1" indent="-342900">
              <a:spcBef>
                <a:spcPts val="200"/>
              </a:spcBef>
              <a:spcAft>
                <a:spcPts val="400"/>
              </a:spcAft>
              <a:buSzPct val="90000"/>
            </a:pPr>
            <a:r>
              <a:rPr lang="en-US" altLang="en-US" sz="2000" dirty="0"/>
              <a:t>Close the rectus fascia.</a:t>
            </a:r>
          </a:p>
          <a:p>
            <a:pPr marL="342900" lvl="1" indent="0">
              <a:spcAft>
                <a:spcPts val="400"/>
              </a:spcAft>
              <a:buSzPct val="90000"/>
              <a:buNone/>
            </a:pPr>
            <a:endParaRPr lang="en-US" altLang="en-US" sz="2000" dirty="0"/>
          </a:p>
        </p:txBody>
      </p:sp>
      <p:sp>
        <p:nvSpPr>
          <p:cNvPr id="3" name="Title 2">
            <a:extLst>
              <a:ext uri="{FF2B5EF4-FFF2-40B4-BE49-F238E27FC236}">
                <a16:creationId xmlns:a16="http://schemas.microsoft.com/office/drawing/2014/main" id="{F14AE6CE-25E2-4005-8B2D-9ED80A03E758}"/>
              </a:ext>
            </a:extLst>
          </p:cNvPr>
          <p:cNvSpPr>
            <a:spLocks noGrp="1"/>
          </p:cNvSpPr>
          <p:nvPr>
            <p:ph type="title"/>
          </p:nvPr>
        </p:nvSpPr>
        <p:spPr>
          <a:xfrm>
            <a:off x="457200" y="0"/>
            <a:ext cx="5430838" cy="1524000"/>
          </a:xfrm>
        </p:spPr>
        <p:txBody>
          <a:bodyPr anchor="ctr"/>
          <a:lstStyle/>
          <a:p>
            <a:r>
              <a:rPr lang="en-US" sz="2400" dirty="0">
                <a:solidFill>
                  <a:srgbClr val="000099"/>
                </a:solidFill>
              </a:rPr>
              <a:t>EWS Pelvic Fracture</a:t>
            </a:r>
            <a:br>
              <a:rPr lang="en-US" sz="2400" dirty="0">
                <a:solidFill>
                  <a:srgbClr val="000099"/>
                </a:solidFill>
              </a:rPr>
            </a:br>
            <a:r>
              <a:rPr lang="en-US" sz="3200" dirty="0"/>
              <a:t>Treatment Options </a:t>
            </a: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495800" y="6465332"/>
            <a:ext cx="274320" cy="274320"/>
          </a:xfrm>
          <a:prstGeom prst="rect">
            <a:avLst/>
          </a:prstGeom>
        </p:spPr>
      </p:pic>
      <p:sp>
        <p:nvSpPr>
          <p:cNvPr id="5" name="TextBox 4"/>
          <p:cNvSpPr txBox="1"/>
          <p:nvPr/>
        </p:nvSpPr>
        <p:spPr>
          <a:xfrm>
            <a:off x="457200" y="6400800"/>
            <a:ext cx="838200" cy="369332"/>
          </a:xfrm>
          <a:prstGeom prst="rect">
            <a:avLst/>
          </a:prstGeom>
          <a:solidFill>
            <a:schemeClr val="bg1"/>
          </a:solidFill>
        </p:spPr>
        <p:txBody>
          <a:bodyPr wrap="square" rtlCol="0">
            <a:spAutoFit/>
          </a:bodyPr>
          <a:lstStyle/>
          <a:p>
            <a:endParaRPr lang="en-US" dirty="0"/>
          </a:p>
        </p:txBody>
      </p:sp>
      <p:sp>
        <p:nvSpPr>
          <p:cNvPr id="6" name="TextBox 5"/>
          <p:cNvSpPr txBox="1"/>
          <p:nvPr/>
        </p:nvSpPr>
        <p:spPr>
          <a:xfrm>
            <a:off x="619125" y="6508522"/>
            <a:ext cx="1371600" cy="261610"/>
          </a:xfrm>
          <a:prstGeom prst="rect">
            <a:avLst/>
          </a:prstGeom>
          <a:noFill/>
        </p:spPr>
        <p:txBody>
          <a:bodyPr wrap="square" rtlCol="0">
            <a:spAutoFit/>
          </a:bodyPr>
          <a:lstStyle/>
          <a:p>
            <a:r>
              <a:rPr lang="en-US" sz="1100" dirty="0" smtClean="0"/>
              <a:t>2021 v1.1</a:t>
            </a:r>
            <a:endParaRPr lang="en-US" sz="1100" dirty="0"/>
          </a:p>
        </p:txBody>
      </p:sp>
    </p:spTree>
    <p:extLst>
      <p:ext uri="{BB962C8B-B14F-4D97-AF65-F5344CB8AC3E}">
        <p14:creationId xmlns:p14="http://schemas.microsoft.com/office/powerpoint/2010/main" val="3827257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08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spcBef>
                <a:spcPts val="600"/>
              </a:spcBef>
              <a:spcAft>
                <a:spcPts val="600"/>
              </a:spcAft>
              <a:buNone/>
            </a:pPr>
            <a:r>
              <a:rPr lang="en-US" dirty="0"/>
              <a:t>A 21M AD soldier is involved in a vehicle rollover.  He complains of left hip and left leg pain.  The left leg appears shortened and externally rotated.  His initial vital signs are BP 130/60, HR 120, RR 24 with an O2 saturation of 98% on room air.</a:t>
            </a:r>
          </a:p>
          <a:p>
            <a:pPr marL="0" indent="0">
              <a:spcBef>
                <a:spcPts val="0"/>
              </a:spcBef>
              <a:spcAft>
                <a:spcPts val="0"/>
              </a:spcAft>
              <a:buNone/>
            </a:pPr>
            <a:endParaRPr lang="en-US" dirty="0"/>
          </a:p>
          <a:p>
            <a:pPr marL="284163" indent="-284163">
              <a:spcBef>
                <a:spcPts val="600"/>
              </a:spcBef>
              <a:spcAft>
                <a:spcPts val="600"/>
              </a:spcAft>
              <a:buFont typeface="+mj-lt"/>
              <a:buAutoNum type="arabicPeriod"/>
            </a:pPr>
            <a:r>
              <a:rPr lang="en-US" dirty="0"/>
              <a:t>What types of injuries would you suspect? </a:t>
            </a:r>
          </a:p>
          <a:p>
            <a:pPr marL="284163" indent="-284163">
              <a:spcBef>
                <a:spcPts val="1200"/>
              </a:spcBef>
              <a:spcAft>
                <a:spcPts val="600"/>
              </a:spcAft>
              <a:buFont typeface="+mj-lt"/>
              <a:buAutoNum type="arabicPeriod"/>
            </a:pPr>
            <a:r>
              <a:rPr lang="en-US" dirty="0"/>
              <a:t>What are the steps in management of this patient?</a:t>
            </a:r>
          </a:p>
          <a:p>
            <a:endParaRPr lang="en-US" dirty="0"/>
          </a:p>
        </p:txBody>
      </p:sp>
      <p:sp>
        <p:nvSpPr>
          <p:cNvPr id="3" name="Title 2"/>
          <p:cNvSpPr>
            <a:spLocks noGrp="1"/>
          </p:cNvSpPr>
          <p:nvPr>
            <p:ph type="title"/>
          </p:nvPr>
        </p:nvSpPr>
        <p:spPr/>
        <p:txBody>
          <a:bodyPr/>
          <a:lstStyle/>
          <a:p>
            <a:r>
              <a:rPr lang="en-US" sz="2400" dirty="0">
                <a:solidFill>
                  <a:srgbClr val="000099"/>
                </a:solidFill>
              </a:rPr>
              <a:t>EWS Pelvic Fracture </a:t>
            </a:r>
            <a:r>
              <a:rPr lang="en-US" sz="3200" dirty="0" smtClean="0">
                <a:solidFill>
                  <a:srgbClr val="000099"/>
                </a:solidFill>
              </a:rPr>
              <a:t/>
            </a:r>
            <a:br>
              <a:rPr lang="en-US" sz="3200" dirty="0" smtClean="0">
                <a:solidFill>
                  <a:srgbClr val="000099"/>
                </a:solidFill>
              </a:rPr>
            </a:br>
            <a:r>
              <a:rPr lang="en-US" dirty="0" smtClean="0"/>
              <a:t>Scenario </a:t>
            </a:r>
            <a:endParaRPr lang="en-US" dirty="0"/>
          </a:p>
        </p:txBody>
      </p:sp>
      <p:sp>
        <p:nvSpPr>
          <p:cNvPr id="4" name="Slide Number Placeholder 3"/>
          <p:cNvSpPr>
            <a:spLocks noGrp="1"/>
          </p:cNvSpPr>
          <p:nvPr>
            <p:ph type="sldNum" sz="quarter" idx="11"/>
          </p:nvPr>
        </p:nvSpPr>
        <p:spPr/>
        <p:txBody>
          <a:bodyPr/>
          <a:lstStyle/>
          <a:p>
            <a:pPr>
              <a:defRPr/>
            </a:pPr>
            <a:fld id="{8C0E0ACC-D7BC-4F30-BD1A-CE874FE7DCC4}" type="slidenum">
              <a:rPr lang="en-US" altLang="en-US" smtClean="0"/>
              <a:pPr>
                <a:defRPr/>
              </a:pPr>
              <a:t>12</a:t>
            </a:fld>
            <a:endParaRPr lang="en-US" altLang="en-US"/>
          </a:p>
        </p:txBody>
      </p:sp>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572000" y="6486927"/>
            <a:ext cx="274320" cy="274320"/>
          </a:xfrm>
          <a:prstGeom prst="rect">
            <a:avLst/>
          </a:prstGeom>
        </p:spPr>
      </p:pic>
      <p:sp>
        <p:nvSpPr>
          <p:cNvPr id="6" name="TextBox 5"/>
          <p:cNvSpPr txBox="1"/>
          <p:nvPr/>
        </p:nvSpPr>
        <p:spPr>
          <a:xfrm>
            <a:off x="457200" y="6400800"/>
            <a:ext cx="838200" cy="369332"/>
          </a:xfrm>
          <a:prstGeom prst="rect">
            <a:avLst/>
          </a:prstGeom>
          <a:solidFill>
            <a:schemeClr val="bg1"/>
          </a:solidFill>
        </p:spPr>
        <p:txBody>
          <a:bodyPr wrap="square" rtlCol="0">
            <a:spAutoFit/>
          </a:bodyPr>
          <a:lstStyle/>
          <a:p>
            <a:endParaRPr lang="en-US" dirty="0"/>
          </a:p>
        </p:txBody>
      </p:sp>
      <p:sp>
        <p:nvSpPr>
          <p:cNvPr id="7" name="TextBox 6"/>
          <p:cNvSpPr txBox="1"/>
          <p:nvPr/>
        </p:nvSpPr>
        <p:spPr>
          <a:xfrm>
            <a:off x="619125" y="6508522"/>
            <a:ext cx="1371600" cy="261610"/>
          </a:xfrm>
          <a:prstGeom prst="rect">
            <a:avLst/>
          </a:prstGeom>
          <a:noFill/>
        </p:spPr>
        <p:txBody>
          <a:bodyPr wrap="square" rtlCol="0">
            <a:spAutoFit/>
          </a:bodyPr>
          <a:lstStyle/>
          <a:p>
            <a:r>
              <a:rPr lang="en-US" sz="1100" dirty="0" smtClean="0"/>
              <a:t>2021 v1.1</a:t>
            </a:r>
            <a:endParaRPr lang="en-US" sz="1100" dirty="0"/>
          </a:p>
        </p:txBody>
      </p:sp>
    </p:spTree>
    <p:extLst>
      <p:ext uri="{BB962C8B-B14F-4D97-AF65-F5344CB8AC3E}">
        <p14:creationId xmlns:p14="http://schemas.microsoft.com/office/powerpoint/2010/main" val="967187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152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35A1B2E-BD37-4753-BA06-EABA0048835A}"/>
              </a:ext>
            </a:extLst>
          </p:cNvPr>
          <p:cNvSpPr>
            <a:spLocks noGrp="1"/>
          </p:cNvSpPr>
          <p:nvPr>
            <p:ph idx="1"/>
          </p:nvPr>
        </p:nvSpPr>
        <p:spPr>
          <a:xfrm>
            <a:off x="457200" y="2133600"/>
            <a:ext cx="8229600" cy="2438400"/>
          </a:xfrm>
        </p:spPr>
        <p:txBody>
          <a:bodyPr>
            <a:noAutofit/>
          </a:bodyPr>
          <a:lstStyle/>
          <a:p>
            <a:pPr>
              <a:spcAft>
                <a:spcPts val="1200"/>
              </a:spcAft>
            </a:pPr>
            <a:r>
              <a:rPr lang="en-US" sz="1800" dirty="0">
                <a:solidFill>
                  <a:prstClr val="black"/>
                </a:solidFill>
              </a:rPr>
              <a:t>Joint Trauma </a:t>
            </a:r>
            <a:r>
              <a:rPr lang="en-US" sz="1800" dirty="0" smtClean="0">
                <a:solidFill>
                  <a:prstClr val="black"/>
                </a:solidFill>
              </a:rPr>
              <a:t>System</a:t>
            </a:r>
            <a:r>
              <a:rPr lang="en-US" sz="1800" dirty="0" smtClean="0"/>
              <a:t>, </a:t>
            </a:r>
            <a:r>
              <a:rPr lang="en-US" sz="1800" dirty="0"/>
              <a:t>Pelvic Fracture </a:t>
            </a:r>
            <a:r>
              <a:rPr lang="en-US" sz="1800" dirty="0" smtClean="0"/>
              <a:t>Care Clinical Practice Guideline, 15 </a:t>
            </a:r>
            <a:r>
              <a:rPr lang="en-US" sz="1800" dirty="0"/>
              <a:t>Mar 2017 </a:t>
            </a:r>
            <a:br>
              <a:rPr lang="en-US" sz="1800" dirty="0"/>
            </a:br>
            <a:r>
              <a:rPr lang="en-US" sz="1400" dirty="0">
                <a:hlinkClick r:id="rId5"/>
              </a:rPr>
              <a:t>https://</a:t>
            </a:r>
            <a:r>
              <a:rPr lang="en-US" sz="1400" dirty="0" smtClean="0">
                <a:hlinkClick r:id="rId5"/>
              </a:rPr>
              <a:t>jts.amedd.army.mil/assets/docs/cpgs/Pelvic_Fracture_Care_15_Mar_2017_ID34_updated.pdf</a:t>
            </a:r>
            <a:endParaRPr lang="en-US" sz="1400" dirty="0" smtClean="0"/>
          </a:p>
          <a:p>
            <a:pPr>
              <a:spcAft>
                <a:spcPts val="1200"/>
              </a:spcAft>
            </a:pPr>
            <a:r>
              <a:rPr lang="en-US" sz="1800" dirty="0" smtClean="0"/>
              <a:t>Emergency </a:t>
            </a:r>
            <a:r>
              <a:rPr lang="en-US" sz="1800" dirty="0"/>
              <a:t>War Surgery, 5th US Edition, 2018. Chap 21.</a:t>
            </a:r>
            <a:br>
              <a:rPr lang="en-US" sz="1800" dirty="0"/>
            </a:br>
            <a:r>
              <a:rPr lang="en-US" sz="1800" dirty="0"/>
              <a:t>The Office of The Surgeon General, Borden Institute</a:t>
            </a:r>
            <a:br>
              <a:rPr lang="en-US" sz="1800" dirty="0"/>
            </a:br>
            <a:r>
              <a:rPr lang="en-US" sz="1400" dirty="0">
                <a:hlinkClick r:id="rId6"/>
              </a:rPr>
              <a:t>https://medcoe.army.mil</a:t>
            </a:r>
            <a:r>
              <a:rPr lang="en-US" sz="1400" dirty="0" smtClean="0">
                <a:hlinkClick r:id="rId6"/>
              </a:rPr>
              <a:t>/</a:t>
            </a:r>
            <a:r>
              <a:rPr lang="en-US" sz="1400" dirty="0" smtClean="0"/>
              <a:t> </a:t>
            </a:r>
            <a:endParaRPr lang="en-US" sz="1400" dirty="0"/>
          </a:p>
        </p:txBody>
      </p:sp>
      <p:sp>
        <p:nvSpPr>
          <p:cNvPr id="3" name="Title 2">
            <a:extLst>
              <a:ext uri="{FF2B5EF4-FFF2-40B4-BE49-F238E27FC236}">
                <a16:creationId xmlns:a16="http://schemas.microsoft.com/office/drawing/2014/main" id="{67863871-F4EB-46DE-8E8F-2AB57C4697E8}"/>
              </a:ext>
            </a:extLst>
          </p:cNvPr>
          <p:cNvSpPr>
            <a:spLocks noGrp="1"/>
          </p:cNvSpPr>
          <p:nvPr>
            <p:ph type="title"/>
          </p:nvPr>
        </p:nvSpPr>
        <p:spPr>
          <a:xfrm>
            <a:off x="457200" y="0"/>
            <a:ext cx="5430838" cy="1524000"/>
          </a:xfrm>
        </p:spPr>
        <p:txBody>
          <a:bodyPr anchor="ctr"/>
          <a:lstStyle/>
          <a:p>
            <a:r>
              <a:rPr lang="en-US" sz="2400" dirty="0">
                <a:solidFill>
                  <a:srgbClr val="000099"/>
                </a:solidFill>
              </a:rPr>
              <a:t>EWS Pelvic Fracture</a:t>
            </a:r>
            <a:br>
              <a:rPr lang="en-US" sz="2400" dirty="0">
                <a:solidFill>
                  <a:srgbClr val="000099"/>
                </a:solidFill>
              </a:rPr>
            </a:br>
            <a:r>
              <a:rPr lang="en-US" sz="3200" dirty="0"/>
              <a:t>References</a:t>
            </a:r>
          </a:p>
        </p:txBody>
      </p:sp>
      <p:sp>
        <p:nvSpPr>
          <p:cNvPr id="7" name="Rectangle 6">
            <a:extLst>
              <a:ext uri="{FF2B5EF4-FFF2-40B4-BE49-F238E27FC236}">
                <a16:creationId xmlns:a16="http://schemas.microsoft.com/office/drawing/2014/main" id="{A81B0D94-5061-43B6-9FFA-E5BFC8FA6AAD}"/>
              </a:ext>
            </a:extLst>
          </p:cNvPr>
          <p:cNvSpPr/>
          <p:nvPr/>
        </p:nvSpPr>
        <p:spPr>
          <a:xfrm>
            <a:off x="609600" y="4996934"/>
            <a:ext cx="6796967" cy="369332"/>
          </a:xfrm>
          <a:prstGeom prst="rect">
            <a:avLst/>
          </a:prstGeom>
        </p:spPr>
        <p:txBody>
          <a:bodyPr wrap="square">
            <a:spAutoFit/>
          </a:bodyPr>
          <a:lstStyle/>
          <a:p>
            <a:r>
              <a:rPr lang="en-US" i="1" dirty="0"/>
              <a:t>Photos are part of the JTS image library unless otherwise noted.</a:t>
            </a: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326255" y="6495812"/>
            <a:ext cx="274320" cy="274320"/>
          </a:xfrm>
          <a:prstGeom prst="rect">
            <a:avLst/>
          </a:prstGeom>
        </p:spPr>
      </p:pic>
      <p:sp>
        <p:nvSpPr>
          <p:cNvPr id="6" name="TextBox 5"/>
          <p:cNvSpPr txBox="1"/>
          <p:nvPr/>
        </p:nvSpPr>
        <p:spPr>
          <a:xfrm>
            <a:off x="457200" y="6400800"/>
            <a:ext cx="838200" cy="369332"/>
          </a:xfrm>
          <a:prstGeom prst="rect">
            <a:avLst/>
          </a:prstGeom>
          <a:solidFill>
            <a:schemeClr val="bg1"/>
          </a:solidFill>
        </p:spPr>
        <p:txBody>
          <a:bodyPr wrap="square" rtlCol="0">
            <a:spAutoFit/>
          </a:bodyPr>
          <a:lstStyle/>
          <a:p>
            <a:endParaRPr lang="en-US" dirty="0"/>
          </a:p>
        </p:txBody>
      </p:sp>
      <p:sp>
        <p:nvSpPr>
          <p:cNvPr id="8" name="TextBox 7"/>
          <p:cNvSpPr txBox="1"/>
          <p:nvPr/>
        </p:nvSpPr>
        <p:spPr>
          <a:xfrm>
            <a:off x="619125" y="6508522"/>
            <a:ext cx="1371600" cy="261610"/>
          </a:xfrm>
          <a:prstGeom prst="rect">
            <a:avLst/>
          </a:prstGeom>
          <a:noFill/>
        </p:spPr>
        <p:txBody>
          <a:bodyPr wrap="square" rtlCol="0">
            <a:spAutoFit/>
          </a:bodyPr>
          <a:lstStyle/>
          <a:p>
            <a:r>
              <a:rPr lang="en-US" sz="1100" dirty="0" smtClean="0"/>
              <a:t>2021 v1.1</a:t>
            </a:r>
            <a:endParaRPr lang="en-US" sz="1100" dirty="0"/>
          </a:p>
        </p:txBody>
      </p:sp>
    </p:spTree>
    <p:extLst>
      <p:ext uri="{BB962C8B-B14F-4D97-AF65-F5344CB8AC3E}">
        <p14:creationId xmlns:p14="http://schemas.microsoft.com/office/powerpoint/2010/main" val="4225441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33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715A3F-0970-4744-B7E2-5E0FC61A7E7A}"/>
              </a:ext>
            </a:extLst>
          </p:cNvPr>
          <p:cNvSpPr>
            <a:spLocks noGrp="1"/>
          </p:cNvSpPr>
          <p:nvPr>
            <p:ph idx="1"/>
          </p:nvPr>
        </p:nvSpPr>
        <p:spPr>
          <a:xfrm>
            <a:off x="609600" y="2133600"/>
            <a:ext cx="8077200" cy="3733800"/>
          </a:xfrm>
        </p:spPr>
        <p:txBody>
          <a:bodyPr/>
          <a:lstStyle/>
          <a:p>
            <a:pPr marL="0" indent="0">
              <a:spcBef>
                <a:spcPts val="600"/>
              </a:spcBef>
              <a:spcAft>
                <a:spcPts val="600"/>
              </a:spcAft>
              <a:buNone/>
            </a:pPr>
            <a:r>
              <a:rPr lang="en-US" dirty="0"/>
              <a:t>A 21M AD soldier is involved in a vehicle rollover.  He complains of left hip and left leg pain.  The left leg appears shortened and externally rotated.  His initial vital signs are BP 130/60, HR 120, RR 24 with an O2 saturation of 98% on room air.</a:t>
            </a:r>
          </a:p>
          <a:p>
            <a:pPr marL="0" indent="0">
              <a:spcBef>
                <a:spcPts val="0"/>
              </a:spcBef>
              <a:spcAft>
                <a:spcPts val="0"/>
              </a:spcAft>
              <a:buNone/>
            </a:pPr>
            <a:endParaRPr lang="en-US" dirty="0"/>
          </a:p>
          <a:p>
            <a:pPr marL="284163" indent="-284163">
              <a:spcBef>
                <a:spcPts val="600"/>
              </a:spcBef>
              <a:spcAft>
                <a:spcPts val="600"/>
              </a:spcAft>
              <a:buFont typeface="+mj-lt"/>
              <a:buAutoNum type="arabicPeriod"/>
            </a:pPr>
            <a:r>
              <a:rPr lang="en-US" dirty="0"/>
              <a:t>What types of injuries would you suspect? </a:t>
            </a:r>
          </a:p>
          <a:p>
            <a:pPr marL="284163" indent="-284163">
              <a:spcBef>
                <a:spcPts val="1200"/>
              </a:spcBef>
              <a:spcAft>
                <a:spcPts val="600"/>
              </a:spcAft>
              <a:buFont typeface="+mj-lt"/>
              <a:buAutoNum type="arabicPeriod"/>
            </a:pPr>
            <a:r>
              <a:rPr lang="en-US" dirty="0"/>
              <a:t>What are the steps in management of this patient?</a:t>
            </a:r>
          </a:p>
        </p:txBody>
      </p:sp>
      <p:sp>
        <p:nvSpPr>
          <p:cNvPr id="3" name="Title 2">
            <a:extLst>
              <a:ext uri="{FF2B5EF4-FFF2-40B4-BE49-F238E27FC236}">
                <a16:creationId xmlns:a16="http://schemas.microsoft.com/office/drawing/2014/main" id="{178FC5D0-4702-4877-9337-9DCBBCC7563D}"/>
              </a:ext>
            </a:extLst>
          </p:cNvPr>
          <p:cNvSpPr>
            <a:spLocks noGrp="1"/>
          </p:cNvSpPr>
          <p:nvPr>
            <p:ph type="title"/>
          </p:nvPr>
        </p:nvSpPr>
        <p:spPr>
          <a:xfrm>
            <a:off x="457200" y="0"/>
            <a:ext cx="5430838" cy="1524000"/>
          </a:xfrm>
        </p:spPr>
        <p:txBody>
          <a:bodyPr anchor="ctr"/>
          <a:lstStyle/>
          <a:p>
            <a:r>
              <a:rPr lang="en-US" sz="2400" dirty="0">
                <a:solidFill>
                  <a:srgbClr val="000099"/>
                </a:solidFill>
              </a:rPr>
              <a:t>EWS Pelvic Fracture</a:t>
            </a:r>
            <a:r>
              <a:rPr lang="en-US" sz="3200" dirty="0"/>
              <a:t/>
            </a:r>
            <a:br>
              <a:rPr lang="en-US" sz="3200" dirty="0"/>
            </a:br>
            <a:r>
              <a:rPr lang="en-US" sz="3200" dirty="0"/>
              <a:t>Scenario</a:t>
            </a: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495800" y="6433066"/>
            <a:ext cx="274320" cy="274320"/>
          </a:xfrm>
          <a:prstGeom prst="rect">
            <a:avLst/>
          </a:prstGeom>
        </p:spPr>
      </p:pic>
      <p:sp>
        <p:nvSpPr>
          <p:cNvPr id="5" name="TextBox 4"/>
          <p:cNvSpPr txBox="1"/>
          <p:nvPr/>
        </p:nvSpPr>
        <p:spPr>
          <a:xfrm>
            <a:off x="457200" y="6400800"/>
            <a:ext cx="838200" cy="369332"/>
          </a:xfrm>
          <a:prstGeom prst="rect">
            <a:avLst/>
          </a:prstGeom>
          <a:solidFill>
            <a:schemeClr val="bg1"/>
          </a:solidFill>
        </p:spPr>
        <p:txBody>
          <a:bodyPr wrap="square" rtlCol="0">
            <a:spAutoFit/>
          </a:bodyPr>
          <a:lstStyle/>
          <a:p>
            <a:endParaRPr lang="en-US" dirty="0"/>
          </a:p>
        </p:txBody>
      </p:sp>
      <p:sp>
        <p:nvSpPr>
          <p:cNvPr id="6" name="TextBox 5"/>
          <p:cNvSpPr txBox="1"/>
          <p:nvPr/>
        </p:nvSpPr>
        <p:spPr>
          <a:xfrm>
            <a:off x="619125" y="6508522"/>
            <a:ext cx="1371600" cy="261610"/>
          </a:xfrm>
          <a:prstGeom prst="rect">
            <a:avLst/>
          </a:prstGeom>
          <a:noFill/>
        </p:spPr>
        <p:txBody>
          <a:bodyPr wrap="square" rtlCol="0">
            <a:spAutoFit/>
          </a:bodyPr>
          <a:lstStyle/>
          <a:p>
            <a:r>
              <a:rPr lang="en-US" sz="1100" dirty="0" smtClean="0"/>
              <a:t>2021 v1.1</a:t>
            </a:r>
            <a:endParaRPr lang="en-US" sz="1100" dirty="0"/>
          </a:p>
        </p:txBody>
      </p:sp>
    </p:spTree>
    <p:extLst>
      <p:ext uri="{BB962C8B-B14F-4D97-AF65-F5344CB8AC3E}">
        <p14:creationId xmlns:p14="http://schemas.microsoft.com/office/powerpoint/2010/main" val="1571028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51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381084-965B-4685-BA0F-75050DC10D36}"/>
              </a:ext>
            </a:extLst>
          </p:cNvPr>
          <p:cNvSpPr>
            <a:spLocks noGrp="1"/>
          </p:cNvSpPr>
          <p:nvPr>
            <p:ph idx="1"/>
          </p:nvPr>
        </p:nvSpPr>
        <p:spPr>
          <a:xfrm>
            <a:off x="457200" y="2061712"/>
            <a:ext cx="8153400" cy="4294637"/>
          </a:xfrm>
        </p:spPr>
        <p:txBody>
          <a:bodyPr>
            <a:noAutofit/>
          </a:bodyPr>
          <a:lstStyle/>
          <a:p>
            <a:pPr marL="457200" lvl="1" indent="-342900">
              <a:spcBef>
                <a:spcPts val="600"/>
              </a:spcBef>
              <a:spcAft>
                <a:spcPts val="600"/>
              </a:spcAft>
              <a:buFont typeface="Wingdings" panose="05000000000000000000" pitchFamily="2" charset="2"/>
              <a:buChar char="n"/>
            </a:pPr>
            <a:r>
              <a:rPr lang="en-US" dirty="0">
                <a:cs typeface="Arial"/>
              </a:rPr>
              <a:t>Identify patients at risk for pelvic </a:t>
            </a:r>
            <a:r>
              <a:rPr lang="en-US" dirty="0" smtClean="0">
                <a:cs typeface="Arial"/>
              </a:rPr>
              <a:t>fractures.</a:t>
            </a:r>
            <a:endParaRPr lang="en-US" dirty="0">
              <a:cs typeface="Arial"/>
            </a:endParaRPr>
          </a:p>
          <a:p>
            <a:pPr marL="457200" lvl="1" indent="-342900">
              <a:spcBef>
                <a:spcPts val="600"/>
              </a:spcBef>
              <a:spcAft>
                <a:spcPts val="600"/>
              </a:spcAft>
              <a:buFont typeface="Wingdings" panose="05000000000000000000" pitchFamily="2" charset="2"/>
              <a:buChar char="n"/>
            </a:pPr>
            <a:r>
              <a:rPr lang="en-US" dirty="0">
                <a:cs typeface="Arial"/>
              </a:rPr>
              <a:t>Learn initial pelvic fracture </a:t>
            </a:r>
            <a:r>
              <a:rPr lang="en-US" dirty="0" smtClean="0">
                <a:cs typeface="Arial"/>
              </a:rPr>
              <a:t>management.</a:t>
            </a:r>
            <a:endParaRPr lang="en-US" dirty="0">
              <a:cs typeface="Arial"/>
            </a:endParaRPr>
          </a:p>
          <a:p>
            <a:pPr marL="457200" lvl="1" indent="-342900">
              <a:spcBef>
                <a:spcPts val="600"/>
              </a:spcBef>
              <a:spcAft>
                <a:spcPts val="600"/>
              </a:spcAft>
              <a:buFont typeface="Wingdings" panose="05000000000000000000" pitchFamily="2" charset="2"/>
              <a:buChar char="n"/>
            </a:pPr>
            <a:r>
              <a:rPr lang="en-US" dirty="0">
                <a:cs typeface="Arial"/>
              </a:rPr>
              <a:t>Identify need for aggressive resuscitation and use of blood </a:t>
            </a:r>
            <a:r>
              <a:rPr lang="en-US" dirty="0" smtClean="0">
                <a:cs typeface="Arial"/>
              </a:rPr>
              <a:t>products.</a:t>
            </a:r>
            <a:endParaRPr lang="en-US" dirty="0">
              <a:cs typeface="Arial"/>
            </a:endParaRPr>
          </a:p>
          <a:p>
            <a:pPr marL="457200" lvl="1" indent="-342900">
              <a:spcBef>
                <a:spcPts val="600"/>
              </a:spcBef>
              <a:spcAft>
                <a:spcPts val="600"/>
              </a:spcAft>
              <a:buFont typeface="Wingdings" panose="05000000000000000000" pitchFamily="2" charset="2"/>
              <a:buChar char="n"/>
            </a:pPr>
            <a:r>
              <a:rPr lang="en-US" dirty="0">
                <a:cs typeface="Arial"/>
              </a:rPr>
              <a:t>Identify early need for multi-disciplinary approach involving trauma and orthopedic </a:t>
            </a:r>
            <a:r>
              <a:rPr lang="en-US" dirty="0" smtClean="0">
                <a:cs typeface="Arial"/>
              </a:rPr>
              <a:t>surgery.</a:t>
            </a:r>
            <a:endParaRPr lang="en-US" dirty="0">
              <a:cs typeface="Arial"/>
            </a:endParaRPr>
          </a:p>
        </p:txBody>
      </p:sp>
      <p:sp>
        <p:nvSpPr>
          <p:cNvPr id="3" name="Title 2">
            <a:extLst>
              <a:ext uri="{FF2B5EF4-FFF2-40B4-BE49-F238E27FC236}">
                <a16:creationId xmlns:a16="http://schemas.microsoft.com/office/drawing/2014/main" id="{49D67883-4B2E-4EA5-ACE1-B51D9889C8B2}"/>
              </a:ext>
            </a:extLst>
          </p:cNvPr>
          <p:cNvSpPr>
            <a:spLocks noGrp="1"/>
          </p:cNvSpPr>
          <p:nvPr>
            <p:ph type="title"/>
          </p:nvPr>
        </p:nvSpPr>
        <p:spPr>
          <a:xfrm>
            <a:off x="457200" y="-1"/>
            <a:ext cx="5430838" cy="1539875"/>
          </a:xfrm>
        </p:spPr>
        <p:txBody>
          <a:bodyPr anchor="ctr"/>
          <a:lstStyle/>
          <a:p>
            <a:r>
              <a:rPr lang="en-US" sz="2400" dirty="0">
                <a:solidFill>
                  <a:srgbClr val="000099"/>
                </a:solidFill>
              </a:rPr>
              <a:t>EWS Pelvic Fracture</a:t>
            </a:r>
            <a:br>
              <a:rPr lang="en-US" sz="2400" dirty="0">
                <a:solidFill>
                  <a:srgbClr val="000099"/>
                </a:solidFill>
              </a:rPr>
            </a:br>
            <a:r>
              <a:rPr lang="en-US" dirty="0"/>
              <a:t>Objectives</a:t>
            </a:r>
          </a:p>
        </p:txBody>
      </p:sp>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562475" y="6477804"/>
            <a:ext cx="274320" cy="274320"/>
          </a:xfrm>
          <a:prstGeom prst="rect">
            <a:avLst/>
          </a:prstGeom>
        </p:spPr>
      </p:pic>
      <p:sp>
        <p:nvSpPr>
          <p:cNvPr id="6" name="TextBox 5"/>
          <p:cNvSpPr txBox="1"/>
          <p:nvPr/>
        </p:nvSpPr>
        <p:spPr>
          <a:xfrm>
            <a:off x="457200" y="6400800"/>
            <a:ext cx="838200" cy="369332"/>
          </a:xfrm>
          <a:prstGeom prst="rect">
            <a:avLst/>
          </a:prstGeom>
          <a:solidFill>
            <a:schemeClr val="bg1"/>
          </a:solidFill>
        </p:spPr>
        <p:txBody>
          <a:bodyPr wrap="square" rtlCol="0">
            <a:spAutoFit/>
          </a:bodyPr>
          <a:lstStyle/>
          <a:p>
            <a:endParaRPr lang="en-US" dirty="0"/>
          </a:p>
        </p:txBody>
      </p:sp>
      <p:sp>
        <p:nvSpPr>
          <p:cNvPr id="8" name="TextBox 7"/>
          <p:cNvSpPr txBox="1"/>
          <p:nvPr/>
        </p:nvSpPr>
        <p:spPr>
          <a:xfrm>
            <a:off x="485775" y="6520994"/>
            <a:ext cx="1371600" cy="261610"/>
          </a:xfrm>
          <a:prstGeom prst="rect">
            <a:avLst/>
          </a:prstGeom>
          <a:noFill/>
        </p:spPr>
        <p:txBody>
          <a:bodyPr wrap="square" rtlCol="0">
            <a:spAutoFit/>
          </a:bodyPr>
          <a:lstStyle/>
          <a:p>
            <a:r>
              <a:rPr lang="en-US" sz="1100" dirty="0" smtClean="0"/>
              <a:t>2021 v1.1</a:t>
            </a:r>
            <a:endParaRPr lang="en-US" sz="1100" dirty="0"/>
          </a:p>
        </p:txBody>
      </p:sp>
    </p:spTree>
    <p:extLst>
      <p:ext uri="{BB962C8B-B14F-4D97-AF65-F5344CB8AC3E}">
        <p14:creationId xmlns:p14="http://schemas.microsoft.com/office/powerpoint/2010/main" val="3449444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42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A504083-754E-4F7C-9904-EB54096BC433}"/>
              </a:ext>
            </a:extLst>
          </p:cNvPr>
          <p:cNvSpPr>
            <a:spLocks noGrp="1"/>
          </p:cNvSpPr>
          <p:nvPr>
            <p:ph idx="1"/>
          </p:nvPr>
        </p:nvSpPr>
        <p:spPr>
          <a:xfrm>
            <a:off x="466782" y="2041871"/>
            <a:ext cx="5043772" cy="3733800"/>
          </a:xfrm>
        </p:spPr>
        <p:txBody>
          <a:bodyPr/>
          <a:lstStyle/>
          <a:p>
            <a:pPr>
              <a:lnSpc>
                <a:spcPts val="2400"/>
              </a:lnSpc>
              <a:spcAft>
                <a:spcPts val="600"/>
              </a:spcAft>
            </a:pPr>
            <a:r>
              <a:rPr lang="en-US" sz="2100" dirty="0"/>
              <a:t>Prevalence of </a:t>
            </a:r>
            <a:r>
              <a:rPr lang="en-US" sz="2100" dirty="0" smtClean="0"/>
              <a:t>improvised </a:t>
            </a:r>
            <a:r>
              <a:rPr lang="en-US" sz="2100" dirty="0"/>
              <a:t>e</a:t>
            </a:r>
            <a:r>
              <a:rPr lang="en-US" sz="2100" dirty="0" smtClean="0"/>
              <a:t>xplosive </a:t>
            </a:r>
            <a:r>
              <a:rPr lang="en-US" sz="2100" dirty="0"/>
              <a:t>d</a:t>
            </a:r>
            <a:r>
              <a:rPr lang="en-US" sz="2100" dirty="0" smtClean="0"/>
              <a:t>evice </a:t>
            </a:r>
            <a:r>
              <a:rPr lang="en-US" sz="2100" dirty="0"/>
              <a:t>(IED) attacks have seen an increased </a:t>
            </a:r>
            <a:r>
              <a:rPr lang="en-US" sz="2100" dirty="0" smtClean="0"/>
              <a:t>incidence </a:t>
            </a:r>
            <a:r>
              <a:rPr lang="en-US" sz="2100" dirty="0"/>
              <a:t>of blunt trauma pelvic injuries.</a:t>
            </a:r>
          </a:p>
          <a:p>
            <a:pPr>
              <a:lnSpc>
                <a:spcPts val="2400"/>
              </a:lnSpc>
              <a:spcAft>
                <a:spcPts val="600"/>
              </a:spcAft>
            </a:pPr>
            <a:r>
              <a:rPr lang="en-US" sz="2100" dirty="0"/>
              <a:t>Blunt injuries may be associated with major hemorrhage and early mortality. Death within the first 24 hours of injury most often due to hemorrhage.</a:t>
            </a:r>
          </a:p>
          <a:p>
            <a:pPr marL="685800" lvl="1" indent="-342900">
              <a:lnSpc>
                <a:spcPts val="2200"/>
              </a:lnSpc>
              <a:buSzPct val="90000"/>
            </a:pPr>
            <a:r>
              <a:rPr lang="en-US" sz="1900" dirty="0"/>
              <a:t>Civilian mortality rates have ranged </a:t>
            </a:r>
            <a:r>
              <a:rPr lang="en-US" sz="1900" dirty="0" smtClean="0"/>
              <a:t/>
            </a:r>
            <a:br>
              <a:rPr lang="en-US" sz="1900" dirty="0" smtClean="0"/>
            </a:br>
            <a:r>
              <a:rPr lang="en-US" sz="1900" dirty="0" smtClean="0"/>
              <a:t>from </a:t>
            </a:r>
            <a:r>
              <a:rPr lang="en-US" sz="1900" dirty="0"/>
              <a:t>6-35% with higher mortality </a:t>
            </a:r>
            <a:r>
              <a:rPr lang="en-US" sz="1900" dirty="0" smtClean="0"/>
              <a:t/>
            </a:r>
            <a:br>
              <a:rPr lang="en-US" sz="1900" dirty="0" smtClean="0"/>
            </a:br>
            <a:r>
              <a:rPr lang="en-US" sz="1900" dirty="0" smtClean="0"/>
              <a:t>rates </a:t>
            </a:r>
            <a:r>
              <a:rPr lang="en-US" sz="1900" dirty="0"/>
              <a:t>associated with open fractures.</a:t>
            </a:r>
          </a:p>
        </p:txBody>
      </p:sp>
      <p:sp>
        <p:nvSpPr>
          <p:cNvPr id="3" name="Title 2">
            <a:extLst>
              <a:ext uri="{FF2B5EF4-FFF2-40B4-BE49-F238E27FC236}">
                <a16:creationId xmlns:a16="http://schemas.microsoft.com/office/drawing/2014/main" id="{F14AE6CE-25E2-4005-8B2D-9ED80A03E758}"/>
              </a:ext>
            </a:extLst>
          </p:cNvPr>
          <p:cNvSpPr>
            <a:spLocks noGrp="1"/>
          </p:cNvSpPr>
          <p:nvPr>
            <p:ph type="title"/>
          </p:nvPr>
        </p:nvSpPr>
        <p:spPr>
          <a:xfrm>
            <a:off x="457200" y="0"/>
            <a:ext cx="5430838" cy="1524000"/>
          </a:xfrm>
        </p:spPr>
        <p:txBody>
          <a:bodyPr anchor="ctr"/>
          <a:lstStyle/>
          <a:p>
            <a:r>
              <a:rPr lang="en-US" sz="2400" dirty="0">
                <a:solidFill>
                  <a:srgbClr val="000099"/>
                </a:solidFill>
              </a:rPr>
              <a:t>EWS Pelvic Fracture</a:t>
            </a:r>
            <a:br>
              <a:rPr lang="en-US" sz="2400" dirty="0">
                <a:solidFill>
                  <a:srgbClr val="000099"/>
                </a:solidFill>
              </a:rPr>
            </a:br>
            <a:r>
              <a:rPr lang="en-US" sz="3200" dirty="0"/>
              <a:t>Background</a:t>
            </a:r>
          </a:p>
        </p:txBody>
      </p:sp>
      <p:pic>
        <p:nvPicPr>
          <p:cNvPr id="4" name="Picture 3" descr="Anterior Posterior (AP) compression III fracture, a.k.a. “Open Book” fracture" title="Open book fracture x-ray"/>
          <p:cNvPicPr>
            <a:picLocks noChangeAspect="1"/>
          </p:cNvPicPr>
          <p:nvPr/>
        </p:nvPicPr>
        <p:blipFill rotWithShape="1">
          <a:blip r:embed="rId5"/>
          <a:srcRect l="72929" t="14783" r="9899" b="50072"/>
          <a:stretch/>
        </p:blipFill>
        <p:spPr>
          <a:xfrm>
            <a:off x="5698836" y="2089496"/>
            <a:ext cx="3153102" cy="2286000"/>
          </a:xfrm>
          <a:prstGeom prst="rect">
            <a:avLst/>
          </a:prstGeom>
          <a:ln w="19050">
            <a:solidFill>
              <a:schemeClr val="tx1"/>
            </a:solidFill>
          </a:ln>
          <a:effectLst/>
        </p:spPr>
      </p:pic>
      <p:sp>
        <p:nvSpPr>
          <p:cNvPr id="7" name="Rectangle 6"/>
          <p:cNvSpPr/>
          <p:nvPr/>
        </p:nvSpPr>
        <p:spPr>
          <a:xfrm>
            <a:off x="5610906" y="4676817"/>
            <a:ext cx="3456894" cy="528350"/>
          </a:xfrm>
          <a:prstGeom prst="rect">
            <a:avLst/>
          </a:prstGeom>
        </p:spPr>
        <p:txBody>
          <a:bodyPr wrap="square">
            <a:spAutoFit/>
          </a:bodyPr>
          <a:lstStyle/>
          <a:p>
            <a:pPr>
              <a:lnSpc>
                <a:spcPts val="1700"/>
              </a:lnSpc>
            </a:pPr>
            <a:r>
              <a:rPr lang="en-US" sz="1600" i="1" dirty="0"/>
              <a:t>Anterior Posterior (AP) compression III fracture, a.k.a. “Open Book” fracture</a:t>
            </a:r>
            <a:r>
              <a:rPr lang="en-US" sz="1600" i="1" dirty="0" smtClean="0"/>
              <a:t>.</a:t>
            </a:r>
            <a:endParaRPr lang="en-US" sz="1100" i="1" dirty="0"/>
          </a:p>
        </p:txBody>
      </p:sp>
      <p:sp>
        <p:nvSpPr>
          <p:cNvPr id="8" name="Rectangle 7"/>
          <p:cNvSpPr/>
          <p:nvPr/>
        </p:nvSpPr>
        <p:spPr>
          <a:xfrm>
            <a:off x="5610906" y="5205167"/>
            <a:ext cx="3001736" cy="430887"/>
          </a:xfrm>
          <a:prstGeom prst="rect">
            <a:avLst/>
          </a:prstGeom>
        </p:spPr>
        <p:txBody>
          <a:bodyPr wrap="square">
            <a:spAutoFit/>
          </a:bodyPr>
          <a:lstStyle/>
          <a:p>
            <a:r>
              <a:rPr lang="en-US" sz="1100" i="1" dirty="0">
                <a:solidFill>
                  <a:prstClr val="black"/>
                </a:solidFill>
              </a:rPr>
              <a:t>Source: Combat Casualty Care: Lessons Learned from OEF and OIF, Borden Institute. </a:t>
            </a:r>
            <a:endParaRPr lang="en-US" dirty="0"/>
          </a:p>
        </p:txBody>
      </p:sp>
      <p:cxnSp>
        <p:nvCxnSpPr>
          <p:cNvPr id="10" name="Straight Connector 9"/>
          <p:cNvCxnSpPr/>
          <p:nvPr/>
        </p:nvCxnSpPr>
        <p:spPr>
          <a:xfrm>
            <a:off x="5410200" y="1981200"/>
            <a:ext cx="0" cy="393192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648200" y="6465332"/>
            <a:ext cx="274320" cy="274320"/>
          </a:xfrm>
          <a:prstGeom prst="rect">
            <a:avLst/>
          </a:prstGeom>
        </p:spPr>
      </p:pic>
      <p:sp>
        <p:nvSpPr>
          <p:cNvPr id="9" name="TextBox 8"/>
          <p:cNvSpPr txBox="1"/>
          <p:nvPr/>
        </p:nvSpPr>
        <p:spPr>
          <a:xfrm>
            <a:off x="457200" y="6400800"/>
            <a:ext cx="838200" cy="369332"/>
          </a:xfrm>
          <a:prstGeom prst="rect">
            <a:avLst/>
          </a:prstGeom>
          <a:solidFill>
            <a:schemeClr val="bg1"/>
          </a:solidFill>
        </p:spPr>
        <p:txBody>
          <a:bodyPr wrap="square" rtlCol="0">
            <a:spAutoFit/>
          </a:bodyPr>
          <a:lstStyle/>
          <a:p>
            <a:endParaRPr lang="en-US" dirty="0"/>
          </a:p>
        </p:txBody>
      </p:sp>
      <p:sp>
        <p:nvSpPr>
          <p:cNvPr id="11" name="TextBox 10"/>
          <p:cNvSpPr txBox="1"/>
          <p:nvPr/>
        </p:nvSpPr>
        <p:spPr>
          <a:xfrm>
            <a:off x="609600" y="6465332"/>
            <a:ext cx="1371600" cy="261610"/>
          </a:xfrm>
          <a:prstGeom prst="rect">
            <a:avLst/>
          </a:prstGeom>
          <a:noFill/>
        </p:spPr>
        <p:txBody>
          <a:bodyPr wrap="square" rtlCol="0">
            <a:spAutoFit/>
          </a:bodyPr>
          <a:lstStyle/>
          <a:p>
            <a:r>
              <a:rPr lang="en-US" sz="1100" dirty="0" smtClean="0"/>
              <a:t>2021 v1.1</a:t>
            </a:r>
            <a:endParaRPr lang="en-US" sz="1100" dirty="0"/>
          </a:p>
        </p:txBody>
      </p:sp>
    </p:spTree>
    <p:extLst>
      <p:ext uri="{BB962C8B-B14F-4D97-AF65-F5344CB8AC3E}">
        <p14:creationId xmlns:p14="http://schemas.microsoft.com/office/powerpoint/2010/main" val="2012555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88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A504083-754E-4F7C-9904-EB54096BC433}"/>
              </a:ext>
            </a:extLst>
          </p:cNvPr>
          <p:cNvSpPr>
            <a:spLocks noGrp="1"/>
          </p:cNvSpPr>
          <p:nvPr>
            <p:ph idx="1"/>
          </p:nvPr>
        </p:nvSpPr>
        <p:spPr>
          <a:xfrm>
            <a:off x="457200" y="1905000"/>
            <a:ext cx="8305800" cy="4191000"/>
          </a:xfrm>
        </p:spPr>
        <p:txBody>
          <a:bodyPr/>
          <a:lstStyle/>
          <a:p>
            <a:r>
              <a:rPr lang="en-US" dirty="0"/>
              <a:t>Initial questions to ask:  </a:t>
            </a:r>
          </a:p>
          <a:p>
            <a:pPr marL="690563" lvl="1" indent="-346075">
              <a:buSzPct val="90000"/>
            </a:pPr>
            <a:r>
              <a:rPr lang="en-US" sz="2200" dirty="0"/>
              <a:t>Is the patient hemodynamically stable?</a:t>
            </a:r>
          </a:p>
          <a:p>
            <a:pPr marL="690563" lvl="1" indent="-346075">
              <a:spcAft>
                <a:spcPts val="600"/>
              </a:spcAft>
              <a:buSzPct val="90000"/>
            </a:pPr>
            <a:r>
              <a:rPr lang="en-US" sz="2200" dirty="0"/>
              <a:t>Is the pelvic fracture mechanically stable?</a:t>
            </a:r>
            <a:r>
              <a:rPr lang="en-US" dirty="0"/>
              <a:t>	</a:t>
            </a:r>
          </a:p>
          <a:p>
            <a:pPr marL="342900" lvl="1" indent="-342900">
              <a:lnSpc>
                <a:spcPts val="2700"/>
              </a:lnSpc>
              <a:spcBef>
                <a:spcPts val="1200"/>
              </a:spcBef>
              <a:spcAft>
                <a:spcPts val="600"/>
              </a:spcAft>
              <a:buFont typeface="Lucida Sans Unicode" panose="020B0602030504020204" pitchFamily="34" charset="0"/>
              <a:buChar char="∎"/>
            </a:pPr>
            <a:r>
              <a:rPr lang="en-US" altLang="en-US" dirty="0"/>
              <a:t>Fractures can be identified with clinical signs such as leg-length discrepancy, scrotal or labial swelling/ecchymosis.</a:t>
            </a:r>
          </a:p>
          <a:p>
            <a:pPr marL="342900" lvl="1" indent="-342900">
              <a:lnSpc>
                <a:spcPts val="2700"/>
              </a:lnSpc>
              <a:spcBef>
                <a:spcPts val="1200"/>
              </a:spcBef>
              <a:buFont typeface="Lucida Sans Unicode" panose="020B0602030504020204" pitchFamily="34" charset="0"/>
              <a:buChar char="∎"/>
            </a:pPr>
            <a:r>
              <a:rPr lang="en-US" altLang="en-US" dirty="0"/>
              <a:t>Assess pelvic stability by applying a </a:t>
            </a:r>
            <a:r>
              <a:rPr lang="en-US" altLang="en-US" dirty="0" smtClean="0"/>
              <a:t>posteriorly-directed </a:t>
            </a:r>
            <a:r>
              <a:rPr lang="en-US" altLang="en-US" dirty="0"/>
              <a:t>force to the ileac crest.  </a:t>
            </a:r>
          </a:p>
          <a:p>
            <a:pPr marL="690563" lvl="1" indent="-346075">
              <a:buSzPct val="90000"/>
            </a:pPr>
            <a:r>
              <a:rPr lang="en-US" altLang="en-US" sz="2200" dirty="0"/>
              <a:t>This should only be done once by the most experienced provider.</a:t>
            </a:r>
          </a:p>
          <a:p>
            <a:pPr marL="690563" lvl="1" indent="-346075">
              <a:buSzPct val="90000"/>
            </a:pPr>
            <a:r>
              <a:rPr lang="en-US" altLang="en-US" sz="2200" dirty="0"/>
              <a:t>Further manipulation can exacerbate hemorrhage.</a:t>
            </a:r>
          </a:p>
          <a:p>
            <a:pPr marL="690563" lvl="1" indent="-346075">
              <a:buSzPct val="90000"/>
            </a:pPr>
            <a:endParaRPr lang="en-US" dirty="0"/>
          </a:p>
          <a:p>
            <a:endParaRPr lang="en-US" dirty="0"/>
          </a:p>
        </p:txBody>
      </p:sp>
      <p:sp>
        <p:nvSpPr>
          <p:cNvPr id="3" name="Title 2">
            <a:extLst>
              <a:ext uri="{FF2B5EF4-FFF2-40B4-BE49-F238E27FC236}">
                <a16:creationId xmlns:a16="http://schemas.microsoft.com/office/drawing/2014/main" id="{F14AE6CE-25E2-4005-8B2D-9ED80A03E758}"/>
              </a:ext>
            </a:extLst>
          </p:cNvPr>
          <p:cNvSpPr>
            <a:spLocks noGrp="1"/>
          </p:cNvSpPr>
          <p:nvPr>
            <p:ph type="title"/>
          </p:nvPr>
        </p:nvSpPr>
        <p:spPr>
          <a:xfrm>
            <a:off x="457200" y="0"/>
            <a:ext cx="5430838" cy="1524000"/>
          </a:xfrm>
        </p:spPr>
        <p:txBody>
          <a:bodyPr anchor="ctr"/>
          <a:lstStyle/>
          <a:p>
            <a:r>
              <a:rPr lang="en-US" sz="2400" dirty="0">
                <a:solidFill>
                  <a:srgbClr val="000099"/>
                </a:solidFill>
              </a:rPr>
              <a:t>EWS Pelvic Fracture</a:t>
            </a:r>
            <a:br>
              <a:rPr lang="en-US" sz="2400" dirty="0">
                <a:solidFill>
                  <a:srgbClr val="000099"/>
                </a:solidFill>
              </a:rPr>
            </a:br>
            <a:r>
              <a:rPr lang="en-US" sz="3200" dirty="0"/>
              <a:t>Evaluation</a:t>
            </a:r>
          </a:p>
        </p:txBody>
      </p:sp>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552950" y="6477000"/>
            <a:ext cx="274320" cy="274320"/>
          </a:xfrm>
          <a:prstGeom prst="rect">
            <a:avLst/>
          </a:prstGeom>
        </p:spPr>
      </p:pic>
      <p:sp>
        <p:nvSpPr>
          <p:cNvPr id="6" name="TextBox 5"/>
          <p:cNvSpPr txBox="1"/>
          <p:nvPr/>
        </p:nvSpPr>
        <p:spPr>
          <a:xfrm>
            <a:off x="457200" y="6400800"/>
            <a:ext cx="838200" cy="369332"/>
          </a:xfrm>
          <a:prstGeom prst="rect">
            <a:avLst/>
          </a:prstGeom>
          <a:solidFill>
            <a:schemeClr val="bg1"/>
          </a:solidFill>
        </p:spPr>
        <p:txBody>
          <a:bodyPr wrap="square" rtlCol="0">
            <a:spAutoFit/>
          </a:bodyPr>
          <a:lstStyle/>
          <a:p>
            <a:endParaRPr lang="en-US" dirty="0"/>
          </a:p>
        </p:txBody>
      </p:sp>
      <p:sp>
        <p:nvSpPr>
          <p:cNvPr id="7" name="TextBox 6"/>
          <p:cNvSpPr txBox="1"/>
          <p:nvPr/>
        </p:nvSpPr>
        <p:spPr>
          <a:xfrm>
            <a:off x="619125" y="6508522"/>
            <a:ext cx="1371600" cy="261610"/>
          </a:xfrm>
          <a:prstGeom prst="rect">
            <a:avLst/>
          </a:prstGeom>
          <a:noFill/>
        </p:spPr>
        <p:txBody>
          <a:bodyPr wrap="square" rtlCol="0">
            <a:spAutoFit/>
          </a:bodyPr>
          <a:lstStyle/>
          <a:p>
            <a:r>
              <a:rPr lang="en-US" sz="1100" dirty="0" smtClean="0"/>
              <a:t>2021 v1.1</a:t>
            </a:r>
            <a:endParaRPr lang="en-US" sz="1100" dirty="0"/>
          </a:p>
        </p:txBody>
      </p:sp>
    </p:spTree>
    <p:extLst>
      <p:ext uri="{BB962C8B-B14F-4D97-AF65-F5344CB8AC3E}">
        <p14:creationId xmlns:p14="http://schemas.microsoft.com/office/powerpoint/2010/main" val="2670720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90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A504083-754E-4F7C-9904-EB54096BC433}"/>
              </a:ext>
            </a:extLst>
          </p:cNvPr>
          <p:cNvSpPr>
            <a:spLocks noGrp="1"/>
          </p:cNvSpPr>
          <p:nvPr>
            <p:ph idx="1"/>
          </p:nvPr>
        </p:nvSpPr>
        <p:spPr>
          <a:xfrm>
            <a:off x="457200" y="1905000"/>
            <a:ext cx="8382000" cy="4191000"/>
          </a:xfrm>
        </p:spPr>
        <p:txBody>
          <a:bodyPr/>
          <a:lstStyle/>
          <a:p>
            <a:r>
              <a:rPr lang="en-US" sz="2200" dirty="0"/>
              <a:t>Hemodynamically unstable patients should be thoroughly </a:t>
            </a:r>
            <a:r>
              <a:rPr lang="en-US" sz="2200" dirty="0" smtClean="0"/>
              <a:t/>
            </a:r>
            <a:br>
              <a:rPr lang="en-US" sz="2200" dirty="0" smtClean="0"/>
            </a:br>
            <a:r>
              <a:rPr lang="en-US" sz="2200" dirty="0" smtClean="0"/>
              <a:t>and </a:t>
            </a:r>
            <a:r>
              <a:rPr lang="en-US" sz="2200" dirty="0"/>
              <a:t>rapidly investigated for sources of </a:t>
            </a:r>
            <a:r>
              <a:rPr lang="en-US" sz="2200" dirty="0" smtClean="0"/>
              <a:t>hemorrhage.</a:t>
            </a:r>
            <a:endParaRPr lang="en-US" sz="2200" dirty="0"/>
          </a:p>
          <a:p>
            <a:pPr marL="690563" lvl="1" indent="-346075">
              <a:buSzPct val="90000"/>
            </a:pPr>
            <a:r>
              <a:rPr lang="en-US" sz="2000" dirty="0"/>
              <a:t>Evaluate chest, abdomen, and extremities for other potential </a:t>
            </a:r>
            <a:r>
              <a:rPr lang="en-US" sz="2000" dirty="0" smtClean="0"/>
              <a:t/>
            </a:r>
            <a:br>
              <a:rPr lang="en-US" sz="2000" dirty="0" smtClean="0"/>
            </a:br>
            <a:r>
              <a:rPr lang="en-US" sz="2000" dirty="0" smtClean="0"/>
              <a:t>sources </a:t>
            </a:r>
            <a:r>
              <a:rPr lang="en-US" sz="2000" dirty="0"/>
              <a:t>of uncontrolled </a:t>
            </a:r>
            <a:r>
              <a:rPr lang="en-US" sz="2000" dirty="0" smtClean="0"/>
              <a:t>bleeding.</a:t>
            </a:r>
            <a:endParaRPr lang="en-US" sz="2000" dirty="0"/>
          </a:p>
          <a:p>
            <a:pPr marL="690563" lvl="1" indent="-346075">
              <a:buSzPct val="90000"/>
            </a:pPr>
            <a:r>
              <a:rPr lang="en-US" sz="2000" dirty="0"/>
              <a:t>Bleeding from pelvic fractures may be </a:t>
            </a:r>
            <a:r>
              <a:rPr lang="en-US" sz="2000" dirty="0" smtClean="0"/>
              <a:t>concurrent with </a:t>
            </a:r>
            <a:br>
              <a:rPr lang="en-US" sz="2000" dirty="0" smtClean="0"/>
            </a:br>
            <a:r>
              <a:rPr lang="en-US" sz="2000" dirty="0" smtClean="0"/>
              <a:t>or </a:t>
            </a:r>
            <a:r>
              <a:rPr lang="en-US" sz="2000" dirty="0"/>
              <a:t>independent of other </a:t>
            </a:r>
            <a:r>
              <a:rPr lang="en-US" sz="2000" dirty="0" smtClean="0"/>
              <a:t>sources.</a:t>
            </a:r>
            <a:endParaRPr lang="en-US" sz="2000" dirty="0"/>
          </a:p>
          <a:p>
            <a:pPr marL="342900" lvl="1" indent="-342900">
              <a:spcBef>
                <a:spcPts val="1200"/>
              </a:spcBef>
              <a:spcAft>
                <a:spcPts val="0"/>
              </a:spcAft>
              <a:buFont typeface="Lucida Sans Unicode" panose="020B0602030504020204" pitchFamily="34" charset="0"/>
              <a:buChar char="∎"/>
            </a:pPr>
            <a:r>
              <a:rPr lang="en-US" altLang="en-US" sz="2200" dirty="0"/>
              <a:t>Evaluate perineum for concurrent rectal </a:t>
            </a:r>
            <a:r>
              <a:rPr lang="en-US" altLang="en-US" sz="2200" dirty="0" smtClean="0"/>
              <a:t>or </a:t>
            </a:r>
            <a:r>
              <a:rPr lang="en-US" altLang="en-US" sz="2200" dirty="0"/>
              <a:t>genitourinary</a:t>
            </a:r>
            <a:r>
              <a:rPr lang="en-US" altLang="en-US" sz="2200" dirty="0" smtClean="0"/>
              <a:t>/ gynecologic injuries.</a:t>
            </a:r>
            <a:endParaRPr lang="en-US" altLang="en-US" sz="2200" dirty="0"/>
          </a:p>
          <a:p>
            <a:pPr marL="342900" lvl="1" indent="-342900">
              <a:spcBef>
                <a:spcPts val="1200"/>
              </a:spcBef>
              <a:spcAft>
                <a:spcPts val="0"/>
              </a:spcAft>
              <a:buFont typeface="Lucida Sans Unicode" panose="020B0602030504020204" pitchFamily="34" charset="0"/>
              <a:buChar char="∎"/>
            </a:pPr>
            <a:r>
              <a:rPr lang="en-US" altLang="en-US" sz="2200" dirty="0"/>
              <a:t>AP Pelvic XR used as an adjunct to primary </a:t>
            </a:r>
            <a:r>
              <a:rPr lang="en-US" altLang="en-US" sz="2200" dirty="0" smtClean="0"/>
              <a:t>survey.</a:t>
            </a:r>
            <a:endParaRPr lang="en-US" altLang="en-US" sz="2200" dirty="0"/>
          </a:p>
          <a:p>
            <a:pPr marL="342900" lvl="1" indent="-342900">
              <a:spcBef>
                <a:spcPts val="1200"/>
              </a:spcBef>
              <a:spcAft>
                <a:spcPts val="0"/>
              </a:spcAft>
              <a:buFont typeface="Lucida Sans Unicode" panose="020B0602030504020204" pitchFamily="34" charset="0"/>
              <a:buChar char="∎"/>
            </a:pPr>
            <a:r>
              <a:rPr lang="en-US" altLang="en-US" sz="2200" dirty="0"/>
              <a:t>Early multidisciplinary consultation with orthopedic surgery is </a:t>
            </a:r>
            <a:r>
              <a:rPr lang="en-US" altLang="en-US" sz="2200" dirty="0" smtClean="0"/>
              <a:t>crucial.</a:t>
            </a:r>
            <a:endParaRPr lang="en-US" altLang="en-US" sz="2200" dirty="0"/>
          </a:p>
        </p:txBody>
      </p:sp>
      <p:sp>
        <p:nvSpPr>
          <p:cNvPr id="3" name="Title 2">
            <a:extLst>
              <a:ext uri="{FF2B5EF4-FFF2-40B4-BE49-F238E27FC236}">
                <a16:creationId xmlns:a16="http://schemas.microsoft.com/office/drawing/2014/main" id="{F14AE6CE-25E2-4005-8B2D-9ED80A03E758}"/>
              </a:ext>
            </a:extLst>
          </p:cNvPr>
          <p:cNvSpPr>
            <a:spLocks noGrp="1"/>
          </p:cNvSpPr>
          <p:nvPr>
            <p:ph type="title"/>
          </p:nvPr>
        </p:nvSpPr>
        <p:spPr>
          <a:xfrm>
            <a:off x="457200" y="0"/>
            <a:ext cx="5430838" cy="1524000"/>
          </a:xfrm>
        </p:spPr>
        <p:txBody>
          <a:bodyPr anchor="ctr"/>
          <a:lstStyle/>
          <a:p>
            <a:r>
              <a:rPr lang="en-US" sz="2400" dirty="0">
                <a:solidFill>
                  <a:srgbClr val="000099"/>
                </a:solidFill>
              </a:rPr>
              <a:t>EWS Pelvic Fracture</a:t>
            </a:r>
            <a:br>
              <a:rPr lang="en-US" sz="2400" dirty="0">
                <a:solidFill>
                  <a:srgbClr val="000099"/>
                </a:solidFill>
              </a:rPr>
            </a:br>
            <a:r>
              <a:rPr lang="en-US" sz="3200" dirty="0"/>
              <a:t>Evaluation</a:t>
            </a: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572000" y="6508522"/>
            <a:ext cx="274320" cy="274320"/>
          </a:xfrm>
          <a:prstGeom prst="rect">
            <a:avLst/>
          </a:prstGeom>
        </p:spPr>
      </p:pic>
      <p:sp>
        <p:nvSpPr>
          <p:cNvPr id="5" name="TextBox 4"/>
          <p:cNvSpPr txBox="1"/>
          <p:nvPr/>
        </p:nvSpPr>
        <p:spPr>
          <a:xfrm>
            <a:off x="457200" y="6400800"/>
            <a:ext cx="838200" cy="369332"/>
          </a:xfrm>
          <a:prstGeom prst="rect">
            <a:avLst/>
          </a:prstGeom>
          <a:solidFill>
            <a:schemeClr val="bg1"/>
          </a:solidFill>
        </p:spPr>
        <p:txBody>
          <a:bodyPr wrap="square" rtlCol="0">
            <a:spAutoFit/>
          </a:bodyPr>
          <a:lstStyle/>
          <a:p>
            <a:endParaRPr lang="en-US" dirty="0"/>
          </a:p>
        </p:txBody>
      </p:sp>
      <p:sp>
        <p:nvSpPr>
          <p:cNvPr id="6" name="TextBox 5"/>
          <p:cNvSpPr txBox="1"/>
          <p:nvPr/>
        </p:nvSpPr>
        <p:spPr>
          <a:xfrm>
            <a:off x="619125" y="6508522"/>
            <a:ext cx="1371600" cy="261610"/>
          </a:xfrm>
          <a:prstGeom prst="rect">
            <a:avLst/>
          </a:prstGeom>
          <a:noFill/>
        </p:spPr>
        <p:txBody>
          <a:bodyPr wrap="square" rtlCol="0">
            <a:spAutoFit/>
          </a:bodyPr>
          <a:lstStyle/>
          <a:p>
            <a:r>
              <a:rPr lang="en-US" sz="1100" dirty="0" smtClean="0"/>
              <a:t>2021 v1.1</a:t>
            </a:r>
            <a:endParaRPr lang="en-US" sz="1100" dirty="0"/>
          </a:p>
        </p:txBody>
      </p:sp>
    </p:spTree>
    <p:extLst>
      <p:ext uri="{BB962C8B-B14F-4D97-AF65-F5344CB8AC3E}">
        <p14:creationId xmlns:p14="http://schemas.microsoft.com/office/powerpoint/2010/main" val="754209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98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4AE6CE-25E2-4005-8B2D-9ED80A03E758}"/>
              </a:ext>
            </a:extLst>
          </p:cNvPr>
          <p:cNvSpPr>
            <a:spLocks noGrp="1"/>
          </p:cNvSpPr>
          <p:nvPr>
            <p:ph type="title"/>
          </p:nvPr>
        </p:nvSpPr>
        <p:spPr>
          <a:xfrm>
            <a:off x="457200" y="0"/>
            <a:ext cx="5867400" cy="1524000"/>
          </a:xfrm>
        </p:spPr>
        <p:txBody>
          <a:bodyPr anchor="ctr"/>
          <a:lstStyle/>
          <a:p>
            <a:r>
              <a:rPr lang="en-US" sz="2400" dirty="0">
                <a:solidFill>
                  <a:srgbClr val="000099"/>
                </a:solidFill>
              </a:rPr>
              <a:t>EWS Pelvic Fracture</a:t>
            </a:r>
            <a:br>
              <a:rPr lang="en-US" sz="2400" dirty="0">
                <a:solidFill>
                  <a:srgbClr val="000099"/>
                </a:solidFill>
              </a:rPr>
            </a:br>
            <a:r>
              <a:rPr lang="en-US" sz="3200" dirty="0"/>
              <a:t>Pelvic Fracture Clinical Pathway</a:t>
            </a:r>
          </a:p>
        </p:txBody>
      </p:sp>
      <p:grpSp>
        <p:nvGrpSpPr>
          <p:cNvPr id="141" name="Group 140" descr="Hemodynamically Unstable Patient with Pelvic Fracture&#10;" title="Hemodynamically Unstable Patient -clinical pathway"/>
          <p:cNvGrpSpPr/>
          <p:nvPr/>
        </p:nvGrpSpPr>
        <p:grpSpPr>
          <a:xfrm>
            <a:off x="152400" y="1828800"/>
            <a:ext cx="5756677" cy="4303896"/>
            <a:chOff x="3234923" y="1828799"/>
            <a:chExt cx="5756677" cy="4303896"/>
          </a:xfrm>
        </p:grpSpPr>
        <p:sp>
          <p:nvSpPr>
            <p:cNvPr id="7" name="Rectangle 6"/>
            <p:cNvSpPr/>
            <p:nvPr/>
          </p:nvSpPr>
          <p:spPr>
            <a:xfrm>
              <a:off x="4051001" y="1828799"/>
              <a:ext cx="3411223" cy="269013"/>
            </a:xfrm>
            <a:prstGeom prst="rect">
              <a:avLst/>
            </a:prstGeom>
            <a:solidFill>
              <a:srgbClr val="DDE8FF"/>
            </a:solidFill>
            <a:ln w="12700" cap="flat" cmpd="sng" algn="ctr">
              <a:solidFill>
                <a:srgbClr val="0070C0"/>
              </a:solidFill>
              <a:prstDash val="solid"/>
              <a:miter lim="800000"/>
            </a:ln>
            <a:effectLst/>
          </p:spPr>
          <p:txBody>
            <a:bodyPr lIns="9144" tIns="9144" rIns="9144" bIns="9144" rtlCol="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black"/>
                  </a:solidFill>
                  <a:effectLst/>
                  <a:uLnTx/>
                  <a:uFillTx/>
                  <a:latin typeface="Calibri" panose="020F0502020204030204"/>
                  <a:ea typeface="+mn-ea"/>
                  <a:cs typeface="+mn-cs"/>
                </a:rPr>
                <a:t>Hemodynamically Unstable Patient with Pelvic Fracture</a:t>
              </a:r>
            </a:p>
          </p:txBody>
        </p:sp>
        <p:sp>
          <p:nvSpPr>
            <p:cNvPr id="8" name="Rectangle 7"/>
            <p:cNvSpPr/>
            <p:nvPr/>
          </p:nvSpPr>
          <p:spPr>
            <a:xfrm>
              <a:off x="3245533" y="3961695"/>
              <a:ext cx="2776018" cy="671919"/>
            </a:xfrm>
            <a:prstGeom prst="rect">
              <a:avLst/>
            </a:prstGeom>
            <a:noFill/>
            <a:ln w="12700" cap="flat" cmpd="sng" algn="ctr">
              <a:solidFill>
                <a:srgbClr val="0070C0"/>
              </a:solidFill>
              <a:prstDash val="solid"/>
              <a:miter lim="800000"/>
            </a:ln>
            <a:effectLst/>
          </p:spPr>
          <p:txBody>
            <a:bodyPr lIns="9144" tIns="9144" rIns="18288" bIns="9144" rtlCol="0" anchor="ctr" anchorCtr="0"/>
            <a:lstStyle/>
            <a:p>
              <a:pPr marL="60325" marR="0" lvl="0" defTabSz="914400" eaLnBrk="1" fontAlgn="auto" latinLnBrk="0" hangingPunct="1">
                <a:lnSpc>
                  <a:spcPct val="100000"/>
                </a:lnSpc>
                <a:spcBef>
                  <a:spcPts val="600"/>
                </a:spcBef>
                <a:spcAft>
                  <a:spcPts val="0"/>
                </a:spcAft>
                <a:buClrTx/>
                <a:buSzTx/>
                <a:buFontTx/>
                <a:buNone/>
                <a:tabLst/>
                <a:defRPr/>
              </a:pPr>
              <a:r>
                <a:rPr kumimoji="0" lang="en-US" sz="900" b="1" i="0" u="none" strike="noStrike" kern="0" cap="none" spc="0" normalizeH="0" baseline="0" noProof="0" dirty="0">
                  <a:ln>
                    <a:noFill/>
                  </a:ln>
                  <a:solidFill>
                    <a:prstClr val="black"/>
                  </a:solidFill>
                  <a:effectLst/>
                  <a:uLnTx/>
                  <a:uFillTx/>
                  <a:latin typeface="Calibri" panose="020F0502020204030204"/>
                  <a:ea typeface="+mn-ea"/>
                  <a:cs typeface="+mn-cs"/>
                </a:rPr>
                <a:t>CPG OPERATIVE</a:t>
              </a:r>
              <a:r>
                <a:rPr kumimoji="0" lang="en-US" sz="900" b="1" i="0" u="none" strike="noStrike" kern="0" cap="none" spc="0" normalizeH="0" noProof="0" dirty="0">
                  <a:ln>
                    <a:noFill/>
                  </a:ln>
                  <a:solidFill>
                    <a:prstClr val="black"/>
                  </a:solidFill>
                  <a:effectLst/>
                  <a:uLnTx/>
                  <a:uFillTx/>
                  <a:latin typeface="Calibri" panose="020F0502020204030204"/>
                  <a:ea typeface="+mn-ea"/>
                  <a:cs typeface="+mn-cs"/>
                </a:rPr>
                <a:t> PATHWAY</a:t>
              </a:r>
              <a:endParaRPr kumimoji="0" lang="en-US" sz="900" b="1" i="0" u="none" strike="noStrike" kern="0" cap="none" spc="0" normalizeH="0" baseline="0" noProof="0" dirty="0">
                <a:ln>
                  <a:noFill/>
                </a:ln>
                <a:solidFill>
                  <a:prstClr val="black"/>
                </a:solidFill>
                <a:effectLst/>
                <a:uLnTx/>
                <a:uFillTx/>
                <a:latin typeface="Calibri" panose="020F0502020204030204"/>
                <a:ea typeface="+mn-ea"/>
                <a:cs typeface="+mn-cs"/>
              </a:endParaRPr>
            </a:p>
            <a:p>
              <a:pPr marL="171450" marR="0" lvl="0" indent="-1079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900" b="0" i="0" u="none" strike="noStrike" kern="0" cap="none" spc="0" normalizeH="0" baseline="0" noProof="0" dirty="0">
                  <a:ln>
                    <a:noFill/>
                  </a:ln>
                  <a:solidFill>
                    <a:prstClr val="black"/>
                  </a:solidFill>
                  <a:effectLst/>
                  <a:uLnTx/>
                  <a:uFillTx/>
                  <a:latin typeface="Calibri" panose="020F0502020204030204"/>
                  <a:cs typeface="+mn-cs"/>
                </a:rPr>
                <a:t>Laparotomy, consider extraperitoneal pelvic </a:t>
              </a:r>
              <a:r>
                <a:rPr kumimoji="0" lang="en-US" sz="900" b="0" i="0" u="none" strike="noStrike" kern="0" cap="none" spc="0" normalizeH="0" baseline="0" noProof="0" dirty="0" smtClean="0">
                  <a:ln>
                    <a:noFill/>
                  </a:ln>
                  <a:solidFill>
                    <a:prstClr val="black"/>
                  </a:solidFill>
                  <a:effectLst/>
                  <a:uLnTx/>
                  <a:uFillTx/>
                  <a:latin typeface="Calibri" panose="020F0502020204030204"/>
                  <a:cs typeface="+mn-cs"/>
                </a:rPr>
                <a:t>packing.</a:t>
              </a:r>
              <a:endParaRPr kumimoji="0" lang="en-US" sz="900" b="0" i="0" u="none" strike="noStrike" kern="0" cap="none" spc="0" normalizeH="0" baseline="0" noProof="0" dirty="0">
                <a:ln>
                  <a:noFill/>
                </a:ln>
                <a:solidFill>
                  <a:prstClr val="black"/>
                </a:solidFill>
                <a:effectLst/>
                <a:uLnTx/>
                <a:uFillTx/>
                <a:latin typeface="Calibri" panose="020F0502020204030204"/>
                <a:cs typeface="+mn-cs"/>
              </a:endParaRPr>
            </a:p>
            <a:p>
              <a:pPr marL="171450" marR="0" lvl="0" indent="-1079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900" b="0" i="0" u="none" strike="noStrike" kern="0" cap="none" spc="0" normalizeH="0" baseline="0" noProof="0" dirty="0">
                  <a:ln>
                    <a:noFill/>
                  </a:ln>
                  <a:solidFill>
                    <a:prstClr val="black"/>
                  </a:solidFill>
                  <a:effectLst/>
                  <a:uLnTx/>
                  <a:uFillTx/>
                  <a:latin typeface="Calibri" panose="020F0502020204030204"/>
                  <a:cs typeface="+mn-cs"/>
                </a:rPr>
                <a:t>On table angiography if </a:t>
              </a:r>
              <a:r>
                <a:rPr kumimoji="0" lang="en-US" sz="900" b="0" i="0" u="none" strike="noStrike" kern="0" cap="none" spc="0" normalizeH="0" baseline="0" noProof="0" dirty="0" smtClean="0">
                  <a:ln>
                    <a:noFill/>
                  </a:ln>
                  <a:solidFill>
                    <a:prstClr val="black"/>
                  </a:solidFill>
                  <a:effectLst/>
                  <a:uLnTx/>
                  <a:uFillTx/>
                  <a:latin typeface="Calibri" panose="020F0502020204030204"/>
                  <a:cs typeface="+mn-cs"/>
                </a:rPr>
                <a:t>available. </a:t>
              </a:r>
              <a:endParaRPr kumimoji="0" lang="en-US" sz="900" b="0" i="0" u="none" strike="noStrike" kern="0" cap="none" spc="0" normalizeH="0" baseline="0" noProof="0" dirty="0">
                <a:ln>
                  <a:noFill/>
                </a:ln>
                <a:solidFill>
                  <a:prstClr val="black"/>
                </a:solidFill>
                <a:effectLst/>
                <a:uLnTx/>
                <a:uFillTx/>
                <a:latin typeface="Calibri" panose="020F0502020204030204"/>
                <a:cs typeface="+mn-cs"/>
              </a:endParaRPr>
            </a:p>
            <a:p>
              <a:pPr marL="171450" marR="0" lvl="0" indent="-1079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900" b="0" i="0" u="none" strike="noStrike" kern="0" cap="none" spc="0" normalizeH="0" baseline="0" noProof="0" dirty="0" smtClean="0">
                  <a:ln>
                    <a:noFill/>
                  </a:ln>
                  <a:solidFill>
                    <a:prstClr val="black"/>
                  </a:solidFill>
                  <a:effectLst/>
                  <a:uLnTx/>
                  <a:uFillTx/>
                  <a:latin typeface="Calibri" panose="020F0502020204030204"/>
                  <a:cs typeface="+mn-cs"/>
                </a:rPr>
                <a:t>Sheet/</a:t>
              </a:r>
              <a:r>
                <a:rPr lang="en-US" sz="900" kern="0" noProof="0" dirty="0" smtClean="0">
                  <a:solidFill>
                    <a:prstClr val="black"/>
                  </a:solidFill>
                  <a:latin typeface="Calibri" panose="020F0502020204030204"/>
                  <a:cs typeface="+mn-cs"/>
                </a:rPr>
                <a:t>B</a:t>
              </a:r>
              <a:r>
                <a:rPr kumimoji="0" lang="en-US" sz="900" b="0" i="0" u="none" strike="noStrike" kern="0" cap="none" spc="0" normalizeH="0" baseline="0" noProof="0" dirty="0" smtClean="0">
                  <a:ln>
                    <a:noFill/>
                  </a:ln>
                  <a:solidFill>
                    <a:prstClr val="black"/>
                  </a:solidFill>
                  <a:effectLst/>
                  <a:uLnTx/>
                  <a:uFillTx/>
                  <a:latin typeface="Calibri" panose="020F0502020204030204"/>
                  <a:cs typeface="+mn-cs"/>
                </a:rPr>
                <a:t>inder, external </a:t>
              </a:r>
              <a:r>
                <a:rPr kumimoji="0" lang="en-US" sz="900" b="0" i="0" u="none" strike="noStrike" kern="0" cap="none" spc="0" normalizeH="0" baseline="0" noProof="0" dirty="0">
                  <a:ln>
                    <a:noFill/>
                  </a:ln>
                  <a:solidFill>
                    <a:prstClr val="black"/>
                  </a:solidFill>
                  <a:effectLst/>
                  <a:uLnTx/>
                  <a:uFillTx/>
                  <a:latin typeface="Calibri" panose="020F0502020204030204"/>
                  <a:cs typeface="+mn-cs"/>
                </a:rPr>
                <a:t>fixation where/when </a:t>
              </a:r>
              <a:r>
                <a:rPr kumimoji="0" lang="en-US" sz="900" b="0" i="0" u="none" strike="noStrike" kern="0" cap="none" spc="0" normalizeH="0" baseline="0" noProof="0" dirty="0" smtClean="0">
                  <a:ln>
                    <a:noFill/>
                  </a:ln>
                  <a:solidFill>
                    <a:prstClr val="black"/>
                  </a:solidFill>
                  <a:effectLst/>
                  <a:uLnTx/>
                  <a:uFillTx/>
                  <a:latin typeface="Calibri" panose="020F0502020204030204"/>
                  <a:cs typeface="+mn-cs"/>
                </a:rPr>
                <a:t>applicable</a:t>
              </a:r>
              <a:endParaRPr kumimoji="0" lang="en-US" sz="900" b="0" i="0" u="none" strike="noStrike" kern="0" cap="none" spc="0" normalizeH="0" baseline="0" noProof="0" dirty="0">
                <a:ln>
                  <a:noFill/>
                </a:ln>
                <a:solidFill>
                  <a:prstClr val="black"/>
                </a:solidFill>
                <a:effectLst/>
                <a:uLnTx/>
                <a:uFillTx/>
                <a:latin typeface="Calibri" panose="020F0502020204030204"/>
                <a:cs typeface="+mn-cs"/>
              </a:endParaRPr>
            </a:p>
          </p:txBody>
        </p:sp>
        <p:sp>
          <p:nvSpPr>
            <p:cNvPr id="9" name="Rectangle 8"/>
            <p:cNvSpPr/>
            <p:nvPr/>
          </p:nvSpPr>
          <p:spPr>
            <a:xfrm>
              <a:off x="4051001" y="2323418"/>
              <a:ext cx="3411223" cy="495982"/>
            </a:xfrm>
            <a:prstGeom prst="rect">
              <a:avLst/>
            </a:prstGeom>
            <a:noFill/>
            <a:ln w="12700" cap="flat" cmpd="sng" algn="ctr">
              <a:solidFill>
                <a:srgbClr val="0070C0"/>
              </a:solidFill>
              <a:prstDash val="solid"/>
              <a:miter lim="800000"/>
            </a:ln>
            <a:effectLst/>
          </p:spPr>
          <p:txBody>
            <a:bodyPr lIns="9144" tIns="9144" rIns="9144" bIns="9144" rtlCol="0" anchor="ctr" anchorCtr="1"/>
            <a:lstStyle/>
            <a:p>
              <a:pPr marL="171450" marR="0" lvl="0" indent="-114300" defTabSz="914400" eaLnBrk="1" fontAlgn="auto" latinLnBrk="0" hangingPunct="1">
                <a:lnSpc>
                  <a:spcPct val="100000"/>
                </a:lnSpc>
                <a:spcBef>
                  <a:spcPts val="0"/>
                </a:spcBef>
                <a:spcAft>
                  <a:spcPts val="0"/>
                </a:spcAft>
                <a:buClrTx/>
                <a:buSzTx/>
                <a:buFont typeface="+mj-lt"/>
                <a:buAutoNum type="arabicPeriod"/>
                <a:tabLst/>
                <a:defRPr/>
              </a:pPr>
              <a:r>
                <a:rPr kumimoji="0" lang="en-US" sz="900" b="0" i="0" u="none" strike="noStrike" kern="0" cap="none" spc="0" normalizeH="0" baseline="0" noProof="0" dirty="0">
                  <a:ln>
                    <a:noFill/>
                  </a:ln>
                  <a:solidFill>
                    <a:prstClr val="black"/>
                  </a:solidFill>
                  <a:effectLst/>
                  <a:uLnTx/>
                  <a:uFillTx/>
                  <a:latin typeface="Calibri" panose="020F0502020204030204"/>
                  <a:ea typeface="+mn-ea"/>
                  <a:cs typeface="+mn-cs"/>
                </a:rPr>
                <a:t>Initiate aggressive resuscitation with fluid and blood products</a:t>
              </a:r>
            </a:p>
            <a:p>
              <a:pPr marL="171450" marR="0" lvl="0" indent="-114300" defTabSz="914400" eaLnBrk="1" fontAlgn="auto" latinLnBrk="0" hangingPunct="1">
                <a:lnSpc>
                  <a:spcPct val="100000"/>
                </a:lnSpc>
                <a:spcBef>
                  <a:spcPts val="0"/>
                </a:spcBef>
                <a:spcAft>
                  <a:spcPts val="0"/>
                </a:spcAft>
                <a:buClrTx/>
                <a:buSzTx/>
                <a:buFont typeface="+mj-lt"/>
                <a:buAutoNum type="arabicPeriod"/>
                <a:tabLst/>
                <a:defRPr/>
              </a:pPr>
              <a:r>
                <a:rPr kumimoji="0" lang="en-US" sz="900" b="0" i="0" u="none" strike="noStrike" kern="0" cap="none" spc="0" normalizeH="0" baseline="0" noProof="0" dirty="0">
                  <a:ln>
                    <a:noFill/>
                  </a:ln>
                  <a:solidFill>
                    <a:prstClr val="black"/>
                  </a:solidFill>
                  <a:effectLst/>
                  <a:uLnTx/>
                  <a:uFillTx/>
                  <a:latin typeface="Calibri" panose="020F0502020204030204"/>
                  <a:ea typeface="+mn-ea"/>
                  <a:cs typeface="+mn-cs"/>
                </a:rPr>
                <a:t>Rule out thoracic source of hemorrhage (i.e. ATLS and chest x-ray</a:t>
              </a:r>
              <a:r>
                <a:rPr kumimoji="0" lang="en-US" sz="900" b="0" i="0" u="none" strike="noStrike" kern="0" cap="none" spc="0" normalizeH="0" baseline="0" noProof="0" dirty="0" smtClean="0">
                  <a:ln>
                    <a:noFill/>
                  </a:ln>
                  <a:solidFill>
                    <a:prstClr val="black"/>
                  </a:solidFill>
                  <a:effectLst/>
                  <a:uLnTx/>
                  <a:uFillTx/>
                  <a:latin typeface="Calibri" panose="020F0502020204030204"/>
                  <a:ea typeface="+mn-ea"/>
                  <a:cs typeface="+mn-cs"/>
                </a:rPr>
                <a:t>).</a:t>
              </a:r>
              <a:endParaRPr kumimoji="0" lang="en-US" sz="9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171450" marR="0" lvl="0" indent="-114300" defTabSz="914400" eaLnBrk="1" fontAlgn="auto" latinLnBrk="0" hangingPunct="1">
                <a:lnSpc>
                  <a:spcPct val="100000"/>
                </a:lnSpc>
                <a:spcBef>
                  <a:spcPts val="0"/>
                </a:spcBef>
                <a:spcAft>
                  <a:spcPts val="0"/>
                </a:spcAft>
                <a:buClrTx/>
                <a:buSzTx/>
                <a:buFont typeface="+mj-lt"/>
                <a:buAutoNum type="arabicPeriod"/>
                <a:tabLst/>
                <a:defRPr/>
              </a:pPr>
              <a:r>
                <a:rPr kumimoji="0" lang="en-US" sz="900" b="0" i="0" u="none" strike="noStrike" kern="0" cap="none" spc="0" normalizeH="0" baseline="0" noProof="0" dirty="0">
                  <a:ln>
                    <a:noFill/>
                  </a:ln>
                  <a:solidFill>
                    <a:prstClr val="black"/>
                  </a:solidFill>
                  <a:effectLst/>
                  <a:uLnTx/>
                  <a:uFillTx/>
                  <a:latin typeface="Calibri" panose="020F0502020204030204"/>
                  <a:ea typeface="+mn-ea"/>
                  <a:cs typeface="+mn-cs"/>
                </a:rPr>
                <a:t>Wrap pelvis with sheet or apply pelvic </a:t>
              </a:r>
              <a:r>
                <a:rPr kumimoji="0" lang="en-US" sz="900" b="0" i="0" u="none" strike="noStrike" kern="0" cap="none" spc="0" normalizeH="0" baseline="0" noProof="0" dirty="0" smtClean="0">
                  <a:ln>
                    <a:noFill/>
                  </a:ln>
                  <a:solidFill>
                    <a:prstClr val="black"/>
                  </a:solidFill>
                  <a:effectLst/>
                  <a:uLnTx/>
                  <a:uFillTx/>
                  <a:latin typeface="Calibri" panose="020F0502020204030204"/>
                  <a:ea typeface="+mn-ea"/>
                  <a:cs typeface="+mn-cs"/>
                </a:rPr>
                <a:t>binder. </a:t>
              </a:r>
              <a:endParaRPr kumimoji="0" lang="en-US" sz="9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0" name="Rectangle 9"/>
            <p:cNvSpPr/>
            <p:nvPr/>
          </p:nvSpPr>
          <p:spPr>
            <a:xfrm>
              <a:off x="4997878" y="3048000"/>
              <a:ext cx="1517472" cy="226966"/>
            </a:xfrm>
            <a:prstGeom prst="rect">
              <a:avLst/>
            </a:prstGeom>
            <a:noFill/>
            <a:ln w="12700" cap="flat" cmpd="sng" algn="ctr">
              <a:solidFill>
                <a:srgbClr val="0070C0"/>
              </a:solidFill>
              <a:prstDash val="solid"/>
              <a:miter lim="800000"/>
            </a:ln>
            <a:effectLst/>
          </p:spPr>
          <p:txBody>
            <a:bodyPr lIns="9144" tIns="9144" rIns="9144" bIns="9144" rtlCol="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Calibri" panose="020F0502020204030204"/>
                  <a:ea typeface="+mn-ea"/>
                  <a:cs typeface="+mn-cs"/>
                </a:rPr>
                <a:t>Ultrasound Abdomen</a:t>
              </a:r>
            </a:p>
          </p:txBody>
        </p:sp>
        <p:sp>
          <p:nvSpPr>
            <p:cNvPr id="11" name="Rectangle 10"/>
            <p:cNvSpPr/>
            <p:nvPr/>
          </p:nvSpPr>
          <p:spPr>
            <a:xfrm>
              <a:off x="6291315" y="3932738"/>
              <a:ext cx="1295400" cy="355132"/>
            </a:xfrm>
            <a:prstGeom prst="rect">
              <a:avLst/>
            </a:prstGeom>
            <a:noFill/>
            <a:ln w="12700" cap="flat" cmpd="sng" algn="ctr">
              <a:solidFill>
                <a:srgbClr val="0070C0"/>
              </a:solidFill>
              <a:prstDash val="solid"/>
              <a:miter lim="800000"/>
            </a:ln>
            <a:effectLst/>
          </p:spPr>
          <p:txBody>
            <a:bodyPr lIns="9144" tIns="9144" rIns="9144" bIns="9144" rtlCol="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Calibri" panose="020F0502020204030204"/>
                  <a:ea typeface="+mn-ea"/>
                  <a:cs typeface="+mn-cs"/>
                </a:rPr>
                <a:t>Resuscitation for Hemorrhage</a:t>
              </a:r>
            </a:p>
          </p:txBody>
        </p:sp>
        <p:sp>
          <p:nvSpPr>
            <p:cNvPr id="12" name="Rectangle 11"/>
            <p:cNvSpPr/>
            <p:nvPr/>
          </p:nvSpPr>
          <p:spPr>
            <a:xfrm>
              <a:off x="3234923" y="4860580"/>
              <a:ext cx="2786628" cy="849827"/>
            </a:xfrm>
            <a:prstGeom prst="rect">
              <a:avLst/>
            </a:prstGeom>
            <a:noFill/>
            <a:ln w="12700" cap="flat" cmpd="sng" algn="ctr">
              <a:solidFill>
                <a:srgbClr val="0070C0"/>
              </a:solidFill>
              <a:prstDash val="solid"/>
              <a:miter lim="800000"/>
            </a:ln>
            <a:effectLst/>
          </p:spPr>
          <p:txBody>
            <a:bodyPr lIns="9144" tIns="9144" rIns="9144" bIns="9144" rtlCol="0" anchor="ctr" anchorCtr="0"/>
            <a:lstStyle/>
            <a:p>
              <a:pPr marL="112713" lvl="0" eaLnBrk="1" fontAlgn="auto" hangingPunct="1">
                <a:spcBef>
                  <a:spcPts val="600"/>
                </a:spcBef>
                <a:spcAft>
                  <a:spcPts val="0"/>
                </a:spcAft>
                <a:defRPr/>
              </a:pPr>
              <a:r>
                <a:rPr lang="en-US" sz="900" b="1" kern="0" dirty="0">
                  <a:solidFill>
                    <a:prstClr val="black"/>
                  </a:solidFill>
                  <a:latin typeface="Calibri" panose="020F0502020204030204"/>
                </a:rPr>
                <a:t>CPG OPERATIVE PATHWAY</a:t>
              </a:r>
            </a:p>
            <a:p>
              <a:pPr marL="228600" lvl="0" indent="-115888" defTabSz="114300" eaLnBrk="1" fontAlgn="auto" hangingPunct="1">
                <a:spcBef>
                  <a:spcPts val="0"/>
                </a:spcBef>
                <a:spcAft>
                  <a:spcPts val="0"/>
                </a:spcAft>
                <a:buFont typeface="Wingdings" panose="05000000000000000000" pitchFamily="2" charset="2"/>
                <a:buChar char="§"/>
                <a:defRPr/>
              </a:pPr>
              <a:r>
                <a:rPr lang="en-US" sz="900" kern="0" dirty="0">
                  <a:solidFill>
                    <a:prstClr val="black"/>
                  </a:solidFill>
                  <a:latin typeface="Calibri" panose="020F0502020204030204"/>
                </a:rPr>
                <a:t>DPL and/or </a:t>
              </a:r>
              <a:r>
                <a:rPr lang="en-US" sz="900" kern="0" dirty="0" smtClean="0">
                  <a:solidFill>
                    <a:prstClr val="black"/>
                  </a:solidFill>
                  <a:latin typeface="Calibri" panose="020F0502020204030204"/>
                </a:rPr>
                <a:t>exploratory laparotomy.</a:t>
              </a:r>
              <a:endParaRPr lang="en-US" sz="900" kern="0" dirty="0">
                <a:solidFill>
                  <a:prstClr val="black"/>
                </a:solidFill>
                <a:latin typeface="Calibri" panose="020F0502020204030204"/>
              </a:endParaRPr>
            </a:p>
            <a:p>
              <a:pPr marL="228600" lvl="0" indent="-115888" defTabSz="114300" eaLnBrk="1" fontAlgn="auto" hangingPunct="1">
                <a:spcBef>
                  <a:spcPts val="0"/>
                </a:spcBef>
                <a:spcAft>
                  <a:spcPts val="0"/>
                </a:spcAft>
                <a:buFont typeface="Wingdings" panose="05000000000000000000" pitchFamily="2" charset="2"/>
                <a:buChar char="§"/>
                <a:defRPr/>
              </a:pPr>
              <a:r>
                <a:rPr lang="en-US" sz="900" kern="0" dirty="0">
                  <a:solidFill>
                    <a:prstClr val="black"/>
                  </a:solidFill>
                  <a:latin typeface="Calibri" panose="020F0502020204030204"/>
                </a:rPr>
                <a:t>Consider pelvic packing when </a:t>
              </a:r>
              <a:r>
                <a:rPr lang="en-US" sz="900" kern="0" dirty="0" smtClean="0">
                  <a:solidFill>
                    <a:prstClr val="black"/>
                  </a:solidFill>
                  <a:latin typeface="Calibri" panose="020F0502020204030204"/>
                </a:rPr>
                <a:t>appropriate.</a:t>
              </a:r>
              <a:endParaRPr lang="en-US" sz="900" kern="0" dirty="0">
                <a:solidFill>
                  <a:prstClr val="black"/>
                </a:solidFill>
                <a:latin typeface="Calibri" panose="020F0502020204030204"/>
              </a:endParaRPr>
            </a:p>
            <a:p>
              <a:pPr marL="228600" lvl="0" indent="-115888" defTabSz="114300" eaLnBrk="1" fontAlgn="auto" hangingPunct="1">
                <a:spcBef>
                  <a:spcPts val="0"/>
                </a:spcBef>
                <a:spcAft>
                  <a:spcPts val="0"/>
                </a:spcAft>
                <a:buFont typeface="Wingdings" panose="05000000000000000000" pitchFamily="2" charset="2"/>
                <a:buChar char="§"/>
                <a:defRPr/>
              </a:pPr>
              <a:r>
                <a:rPr lang="en-US" sz="900" kern="0" dirty="0">
                  <a:solidFill>
                    <a:prstClr val="black"/>
                  </a:solidFill>
                  <a:latin typeface="Calibri" panose="020F0502020204030204"/>
                </a:rPr>
                <a:t>External fixation when </a:t>
              </a:r>
              <a:r>
                <a:rPr lang="en-US" sz="900" kern="0" dirty="0" smtClean="0">
                  <a:solidFill>
                    <a:prstClr val="black"/>
                  </a:solidFill>
                  <a:latin typeface="Calibri" panose="020F0502020204030204"/>
                </a:rPr>
                <a:t>applicable.</a:t>
              </a:r>
              <a:endParaRPr lang="en-US" sz="900" kern="0" dirty="0">
                <a:solidFill>
                  <a:prstClr val="black"/>
                </a:solidFill>
                <a:latin typeface="Calibri" panose="020F0502020204030204"/>
              </a:endParaRPr>
            </a:p>
            <a:p>
              <a:pPr marL="228600" lvl="0" indent="-115888" defTabSz="114300" eaLnBrk="1" fontAlgn="auto" hangingPunct="1">
                <a:spcBef>
                  <a:spcPts val="0"/>
                </a:spcBef>
                <a:spcAft>
                  <a:spcPts val="0"/>
                </a:spcAft>
                <a:buFont typeface="Wingdings" panose="05000000000000000000" pitchFamily="2" charset="2"/>
                <a:buChar char="§"/>
                <a:defRPr/>
              </a:pPr>
              <a:r>
                <a:rPr lang="en-US" sz="900" kern="0" dirty="0">
                  <a:solidFill>
                    <a:prstClr val="black"/>
                  </a:solidFill>
                  <a:latin typeface="Calibri" panose="020F0502020204030204"/>
                </a:rPr>
                <a:t>Bilateral iliac artery litigation if hemorrhage </a:t>
              </a:r>
              <a:r>
                <a:rPr lang="en-US" sz="900" kern="0" dirty="0" smtClean="0">
                  <a:solidFill>
                    <a:prstClr val="black"/>
                  </a:solidFill>
                  <a:latin typeface="Calibri" panose="020F0502020204030204"/>
                </a:rPr>
                <a:t>continues</a:t>
              </a:r>
              <a:r>
                <a:rPr lang="en-US" sz="1000" kern="0" dirty="0" smtClean="0">
                  <a:solidFill>
                    <a:prstClr val="black"/>
                  </a:solidFill>
                  <a:latin typeface="Calibri" panose="020F0502020204030204"/>
                </a:rPr>
                <a:t>.</a:t>
              </a:r>
              <a:endParaRPr lang="en-US" sz="1000" kern="0" dirty="0">
                <a:solidFill>
                  <a:prstClr val="black"/>
                </a:solidFill>
                <a:latin typeface="Calibri" panose="020F0502020204030204"/>
              </a:endParaRPr>
            </a:p>
          </p:txBody>
        </p:sp>
        <p:sp>
          <p:nvSpPr>
            <p:cNvPr id="13" name="Rectangle 12"/>
            <p:cNvSpPr/>
            <p:nvPr/>
          </p:nvSpPr>
          <p:spPr>
            <a:xfrm>
              <a:off x="7924800" y="4943080"/>
              <a:ext cx="1066800" cy="688452"/>
            </a:xfrm>
            <a:prstGeom prst="rect">
              <a:avLst/>
            </a:prstGeom>
            <a:noFill/>
            <a:ln w="12700" cap="flat" cmpd="sng" algn="ctr">
              <a:solidFill>
                <a:srgbClr val="0070C0"/>
              </a:solidFill>
              <a:prstDash val="solid"/>
              <a:miter lim="800000"/>
            </a:ln>
            <a:effectLst/>
          </p:spPr>
          <p:txBody>
            <a:bodyPr lIns="9144" tIns="9144" rIns="9144" bIns="9144" rtlCol="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prstClr val="black"/>
                  </a:solidFill>
                  <a:effectLst/>
                  <a:uLnTx/>
                  <a:uFillTx/>
                  <a:latin typeface="Calibri" panose="020F0502020204030204"/>
                  <a:ea typeface="+mn-ea"/>
                  <a:cs typeface="+mn-cs"/>
                </a:rPr>
                <a:t>ICU (CT if available)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Calibri" panose="020F0502020204030204"/>
                  <a:ea typeface="+mn-ea"/>
                  <a:cs typeface="+mn-cs"/>
                </a:rPr>
                <a:t>Plan for pelvic external fixation if </a:t>
              </a:r>
              <a:r>
                <a:rPr kumimoji="0" lang="en-US" sz="900" b="0" i="0" u="none" strike="noStrike" kern="0" cap="none" spc="0" normalizeH="0" baseline="0" noProof="0" dirty="0" smtClean="0">
                  <a:ln>
                    <a:noFill/>
                  </a:ln>
                  <a:solidFill>
                    <a:prstClr val="black"/>
                  </a:solidFill>
                  <a:effectLst/>
                  <a:uLnTx/>
                  <a:uFillTx/>
                  <a:latin typeface="Calibri" panose="020F0502020204030204"/>
                  <a:ea typeface="+mn-ea"/>
                  <a:cs typeface="+mn-cs"/>
                </a:rPr>
                <a:t>applicable. </a:t>
              </a:r>
              <a:endParaRPr kumimoji="0" lang="en-US" sz="9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4" name="Rectangle 13"/>
            <p:cNvSpPr/>
            <p:nvPr/>
          </p:nvSpPr>
          <p:spPr>
            <a:xfrm>
              <a:off x="3528914" y="5918760"/>
              <a:ext cx="2198645" cy="213935"/>
            </a:xfrm>
            <a:prstGeom prst="rect">
              <a:avLst/>
            </a:prstGeom>
            <a:noFill/>
            <a:ln w="12700" cap="flat" cmpd="sng" algn="ctr">
              <a:solidFill>
                <a:srgbClr val="0070C0"/>
              </a:solidFill>
              <a:prstDash val="solid"/>
              <a:miter lim="800000"/>
            </a:ln>
            <a:effectLst/>
          </p:spPr>
          <p:txBody>
            <a:bodyPr lIns="9144" tIns="9144" rIns="9144" bIns="9144" rtlCol="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black"/>
                  </a:solidFill>
                  <a:effectLst/>
                  <a:uLnTx/>
                  <a:uFillTx/>
                  <a:latin typeface="Calibri" panose="020F0502020204030204"/>
                  <a:ea typeface="+mn-ea"/>
                  <a:cs typeface="+mn-cs"/>
                </a:rPr>
                <a:t>ICU (CT if stable and available)</a:t>
              </a:r>
            </a:p>
          </p:txBody>
        </p:sp>
        <p:cxnSp>
          <p:nvCxnSpPr>
            <p:cNvPr id="15" name="Straight Arrow Connector 14"/>
            <p:cNvCxnSpPr>
              <a:stCxn id="7" idx="2"/>
              <a:endCxn id="9" idx="0"/>
            </p:cNvCxnSpPr>
            <p:nvPr/>
          </p:nvCxnSpPr>
          <p:spPr>
            <a:xfrm>
              <a:off x="5756613" y="2097812"/>
              <a:ext cx="0" cy="225606"/>
            </a:xfrm>
            <a:prstGeom prst="straightConnector1">
              <a:avLst/>
            </a:prstGeom>
            <a:ln w="15875">
              <a:tailEnd type="stealth"/>
            </a:ln>
          </p:spPr>
          <p:style>
            <a:lnRef idx="2">
              <a:schemeClr val="dk1"/>
            </a:lnRef>
            <a:fillRef idx="0">
              <a:schemeClr val="dk1"/>
            </a:fillRef>
            <a:effectRef idx="1">
              <a:schemeClr val="dk1"/>
            </a:effectRef>
            <a:fontRef idx="minor">
              <a:schemeClr val="tx1"/>
            </a:fontRef>
          </p:style>
        </p:cxnSp>
        <p:cxnSp>
          <p:nvCxnSpPr>
            <p:cNvPr id="16" name="Straight Arrow Connector 15"/>
            <p:cNvCxnSpPr>
              <a:stCxn id="9" idx="2"/>
              <a:endCxn id="10" idx="0"/>
            </p:cNvCxnSpPr>
            <p:nvPr/>
          </p:nvCxnSpPr>
          <p:spPr>
            <a:xfrm>
              <a:off x="5756613" y="2819400"/>
              <a:ext cx="1" cy="228600"/>
            </a:xfrm>
            <a:prstGeom prst="straightConnector1">
              <a:avLst/>
            </a:prstGeom>
            <a:ln w="15875">
              <a:tailEnd type="stealth"/>
            </a:ln>
          </p:spPr>
          <p:style>
            <a:lnRef idx="2">
              <a:schemeClr val="dk1"/>
            </a:lnRef>
            <a:fillRef idx="0">
              <a:schemeClr val="dk1"/>
            </a:fillRef>
            <a:effectRef idx="1">
              <a:schemeClr val="dk1"/>
            </a:effectRef>
            <a:fontRef idx="minor">
              <a:schemeClr val="tx1"/>
            </a:fontRef>
          </p:style>
        </p:cxnSp>
        <p:cxnSp>
          <p:nvCxnSpPr>
            <p:cNvPr id="17" name="Straight Arrow Connector 16"/>
            <p:cNvCxnSpPr>
              <a:stCxn id="11" idx="2"/>
              <a:endCxn id="25" idx="0"/>
            </p:cNvCxnSpPr>
            <p:nvPr/>
          </p:nvCxnSpPr>
          <p:spPr>
            <a:xfrm flipH="1">
              <a:off x="6931207" y="4287870"/>
              <a:ext cx="7808" cy="608319"/>
            </a:xfrm>
            <a:prstGeom prst="straightConnector1">
              <a:avLst/>
            </a:prstGeom>
            <a:ln w="15875">
              <a:tailEnd type="stealth"/>
            </a:ln>
          </p:spPr>
          <p:style>
            <a:lnRef idx="2">
              <a:schemeClr val="dk1"/>
            </a:lnRef>
            <a:fillRef idx="0">
              <a:schemeClr val="dk1"/>
            </a:fillRef>
            <a:effectRef idx="1">
              <a:schemeClr val="dk1"/>
            </a:effectRef>
            <a:fontRef idx="minor">
              <a:schemeClr val="tx1"/>
            </a:fontRef>
          </p:style>
        </p:cxnSp>
        <p:cxnSp>
          <p:nvCxnSpPr>
            <p:cNvPr id="18" name="Straight Arrow Connector 17"/>
            <p:cNvCxnSpPr>
              <a:stCxn id="12" idx="2"/>
              <a:endCxn id="14" idx="0"/>
            </p:cNvCxnSpPr>
            <p:nvPr/>
          </p:nvCxnSpPr>
          <p:spPr>
            <a:xfrm>
              <a:off x="4628237" y="5710407"/>
              <a:ext cx="0" cy="208353"/>
            </a:xfrm>
            <a:prstGeom prst="straightConnector1">
              <a:avLst/>
            </a:prstGeom>
            <a:ln w="15875">
              <a:tailEnd type="stealth"/>
            </a:ln>
          </p:spPr>
          <p:style>
            <a:lnRef idx="2">
              <a:schemeClr val="dk1"/>
            </a:lnRef>
            <a:fillRef idx="0">
              <a:schemeClr val="dk1"/>
            </a:fillRef>
            <a:effectRef idx="1">
              <a:schemeClr val="dk1"/>
            </a:effectRef>
            <a:fontRef idx="minor">
              <a:schemeClr val="tx1"/>
            </a:fontRef>
          </p:style>
        </p:cxnSp>
        <p:cxnSp>
          <p:nvCxnSpPr>
            <p:cNvPr id="19" name="Elbow Connector 18"/>
            <p:cNvCxnSpPr>
              <a:stCxn id="10" idx="2"/>
              <a:endCxn id="11" idx="0"/>
            </p:cNvCxnSpPr>
            <p:nvPr/>
          </p:nvCxnSpPr>
          <p:spPr>
            <a:xfrm rot="16200000" flipH="1">
              <a:off x="6018928" y="3012651"/>
              <a:ext cx="657772" cy="1182401"/>
            </a:xfrm>
            <a:prstGeom prst="bentConnector3">
              <a:avLst>
                <a:gd name="adj1" fmla="val 45035"/>
              </a:avLst>
            </a:prstGeom>
            <a:ln w="15875">
              <a:tailEnd type="stealth"/>
            </a:ln>
          </p:spPr>
          <p:style>
            <a:lnRef idx="2">
              <a:schemeClr val="dk1"/>
            </a:lnRef>
            <a:fillRef idx="0">
              <a:schemeClr val="dk1"/>
            </a:fillRef>
            <a:effectRef idx="1">
              <a:schemeClr val="dk1"/>
            </a:effectRef>
            <a:fontRef idx="minor">
              <a:schemeClr val="tx1"/>
            </a:fontRef>
          </p:style>
        </p:cxnSp>
        <p:cxnSp>
          <p:nvCxnSpPr>
            <p:cNvPr id="20" name="Straight Arrow Connector 19"/>
            <p:cNvCxnSpPr>
              <a:stCxn id="8" idx="2"/>
              <a:endCxn id="12" idx="0"/>
            </p:cNvCxnSpPr>
            <p:nvPr/>
          </p:nvCxnSpPr>
          <p:spPr>
            <a:xfrm flipH="1">
              <a:off x="4628237" y="4633614"/>
              <a:ext cx="5305" cy="226966"/>
            </a:xfrm>
            <a:prstGeom prst="straightConnector1">
              <a:avLst/>
            </a:prstGeom>
            <a:ln w="15875">
              <a:tailEnd type="stealth"/>
            </a:ln>
          </p:spPr>
          <p:style>
            <a:lnRef idx="2">
              <a:schemeClr val="dk1"/>
            </a:lnRef>
            <a:fillRef idx="0">
              <a:schemeClr val="dk1"/>
            </a:fillRef>
            <a:effectRef idx="1">
              <a:schemeClr val="dk1"/>
            </a:effectRef>
            <a:fontRef idx="minor">
              <a:schemeClr val="tx1"/>
            </a:fontRef>
          </p:style>
        </p:cxnSp>
        <p:cxnSp>
          <p:nvCxnSpPr>
            <p:cNvPr id="21" name="Elbow Connector 20"/>
            <p:cNvCxnSpPr>
              <a:stCxn id="10" idx="2"/>
              <a:endCxn id="8" idx="0"/>
            </p:cNvCxnSpPr>
            <p:nvPr/>
          </p:nvCxnSpPr>
          <p:spPr>
            <a:xfrm rot="5400000">
              <a:off x="4851714" y="3056794"/>
              <a:ext cx="686729" cy="1123072"/>
            </a:xfrm>
            <a:prstGeom prst="bentConnector3">
              <a:avLst>
                <a:gd name="adj1" fmla="val 44056"/>
              </a:avLst>
            </a:prstGeom>
            <a:ln w="15875">
              <a:tailEnd type="stealth"/>
            </a:ln>
          </p:spPr>
          <p:style>
            <a:lnRef idx="2">
              <a:schemeClr val="dk1"/>
            </a:lnRef>
            <a:fillRef idx="0">
              <a:schemeClr val="dk1"/>
            </a:fillRef>
            <a:effectRef idx="1">
              <a:schemeClr val="dk1"/>
            </a:effectRef>
            <a:fontRef idx="minor">
              <a:schemeClr val="tx1"/>
            </a:fontRef>
          </p:style>
        </p:cxnSp>
        <p:cxnSp>
          <p:nvCxnSpPr>
            <p:cNvPr id="22" name="Straight Arrow Connector 21"/>
            <p:cNvCxnSpPr>
              <a:stCxn id="25" idx="1"/>
              <a:endCxn id="12" idx="3"/>
            </p:cNvCxnSpPr>
            <p:nvPr/>
          </p:nvCxnSpPr>
          <p:spPr>
            <a:xfrm flipH="1">
              <a:off x="6021551" y="5285493"/>
              <a:ext cx="311226" cy="1"/>
            </a:xfrm>
            <a:prstGeom prst="straightConnector1">
              <a:avLst/>
            </a:prstGeom>
            <a:ln w="15875">
              <a:tailEnd type="stealth"/>
            </a:ln>
          </p:spPr>
          <p:style>
            <a:lnRef idx="2">
              <a:schemeClr val="dk1"/>
            </a:lnRef>
            <a:fillRef idx="0">
              <a:schemeClr val="dk1"/>
            </a:fillRef>
            <a:effectRef idx="1">
              <a:schemeClr val="dk1"/>
            </a:effectRef>
            <a:fontRef idx="minor">
              <a:schemeClr val="tx1"/>
            </a:fontRef>
          </p:style>
        </p:cxnSp>
        <p:sp>
          <p:nvSpPr>
            <p:cNvPr id="23" name="Rectangle 22"/>
            <p:cNvSpPr/>
            <p:nvPr/>
          </p:nvSpPr>
          <p:spPr>
            <a:xfrm>
              <a:off x="5912820" y="3505200"/>
              <a:ext cx="307038" cy="159133"/>
            </a:xfrm>
            <a:prstGeom prst="rect">
              <a:avLst/>
            </a:prstGeom>
            <a:solidFill>
              <a:sysClr val="window" lastClr="FFFFFF"/>
            </a:solidFill>
            <a:ln w="12700" cap="flat" cmpd="sng" algn="ctr">
              <a:solidFill>
                <a:sysClr val="windowText" lastClr="000000"/>
              </a:solidFill>
              <a:prstDash val="solid"/>
              <a:miter lim="800000"/>
            </a:ln>
            <a:effectLst/>
          </p:spPr>
          <p:txBody>
            <a:bodyPr lIns="9144" tIns="9144" rIns="9144" bIns="9144" rtlCol="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prstClr val="black"/>
                  </a:solidFill>
                  <a:effectLst/>
                  <a:uLnTx/>
                  <a:uFillTx/>
                  <a:latin typeface="Calibri" panose="020F0502020204030204"/>
                  <a:ea typeface="+mn-ea"/>
                  <a:cs typeface="+mn-cs"/>
                </a:rPr>
                <a:t>NEG</a:t>
              </a:r>
            </a:p>
          </p:txBody>
        </p:sp>
        <p:sp>
          <p:nvSpPr>
            <p:cNvPr id="24" name="Rectangle 23"/>
            <p:cNvSpPr/>
            <p:nvPr/>
          </p:nvSpPr>
          <p:spPr>
            <a:xfrm>
              <a:off x="5273784" y="3505200"/>
              <a:ext cx="311548" cy="159133"/>
            </a:xfrm>
            <a:prstGeom prst="rect">
              <a:avLst/>
            </a:prstGeom>
            <a:solidFill>
              <a:sysClr val="window" lastClr="FFFFFF"/>
            </a:solidFill>
            <a:ln w="12700" cap="flat" cmpd="sng" algn="ctr">
              <a:solidFill>
                <a:sysClr val="windowText" lastClr="000000"/>
              </a:solidFill>
              <a:prstDash val="solid"/>
              <a:miter lim="800000"/>
            </a:ln>
            <a:effectLst/>
          </p:spPr>
          <p:txBody>
            <a:bodyPr lIns="9144" tIns="9144" rIns="9144" bIns="9144" rtlCol="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prstClr val="black"/>
                  </a:solidFill>
                  <a:effectLst/>
                  <a:uLnTx/>
                  <a:uFillTx/>
                  <a:latin typeface="Calibri" panose="020F0502020204030204"/>
                  <a:ea typeface="+mn-ea"/>
                  <a:cs typeface="+mn-cs"/>
                </a:rPr>
                <a:t>POS</a:t>
              </a:r>
            </a:p>
          </p:txBody>
        </p:sp>
        <p:sp>
          <p:nvSpPr>
            <p:cNvPr id="25" name="Diamond 24"/>
            <p:cNvSpPr/>
            <p:nvPr/>
          </p:nvSpPr>
          <p:spPr>
            <a:xfrm>
              <a:off x="6332777" y="4896189"/>
              <a:ext cx="1196859" cy="778608"/>
            </a:xfrm>
            <a:prstGeom prst="diamond">
              <a:avLst/>
            </a:prstGeom>
            <a:noFill/>
            <a:ln w="12700" cap="flat" cmpd="sng" algn="ctr">
              <a:solidFill>
                <a:srgbClr val="0070C0"/>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Calibri" panose="020F0502020204030204"/>
                  <a:ea typeface="+mn-ea"/>
                  <a:cs typeface="+mn-cs"/>
                </a:rPr>
                <a:t>Hemo-dynamically </a:t>
              </a:r>
              <a:br>
                <a:rPr kumimoji="0" lang="en-US" sz="900" b="0" i="0" u="none" strike="noStrike" kern="0" cap="none" spc="0" normalizeH="0" baseline="0" noProof="0" dirty="0">
                  <a:ln>
                    <a:noFill/>
                  </a:ln>
                  <a:solidFill>
                    <a:prstClr val="black"/>
                  </a:solidFill>
                  <a:effectLst/>
                  <a:uLnTx/>
                  <a:uFillTx/>
                  <a:latin typeface="Calibri" panose="020F0502020204030204"/>
                  <a:ea typeface="+mn-ea"/>
                  <a:cs typeface="+mn-cs"/>
                </a:rPr>
              </a:br>
              <a:r>
                <a:rPr kumimoji="0" lang="en-US" sz="900" b="0" i="0" u="none" strike="noStrike" kern="0" cap="none" spc="0" normalizeH="0" baseline="0" noProof="0" dirty="0">
                  <a:ln>
                    <a:noFill/>
                  </a:ln>
                  <a:solidFill>
                    <a:prstClr val="black"/>
                  </a:solidFill>
                  <a:effectLst/>
                  <a:uLnTx/>
                  <a:uFillTx/>
                  <a:latin typeface="Calibri" panose="020F0502020204030204"/>
                  <a:ea typeface="+mn-ea"/>
                  <a:cs typeface="+mn-cs"/>
                </a:rPr>
                <a:t>Stable? </a:t>
              </a:r>
            </a:p>
          </p:txBody>
        </p:sp>
        <p:sp>
          <p:nvSpPr>
            <p:cNvPr id="26" name="Rectangle 25"/>
            <p:cNvSpPr/>
            <p:nvPr/>
          </p:nvSpPr>
          <p:spPr>
            <a:xfrm>
              <a:off x="6108336" y="5063977"/>
              <a:ext cx="320921" cy="215444"/>
            </a:xfrm>
            <a:prstGeom prst="rect">
              <a:avLst/>
            </a:prstGeom>
            <a:noFill/>
          </p:spPr>
          <p:txBody>
            <a:bodyPr wrap="none">
              <a:spAutoFit/>
            </a:bodyPr>
            <a:lstStyle/>
            <a:p>
              <a:pPr algn="ctr" eaLnBrk="1" fontAlgn="auto" hangingPunct="1">
                <a:spcBef>
                  <a:spcPts val="0"/>
                </a:spcBef>
                <a:spcAft>
                  <a:spcPts val="0"/>
                </a:spcAft>
              </a:pPr>
              <a:r>
                <a:rPr lang="en-US" sz="800" b="1" dirty="0">
                  <a:solidFill>
                    <a:prstClr val="black"/>
                  </a:solidFill>
                  <a:latin typeface="Calibri" panose="020F0502020204030204"/>
                  <a:cs typeface="+mn-cs"/>
                </a:rPr>
                <a:t>NO</a:t>
              </a:r>
            </a:p>
          </p:txBody>
        </p:sp>
        <p:sp>
          <p:nvSpPr>
            <p:cNvPr id="27" name="Rectangle 26"/>
            <p:cNvSpPr/>
            <p:nvPr/>
          </p:nvSpPr>
          <p:spPr>
            <a:xfrm>
              <a:off x="7448694" y="5064864"/>
              <a:ext cx="335348" cy="215444"/>
            </a:xfrm>
            <a:prstGeom prst="rect">
              <a:avLst/>
            </a:prstGeom>
            <a:noFill/>
          </p:spPr>
          <p:txBody>
            <a:bodyPr wrap="none">
              <a:spAutoFit/>
            </a:bodyPr>
            <a:lstStyle/>
            <a:p>
              <a:pPr eaLnBrk="1" fontAlgn="auto" hangingPunct="1">
                <a:spcBef>
                  <a:spcPts val="0"/>
                </a:spcBef>
                <a:spcAft>
                  <a:spcPts val="0"/>
                </a:spcAft>
              </a:pPr>
              <a:r>
                <a:rPr lang="en-US" sz="800" b="1" dirty="0">
                  <a:solidFill>
                    <a:prstClr val="black"/>
                  </a:solidFill>
                  <a:latin typeface="Calibri" panose="020F0502020204030204"/>
                  <a:cs typeface="+mn-cs"/>
                </a:rPr>
                <a:t>YES</a:t>
              </a:r>
              <a:endParaRPr lang="en-US" sz="800" dirty="0">
                <a:solidFill>
                  <a:prstClr val="black"/>
                </a:solidFill>
                <a:latin typeface="Calibri" panose="020F0502020204030204"/>
                <a:cs typeface="+mn-cs"/>
              </a:endParaRPr>
            </a:p>
          </p:txBody>
        </p:sp>
        <p:cxnSp>
          <p:nvCxnSpPr>
            <p:cNvPr id="28" name="Straight Arrow Connector 27"/>
            <p:cNvCxnSpPr>
              <a:stCxn id="25" idx="3"/>
              <a:endCxn id="13" idx="1"/>
            </p:cNvCxnSpPr>
            <p:nvPr/>
          </p:nvCxnSpPr>
          <p:spPr>
            <a:xfrm>
              <a:off x="7529636" y="5285493"/>
              <a:ext cx="395164" cy="1813"/>
            </a:xfrm>
            <a:prstGeom prst="straightConnector1">
              <a:avLst/>
            </a:prstGeom>
            <a:ln w="15875">
              <a:tailEnd type="stealth"/>
            </a:ln>
          </p:spPr>
          <p:style>
            <a:lnRef idx="2">
              <a:schemeClr val="dk1"/>
            </a:lnRef>
            <a:fillRef idx="0">
              <a:schemeClr val="dk1"/>
            </a:fillRef>
            <a:effectRef idx="1">
              <a:schemeClr val="dk1"/>
            </a:effectRef>
            <a:fontRef idx="minor">
              <a:schemeClr val="tx1"/>
            </a:fontRef>
          </p:style>
        </p:cxnSp>
      </p:grpSp>
      <p:grpSp>
        <p:nvGrpSpPr>
          <p:cNvPr id="143" name="Group 142" descr="ALTERNATIVE OPERATIVE PATHWAY&#10;Consider REBOA in hemodynamically unstable patients" title="Alternative pelvic fracture clinical pathway"/>
          <p:cNvGrpSpPr/>
          <p:nvPr/>
        </p:nvGrpSpPr>
        <p:grpSpPr>
          <a:xfrm>
            <a:off x="6159913" y="1828800"/>
            <a:ext cx="2831687" cy="4136994"/>
            <a:chOff x="148871" y="1823144"/>
            <a:chExt cx="2831687" cy="4136994"/>
          </a:xfrm>
        </p:grpSpPr>
        <p:sp>
          <p:nvSpPr>
            <p:cNvPr id="144" name="TextBox 143"/>
            <p:cNvSpPr txBox="1"/>
            <p:nvPr/>
          </p:nvSpPr>
          <p:spPr>
            <a:xfrm>
              <a:off x="148871" y="1823144"/>
              <a:ext cx="2831687" cy="384721"/>
            </a:xfrm>
            <a:prstGeom prst="rect">
              <a:avLst/>
            </a:prstGeom>
            <a:solidFill>
              <a:srgbClr val="D5FFEA"/>
            </a:solidFill>
            <a:ln w="12700">
              <a:solidFill>
                <a:srgbClr val="00B050"/>
              </a:solidFill>
            </a:ln>
          </p:spPr>
          <p:txBody>
            <a:bodyPr wrap="square" rtlCol="0">
              <a:spAutoFit/>
            </a:bodyPr>
            <a:lstStyle/>
            <a:p>
              <a:r>
                <a:rPr lang="en-US" sz="1000" b="1" dirty="0"/>
                <a:t>ALTERNATIVE OPERATIVE PATHWAY</a:t>
              </a:r>
            </a:p>
            <a:p>
              <a:r>
                <a:rPr lang="en-US" sz="900" dirty="0"/>
                <a:t>Consider REBOA in hemodynamically unstable </a:t>
              </a:r>
              <a:r>
                <a:rPr lang="en-US" sz="900" dirty="0" smtClean="0"/>
                <a:t>patients.</a:t>
              </a:r>
              <a:endParaRPr lang="en-US" sz="900" dirty="0"/>
            </a:p>
          </p:txBody>
        </p:sp>
        <p:cxnSp>
          <p:nvCxnSpPr>
            <p:cNvPr id="145" name="Elbow Connector 144"/>
            <p:cNvCxnSpPr>
              <a:stCxn id="144" idx="2"/>
              <a:endCxn id="147" idx="0"/>
            </p:cNvCxnSpPr>
            <p:nvPr/>
          </p:nvCxnSpPr>
          <p:spPr>
            <a:xfrm rot="5400000">
              <a:off x="940028" y="2129480"/>
              <a:ext cx="546303" cy="703072"/>
            </a:xfrm>
            <a:prstGeom prst="bentConnector3">
              <a:avLst>
                <a:gd name="adj1" fmla="val 50000"/>
              </a:avLst>
            </a:prstGeom>
            <a:ln w="15875">
              <a:tailEnd type="stealth"/>
            </a:ln>
          </p:spPr>
          <p:style>
            <a:lnRef idx="2">
              <a:schemeClr val="dk1"/>
            </a:lnRef>
            <a:fillRef idx="0">
              <a:schemeClr val="dk1"/>
            </a:fillRef>
            <a:effectRef idx="1">
              <a:schemeClr val="dk1"/>
            </a:effectRef>
            <a:fontRef idx="minor">
              <a:schemeClr val="tx1"/>
            </a:fontRef>
          </p:style>
        </p:cxnSp>
        <p:sp>
          <p:nvSpPr>
            <p:cNvPr id="146" name="TextBox 145"/>
            <p:cNvSpPr txBox="1"/>
            <p:nvPr/>
          </p:nvSpPr>
          <p:spPr>
            <a:xfrm>
              <a:off x="228601" y="4898309"/>
              <a:ext cx="2666999" cy="1061829"/>
            </a:xfrm>
            <a:prstGeom prst="rect">
              <a:avLst/>
            </a:prstGeom>
            <a:noFill/>
            <a:ln w="12700">
              <a:solidFill>
                <a:srgbClr val="00B050"/>
              </a:solidFill>
            </a:ln>
          </p:spPr>
          <p:txBody>
            <a:bodyPr wrap="square" rtlCol="0">
              <a:spAutoFit/>
            </a:bodyPr>
            <a:lstStyle/>
            <a:p>
              <a:r>
                <a:rPr lang="en-US" sz="900" b="1" dirty="0"/>
                <a:t>FURTHER OPERATIVE OPTIONS</a:t>
              </a:r>
            </a:p>
            <a:p>
              <a:pPr marL="114300" indent="-114300">
                <a:buFont typeface="+mj-lt"/>
                <a:buAutoNum type="arabicPeriod"/>
              </a:pPr>
              <a:r>
                <a:rPr lang="en-US" sz="900" dirty="0"/>
                <a:t>Consider angiography if fluoroscopy </a:t>
              </a:r>
              <a:r>
                <a:rPr lang="en-US" sz="900" dirty="0" smtClean="0"/>
                <a:t>available.</a:t>
              </a:r>
              <a:endParaRPr lang="en-US" sz="900" dirty="0"/>
            </a:p>
            <a:p>
              <a:pPr marL="114300" indent="-114300">
                <a:buFont typeface="+mj-lt"/>
                <a:buAutoNum type="arabicPeriod"/>
              </a:pPr>
              <a:r>
                <a:rPr lang="en-US" sz="900" dirty="0"/>
                <a:t>Consider external fixation if fluoroscopy </a:t>
              </a:r>
              <a:r>
                <a:rPr lang="en-US" sz="900" dirty="0" smtClean="0"/>
                <a:t>available.</a:t>
              </a:r>
              <a:endParaRPr lang="en-US" sz="900" dirty="0"/>
            </a:p>
            <a:p>
              <a:pPr marL="114300" indent="-114300">
                <a:buFont typeface="+mj-lt"/>
                <a:buAutoNum type="arabicPeriod"/>
              </a:pPr>
              <a:r>
                <a:rPr lang="en-US" sz="900" dirty="0"/>
                <a:t>Unilateral iliac artery ligation on side of more severe </a:t>
              </a:r>
              <a:r>
                <a:rPr lang="en-US" sz="900" dirty="0" smtClean="0"/>
                <a:t>fractures.</a:t>
              </a:r>
              <a:endParaRPr lang="en-US" sz="900" dirty="0"/>
            </a:p>
            <a:p>
              <a:pPr marL="114300" indent="-114300">
                <a:buFont typeface="+mj-lt"/>
                <a:buAutoNum type="arabicPeriod"/>
              </a:pPr>
              <a:r>
                <a:rPr lang="en-US" sz="900" dirty="0"/>
                <a:t>Bilateral </a:t>
              </a:r>
              <a:r>
                <a:rPr lang="en-US" sz="900" dirty="0" smtClean="0"/>
                <a:t>iliac </a:t>
              </a:r>
              <a:r>
                <a:rPr lang="en-US" sz="900" dirty="0"/>
                <a:t>artery ligation for refractory </a:t>
              </a:r>
              <a:r>
                <a:rPr lang="en-US" sz="900" dirty="0" smtClean="0"/>
                <a:t>bleeding.</a:t>
              </a:r>
              <a:endParaRPr lang="en-US" sz="900" dirty="0"/>
            </a:p>
          </p:txBody>
        </p:sp>
        <p:sp>
          <p:nvSpPr>
            <p:cNvPr id="147" name="TextBox 146"/>
            <p:cNvSpPr txBox="1"/>
            <p:nvPr/>
          </p:nvSpPr>
          <p:spPr>
            <a:xfrm>
              <a:off x="253753" y="2754168"/>
              <a:ext cx="1215780" cy="1477328"/>
            </a:xfrm>
            <a:prstGeom prst="rect">
              <a:avLst/>
            </a:prstGeom>
            <a:noFill/>
            <a:ln w="12700">
              <a:solidFill>
                <a:srgbClr val="00B050"/>
              </a:solidFill>
            </a:ln>
          </p:spPr>
          <p:txBody>
            <a:bodyPr wrap="square" rtlCol="0">
              <a:spAutoFit/>
            </a:bodyPr>
            <a:lstStyle/>
            <a:p>
              <a:r>
                <a:rPr lang="en-US" sz="900" b="1" dirty="0"/>
                <a:t>If pelvis likely primary source of bleeding:</a:t>
              </a:r>
            </a:p>
            <a:p>
              <a:pPr marL="114300" indent="-114300">
                <a:buFont typeface="+mj-lt"/>
                <a:buAutoNum type="arabicPeriod"/>
              </a:pPr>
              <a:r>
                <a:rPr lang="en-US" sz="900" dirty="0"/>
                <a:t>Extraperitoneal </a:t>
              </a:r>
              <a:r>
                <a:rPr lang="en-US" sz="900" dirty="0" smtClean="0"/>
                <a:t>packing.</a:t>
              </a:r>
              <a:endParaRPr lang="en-US" sz="900" dirty="0"/>
            </a:p>
            <a:p>
              <a:pPr marL="114300" indent="-114300">
                <a:buFont typeface="+mj-lt"/>
                <a:buAutoNum type="arabicPeriod"/>
              </a:pPr>
              <a:r>
                <a:rPr lang="en-US" sz="900" dirty="0"/>
                <a:t>Exploratory laparotomy if pelvic packing fails or to control other </a:t>
              </a:r>
              <a:r>
                <a:rPr lang="en-US" sz="900" dirty="0" smtClean="0"/>
                <a:t>injuries.</a:t>
              </a:r>
              <a:endParaRPr lang="en-US" sz="900" dirty="0"/>
            </a:p>
          </p:txBody>
        </p:sp>
        <p:sp>
          <p:nvSpPr>
            <p:cNvPr id="148" name="TextBox 147"/>
            <p:cNvSpPr txBox="1"/>
            <p:nvPr/>
          </p:nvSpPr>
          <p:spPr>
            <a:xfrm>
              <a:off x="1539923" y="2754168"/>
              <a:ext cx="1410699" cy="1754326"/>
            </a:xfrm>
            <a:prstGeom prst="rect">
              <a:avLst/>
            </a:prstGeom>
            <a:noFill/>
            <a:ln w="12700">
              <a:solidFill>
                <a:srgbClr val="00B050"/>
              </a:solidFill>
            </a:ln>
          </p:spPr>
          <p:txBody>
            <a:bodyPr wrap="square" rtlCol="0">
              <a:spAutoFit/>
            </a:bodyPr>
            <a:lstStyle/>
            <a:p>
              <a:r>
                <a:rPr lang="en-US" sz="900" b="1" dirty="0"/>
                <a:t>If abdomen likely primary source of bleeding:</a:t>
              </a:r>
            </a:p>
            <a:p>
              <a:pPr marL="114300" indent="-114300">
                <a:buFont typeface="+mj-lt"/>
                <a:buAutoNum type="arabicPeriod"/>
              </a:pPr>
              <a:r>
                <a:rPr lang="en-US" sz="900" dirty="0"/>
                <a:t>Exploratory laparotomy – Try to limit initial incision to supraumbilical </a:t>
              </a:r>
              <a:r>
                <a:rPr lang="en-US" sz="900" dirty="0" smtClean="0"/>
                <a:t>fascia.</a:t>
              </a:r>
              <a:endParaRPr lang="en-US" sz="900" dirty="0"/>
            </a:p>
            <a:p>
              <a:pPr marL="114300" indent="-114300">
                <a:buFont typeface="+mj-lt"/>
                <a:buAutoNum type="arabicPeriod"/>
              </a:pPr>
              <a:r>
                <a:rPr lang="en-US" sz="900" dirty="0"/>
                <a:t>Extraperitoneal packing if pelvis appears to be primary </a:t>
              </a:r>
              <a:r>
                <a:rPr lang="en-US" sz="900" dirty="0" smtClean="0"/>
                <a:t>source.</a:t>
              </a:r>
              <a:endParaRPr lang="en-US" sz="900" dirty="0"/>
            </a:p>
            <a:p>
              <a:pPr marL="114300" indent="-114300">
                <a:buFont typeface="+mj-lt"/>
                <a:buAutoNum type="arabicPeriod"/>
              </a:pPr>
              <a:r>
                <a:rPr lang="en-US" sz="900" dirty="0"/>
                <a:t>Extend exploratory laparotomy as </a:t>
              </a:r>
              <a:r>
                <a:rPr lang="en-US" sz="900" dirty="0" smtClean="0"/>
                <a:t>needed.</a:t>
              </a:r>
              <a:endParaRPr lang="en-US" sz="900" dirty="0"/>
            </a:p>
          </p:txBody>
        </p:sp>
        <p:cxnSp>
          <p:nvCxnSpPr>
            <p:cNvPr id="149" name="Straight Arrow Connector 148"/>
            <p:cNvCxnSpPr>
              <a:stCxn id="147" idx="2"/>
            </p:cNvCxnSpPr>
            <p:nvPr/>
          </p:nvCxnSpPr>
          <p:spPr>
            <a:xfrm flipH="1">
              <a:off x="857263" y="4231496"/>
              <a:ext cx="4380" cy="664693"/>
            </a:xfrm>
            <a:prstGeom prst="straightConnector1">
              <a:avLst/>
            </a:prstGeom>
            <a:ln w="15875">
              <a:tailEnd type="stealth"/>
            </a:ln>
          </p:spPr>
          <p:style>
            <a:lnRef idx="2">
              <a:schemeClr val="dk1"/>
            </a:lnRef>
            <a:fillRef idx="0">
              <a:schemeClr val="dk1"/>
            </a:fillRef>
            <a:effectRef idx="1">
              <a:schemeClr val="dk1"/>
            </a:effectRef>
            <a:fontRef idx="minor">
              <a:schemeClr val="tx1"/>
            </a:fontRef>
          </p:style>
        </p:cxnSp>
        <p:cxnSp>
          <p:nvCxnSpPr>
            <p:cNvPr id="150" name="Straight Arrow Connector 149"/>
            <p:cNvCxnSpPr>
              <a:stCxn id="148" idx="2"/>
            </p:cNvCxnSpPr>
            <p:nvPr/>
          </p:nvCxnSpPr>
          <p:spPr>
            <a:xfrm flipH="1">
              <a:off x="2245272" y="4508494"/>
              <a:ext cx="1" cy="387695"/>
            </a:xfrm>
            <a:prstGeom prst="straightConnector1">
              <a:avLst/>
            </a:prstGeom>
            <a:ln w="15875">
              <a:tailEnd type="stealth"/>
            </a:ln>
          </p:spPr>
          <p:style>
            <a:lnRef idx="2">
              <a:schemeClr val="dk1"/>
            </a:lnRef>
            <a:fillRef idx="0">
              <a:schemeClr val="dk1"/>
            </a:fillRef>
            <a:effectRef idx="1">
              <a:schemeClr val="dk1"/>
            </a:effectRef>
            <a:fontRef idx="minor">
              <a:schemeClr val="tx1"/>
            </a:fontRef>
          </p:style>
        </p:cxnSp>
        <p:cxnSp>
          <p:nvCxnSpPr>
            <p:cNvPr id="151" name="Elbow Connector 150"/>
            <p:cNvCxnSpPr>
              <a:stCxn id="144" idx="2"/>
              <a:endCxn id="148" idx="0"/>
            </p:cNvCxnSpPr>
            <p:nvPr/>
          </p:nvCxnSpPr>
          <p:spPr>
            <a:xfrm rot="16200000" flipH="1">
              <a:off x="1631843" y="2140737"/>
              <a:ext cx="546303" cy="680558"/>
            </a:xfrm>
            <a:prstGeom prst="bentConnector3">
              <a:avLst>
                <a:gd name="adj1" fmla="val 50000"/>
              </a:avLst>
            </a:prstGeom>
            <a:ln w="15875">
              <a:tailEnd type="stealth"/>
            </a:ln>
          </p:spPr>
          <p:style>
            <a:lnRef idx="2">
              <a:schemeClr val="dk1"/>
            </a:lnRef>
            <a:fillRef idx="0">
              <a:schemeClr val="dk1"/>
            </a:fillRef>
            <a:effectRef idx="1">
              <a:schemeClr val="dk1"/>
            </a:effectRef>
            <a:fontRef idx="minor">
              <a:schemeClr val="tx1"/>
            </a:fontRef>
          </p:style>
        </p:cxnSp>
      </p:grpSp>
      <p:cxnSp>
        <p:nvCxnSpPr>
          <p:cNvPr id="153" name="Straight Connector 152"/>
          <p:cNvCxnSpPr/>
          <p:nvPr/>
        </p:nvCxnSpPr>
        <p:spPr>
          <a:xfrm>
            <a:off x="6044293" y="1799139"/>
            <a:ext cx="0" cy="42672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644695" y="6476141"/>
            <a:ext cx="274320" cy="274320"/>
          </a:xfrm>
          <a:prstGeom prst="rect">
            <a:avLst/>
          </a:prstGeom>
        </p:spPr>
      </p:pic>
      <p:sp>
        <p:nvSpPr>
          <p:cNvPr id="37" name="TextBox 36"/>
          <p:cNvSpPr txBox="1"/>
          <p:nvPr/>
        </p:nvSpPr>
        <p:spPr>
          <a:xfrm>
            <a:off x="457200" y="6400800"/>
            <a:ext cx="838200" cy="369332"/>
          </a:xfrm>
          <a:prstGeom prst="rect">
            <a:avLst/>
          </a:prstGeom>
          <a:solidFill>
            <a:schemeClr val="bg1"/>
          </a:solidFill>
        </p:spPr>
        <p:txBody>
          <a:bodyPr wrap="square" rtlCol="0">
            <a:spAutoFit/>
          </a:bodyPr>
          <a:lstStyle/>
          <a:p>
            <a:endParaRPr lang="en-US" dirty="0"/>
          </a:p>
        </p:txBody>
      </p:sp>
      <p:sp>
        <p:nvSpPr>
          <p:cNvPr id="38" name="TextBox 37"/>
          <p:cNvSpPr txBox="1"/>
          <p:nvPr/>
        </p:nvSpPr>
        <p:spPr>
          <a:xfrm>
            <a:off x="619125" y="6508522"/>
            <a:ext cx="1371600" cy="261610"/>
          </a:xfrm>
          <a:prstGeom prst="rect">
            <a:avLst/>
          </a:prstGeom>
          <a:noFill/>
        </p:spPr>
        <p:txBody>
          <a:bodyPr wrap="square" rtlCol="0">
            <a:spAutoFit/>
          </a:bodyPr>
          <a:lstStyle/>
          <a:p>
            <a:r>
              <a:rPr lang="en-US" sz="1100" dirty="0" smtClean="0"/>
              <a:t>2021 v1.1</a:t>
            </a:r>
            <a:endParaRPr lang="en-US" sz="1100" dirty="0"/>
          </a:p>
        </p:txBody>
      </p:sp>
    </p:spTree>
    <p:extLst>
      <p:ext uri="{BB962C8B-B14F-4D97-AF65-F5344CB8AC3E}">
        <p14:creationId xmlns:p14="http://schemas.microsoft.com/office/powerpoint/2010/main" val="1158455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77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A504083-754E-4F7C-9904-EB54096BC433}"/>
              </a:ext>
            </a:extLst>
          </p:cNvPr>
          <p:cNvSpPr>
            <a:spLocks noGrp="1"/>
          </p:cNvSpPr>
          <p:nvPr>
            <p:ph idx="1"/>
          </p:nvPr>
        </p:nvSpPr>
        <p:spPr>
          <a:xfrm>
            <a:off x="518160" y="1841614"/>
            <a:ext cx="8382000" cy="4114800"/>
          </a:xfrm>
        </p:spPr>
        <p:txBody>
          <a:bodyPr/>
          <a:lstStyle/>
          <a:p>
            <a:pPr>
              <a:lnSpc>
                <a:spcPts val="2300"/>
              </a:lnSpc>
              <a:spcBef>
                <a:spcPts val="0"/>
              </a:spcBef>
            </a:pPr>
            <a:r>
              <a:rPr lang="en-US" sz="2000" dirty="0" smtClean="0"/>
              <a:t>In the austere/combat setting, all types should be treated the same initially until expert consultation with orthopedic surgery can be obtained.</a:t>
            </a:r>
          </a:p>
          <a:p>
            <a:pPr>
              <a:spcBef>
                <a:spcPts val="800"/>
              </a:spcBef>
            </a:pPr>
            <a:r>
              <a:rPr lang="en-US" sz="2000" dirty="0" smtClean="0"/>
              <a:t>Placement of a pelvic binder is first step in reducing pelvic volume.</a:t>
            </a:r>
          </a:p>
          <a:p>
            <a:pPr marL="627063" lvl="1">
              <a:buSzPct val="90000"/>
            </a:pPr>
            <a:r>
              <a:rPr lang="en-US" sz="1800" dirty="0" smtClean="0"/>
              <a:t>Complete by any means necessary </a:t>
            </a:r>
            <a:br>
              <a:rPr lang="en-US" sz="1800" dirty="0" smtClean="0"/>
            </a:br>
            <a:r>
              <a:rPr lang="en-US" sz="1800" dirty="0" smtClean="0"/>
              <a:t>(wrapped sheet, bean bags, commercial pelvic </a:t>
            </a:r>
            <a:br>
              <a:rPr lang="en-US" sz="1800" dirty="0" smtClean="0"/>
            </a:br>
            <a:r>
              <a:rPr lang="en-US" sz="1800" dirty="0" smtClean="0"/>
              <a:t>binder, or external fixation).</a:t>
            </a:r>
          </a:p>
          <a:p>
            <a:pPr marL="627063" lvl="1">
              <a:buSzPct val="90000"/>
            </a:pPr>
            <a:r>
              <a:rPr lang="en-US" sz="1800" dirty="0" smtClean="0"/>
              <a:t>Center </a:t>
            </a:r>
            <a:r>
              <a:rPr lang="en-US" sz="1800" dirty="0"/>
              <a:t>binder around greater </a:t>
            </a:r>
            <a:r>
              <a:rPr lang="en-US" sz="1800" dirty="0" smtClean="0"/>
              <a:t>trochanters.</a:t>
            </a:r>
            <a:endParaRPr lang="en-US" sz="1800" dirty="0"/>
          </a:p>
          <a:p>
            <a:pPr marL="627063" lvl="1">
              <a:buSzPct val="90000"/>
            </a:pPr>
            <a:r>
              <a:rPr lang="en-US" sz="1800" dirty="0"/>
              <a:t>Tape ankles and knees together to minimize </a:t>
            </a:r>
            <a:r>
              <a:rPr lang="en-US" sz="1800" dirty="0" smtClean="0"/>
              <a:t/>
            </a:r>
            <a:br>
              <a:rPr lang="en-US" sz="1800" dirty="0" smtClean="0"/>
            </a:br>
            <a:r>
              <a:rPr lang="en-US" sz="1800" dirty="0" smtClean="0"/>
              <a:t>external rotation. </a:t>
            </a:r>
            <a:endParaRPr lang="en-US" sz="1800" dirty="0"/>
          </a:p>
          <a:p>
            <a:pPr marL="627063" lvl="1">
              <a:buSzPct val="90000"/>
            </a:pPr>
            <a:r>
              <a:rPr lang="en-US" sz="1800" dirty="0"/>
              <a:t>Best for control of venous bleeding </a:t>
            </a:r>
            <a:r>
              <a:rPr lang="en-US" sz="1800" dirty="0" smtClean="0"/>
              <a:t/>
            </a:r>
            <a:br>
              <a:rPr lang="en-US" sz="1800" dirty="0" smtClean="0"/>
            </a:br>
            <a:r>
              <a:rPr lang="en-US" sz="1800" dirty="0" smtClean="0"/>
              <a:t>(</a:t>
            </a:r>
            <a:r>
              <a:rPr lang="en-US" sz="1800" dirty="0"/>
              <a:t>70% of all pelvic </a:t>
            </a:r>
            <a:r>
              <a:rPr lang="en-US" sz="1800" dirty="0" smtClean="0"/>
              <a:t>bleeding).</a:t>
            </a:r>
            <a:endParaRPr lang="en-US" sz="1800" dirty="0"/>
          </a:p>
          <a:p>
            <a:pPr marL="342900" lvl="1" indent="-342900">
              <a:lnSpc>
                <a:spcPts val="2300"/>
              </a:lnSpc>
              <a:spcBef>
                <a:spcPts val="800"/>
              </a:spcBef>
              <a:buFont typeface="Lucida Sans Unicode" panose="020B0602030504020204" pitchFamily="34" charset="0"/>
              <a:buChar char="∎"/>
            </a:pPr>
            <a:r>
              <a:rPr lang="en-US" altLang="en-US" sz="2000" dirty="0"/>
              <a:t>Pelvic external fixation is another </a:t>
            </a:r>
            <a:r>
              <a:rPr lang="en-US" altLang="en-US" sz="2000" dirty="0" smtClean="0"/>
              <a:t>option </a:t>
            </a:r>
            <a:br>
              <a:rPr lang="en-US" altLang="en-US" sz="2000" dirty="0" smtClean="0"/>
            </a:br>
            <a:r>
              <a:rPr lang="en-US" altLang="en-US" sz="2000" dirty="0" smtClean="0"/>
              <a:t>if surgical </a:t>
            </a:r>
            <a:r>
              <a:rPr lang="en-US" altLang="en-US" sz="2000" dirty="0"/>
              <a:t>expertise present.</a:t>
            </a:r>
          </a:p>
        </p:txBody>
      </p:sp>
      <p:pic>
        <p:nvPicPr>
          <p:cNvPr id="4" name="Picture 3" descr="illustration of pelvic binder " title="pelvic binder "/>
          <p:cNvPicPr>
            <a:picLocks noChangeAspect="1"/>
          </p:cNvPicPr>
          <p:nvPr/>
        </p:nvPicPr>
        <p:blipFill rotWithShape="1">
          <a:blip r:embed="rId5">
            <a:extLst>
              <a:ext uri="{BEBA8EAE-BF5A-486C-A8C5-ECC9F3942E4B}">
                <a14:imgProps xmlns:a14="http://schemas.microsoft.com/office/drawing/2010/main">
                  <a14:imgLayer r:embed="rId6">
                    <a14:imgEffect>
                      <a14:sharpenSoften amount="50000"/>
                    </a14:imgEffect>
                  </a14:imgLayer>
                </a14:imgProps>
              </a:ext>
            </a:extLst>
          </a:blip>
          <a:srcRect l="64074" t="12359" r="23705" b="50806"/>
          <a:stretch/>
        </p:blipFill>
        <p:spPr>
          <a:xfrm>
            <a:off x="5907088" y="3124200"/>
            <a:ext cx="2590800" cy="2747817"/>
          </a:xfrm>
          <a:prstGeom prst="rect">
            <a:avLst/>
          </a:prstGeom>
          <a:ln>
            <a:solidFill>
              <a:schemeClr val="tx1"/>
            </a:solidFill>
          </a:ln>
        </p:spPr>
      </p:pic>
      <p:sp>
        <p:nvSpPr>
          <p:cNvPr id="3" name="Title 2">
            <a:extLst>
              <a:ext uri="{FF2B5EF4-FFF2-40B4-BE49-F238E27FC236}">
                <a16:creationId xmlns:a16="http://schemas.microsoft.com/office/drawing/2014/main" id="{F14AE6CE-25E2-4005-8B2D-9ED80A03E758}"/>
              </a:ext>
            </a:extLst>
          </p:cNvPr>
          <p:cNvSpPr>
            <a:spLocks noGrp="1"/>
          </p:cNvSpPr>
          <p:nvPr>
            <p:ph type="title"/>
          </p:nvPr>
        </p:nvSpPr>
        <p:spPr>
          <a:xfrm>
            <a:off x="457200" y="0"/>
            <a:ext cx="5430838" cy="1524000"/>
          </a:xfrm>
        </p:spPr>
        <p:txBody>
          <a:bodyPr anchor="ctr"/>
          <a:lstStyle/>
          <a:p>
            <a:r>
              <a:rPr lang="en-US" sz="2400" dirty="0">
                <a:solidFill>
                  <a:srgbClr val="000099"/>
                </a:solidFill>
              </a:rPr>
              <a:t>EWS Pelvic Fracture</a:t>
            </a:r>
            <a:br>
              <a:rPr lang="en-US" sz="2400" dirty="0">
                <a:solidFill>
                  <a:srgbClr val="000099"/>
                </a:solidFill>
              </a:rPr>
            </a:br>
            <a:r>
              <a:rPr lang="en-US" sz="3200" dirty="0"/>
              <a:t>Initial Treatment</a:t>
            </a:r>
          </a:p>
        </p:txBody>
      </p:sp>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572000" y="6508522"/>
            <a:ext cx="274320" cy="274320"/>
          </a:xfrm>
          <a:prstGeom prst="rect">
            <a:avLst/>
          </a:prstGeom>
        </p:spPr>
      </p:pic>
      <p:sp>
        <p:nvSpPr>
          <p:cNvPr id="7" name="TextBox 6"/>
          <p:cNvSpPr txBox="1"/>
          <p:nvPr/>
        </p:nvSpPr>
        <p:spPr>
          <a:xfrm>
            <a:off x="457200" y="6400800"/>
            <a:ext cx="838200" cy="369332"/>
          </a:xfrm>
          <a:prstGeom prst="rect">
            <a:avLst/>
          </a:prstGeom>
          <a:solidFill>
            <a:schemeClr val="bg1"/>
          </a:solidFill>
        </p:spPr>
        <p:txBody>
          <a:bodyPr wrap="square" rtlCol="0">
            <a:spAutoFit/>
          </a:bodyPr>
          <a:lstStyle/>
          <a:p>
            <a:endParaRPr lang="en-US" dirty="0"/>
          </a:p>
        </p:txBody>
      </p:sp>
      <p:sp>
        <p:nvSpPr>
          <p:cNvPr id="8" name="TextBox 7"/>
          <p:cNvSpPr txBox="1"/>
          <p:nvPr/>
        </p:nvSpPr>
        <p:spPr>
          <a:xfrm>
            <a:off x="619125" y="6508522"/>
            <a:ext cx="1371600" cy="261610"/>
          </a:xfrm>
          <a:prstGeom prst="rect">
            <a:avLst/>
          </a:prstGeom>
          <a:noFill/>
        </p:spPr>
        <p:txBody>
          <a:bodyPr wrap="square" rtlCol="0">
            <a:spAutoFit/>
          </a:bodyPr>
          <a:lstStyle/>
          <a:p>
            <a:r>
              <a:rPr lang="en-US" sz="1100" dirty="0" smtClean="0"/>
              <a:t>2021 v1.1</a:t>
            </a:r>
            <a:endParaRPr lang="en-US" sz="1100" dirty="0"/>
          </a:p>
        </p:txBody>
      </p:sp>
    </p:spTree>
    <p:extLst>
      <p:ext uri="{BB962C8B-B14F-4D97-AF65-F5344CB8AC3E}">
        <p14:creationId xmlns:p14="http://schemas.microsoft.com/office/powerpoint/2010/main" val="2653758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532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A504083-754E-4F7C-9904-EB54096BC433}"/>
              </a:ext>
            </a:extLst>
          </p:cNvPr>
          <p:cNvSpPr>
            <a:spLocks noGrp="1"/>
          </p:cNvSpPr>
          <p:nvPr>
            <p:ph idx="1"/>
          </p:nvPr>
        </p:nvSpPr>
        <p:spPr>
          <a:xfrm>
            <a:off x="457200" y="1957388"/>
            <a:ext cx="7620000" cy="4495800"/>
          </a:xfrm>
        </p:spPr>
        <p:txBody>
          <a:bodyPr/>
          <a:lstStyle/>
          <a:p>
            <a:r>
              <a:rPr lang="en-US" sz="2200" dirty="0"/>
              <a:t>30% of pelvic bleeding is </a:t>
            </a:r>
            <a:r>
              <a:rPr lang="en-US" sz="2200" dirty="0" smtClean="0"/>
              <a:t>arterial.</a:t>
            </a:r>
            <a:endParaRPr lang="en-US" sz="2200" dirty="0"/>
          </a:p>
          <a:p>
            <a:pPr marL="685800" lvl="1" indent="-342900">
              <a:spcBef>
                <a:spcPts val="300"/>
              </a:spcBef>
              <a:buSzPct val="90000"/>
            </a:pPr>
            <a:r>
              <a:rPr lang="en-US" altLang="en-US" sz="2000" dirty="0"/>
              <a:t>May need massive resuscitation with blood products.</a:t>
            </a:r>
          </a:p>
          <a:p>
            <a:pPr marL="685800" lvl="1" indent="-342900">
              <a:spcBef>
                <a:spcPts val="300"/>
              </a:spcBef>
              <a:buSzPct val="90000"/>
            </a:pPr>
            <a:r>
              <a:rPr lang="en-US" altLang="en-US" sz="2000" dirty="0"/>
              <a:t>Temporary aortic occlusion can be useful.</a:t>
            </a:r>
          </a:p>
          <a:p>
            <a:pPr>
              <a:lnSpc>
                <a:spcPts val="2500"/>
              </a:lnSpc>
              <a:spcBef>
                <a:spcPts val="1200"/>
              </a:spcBef>
            </a:pPr>
            <a:r>
              <a:rPr lang="en-US" sz="2200" dirty="0"/>
              <a:t>Embolization is an excellent option for control but is only available at Role 3 or above.</a:t>
            </a:r>
          </a:p>
          <a:p>
            <a:pPr>
              <a:lnSpc>
                <a:spcPts val="2500"/>
              </a:lnSpc>
              <a:spcBef>
                <a:spcPts val="1200"/>
              </a:spcBef>
              <a:spcAft>
                <a:spcPts val="300"/>
              </a:spcAft>
            </a:pPr>
            <a:r>
              <a:rPr lang="en-US" sz="2200" dirty="0"/>
              <a:t>Retroperitoneal packing via suprapubic packing (without violating the peritoneum) is the best surgical </a:t>
            </a:r>
            <a:r>
              <a:rPr lang="en-US" sz="2200" dirty="0" smtClean="0"/>
              <a:t>option.</a:t>
            </a:r>
            <a:endParaRPr lang="en-US" sz="2200" dirty="0"/>
          </a:p>
          <a:p>
            <a:pPr marL="685800" lvl="1" indent="-342900">
              <a:lnSpc>
                <a:spcPts val="2300"/>
              </a:lnSpc>
              <a:spcBef>
                <a:spcPts val="300"/>
              </a:spcBef>
              <a:spcAft>
                <a:spcPts val="0"/>
              </a:spcAft>
              <a:buSzPct val="90000"/>
            </a:pPr>
            <a:r>
              <a:rPr lang="en-US" altLang="en-US" sz="2000" dirty="0"/>
              <a:t>Attempts at opening a retroperitoneal pelvic hematoma from inside the abdomen should be resisted and only attempted as a last resort, although it may be necessary due to other injuries requiring a laparotomy.</a:t>
            </a:r>
          </a:p>
        </p:txBody>
      </p:sp>
      <p:sp>
        <p:nvSpPr>
          <p:cNvPr id="3" name="Title 2">
            <a:extLst>
              <a:ext uri="{FF2B5EF4-FFF2-40B4-BE49-F238E27FC236}">
                <a16:creationId xmlns:a16="http://schemas.microsoft.com/office/drawing/2014/main" id="{F14AE6CE-25E2-4005-8B2D-9ED80A03E758}"/>
              </a:ext>
            </a:extLst>
          </p:cNvPr>
          <p:cNvSpPr>
            <a:spLocks noGrp="1"/>
          </p:cNvSpPr>
          <p:nvPr>
            <p:ph type="title"/>
          </p:nvPr>
        </p:nvSpPr>
        <p:spPr>
          <a:xfrm>
            <a:off x="457200" y="0"/>
            <a:ext cx="5430838" cy="1524000"/>
          </a:xfrm>
        </p:spPr>
        <p:txBody>
          <a:bodyPr anchor="ctr"/>
          <a:lstStyle/>
          <a:p>
            <a:r>
              <a:rPr lang="en-US" sz="2400" dirty="0">
                <a:solidFill>
                  <a:srgbClr val="000099"/>
                </a:solidFill>
              </a:rPr>
              <a:t>EWS Pelvic Fracture</a:t>
            </a:r>
            <a:br>
              <a:rPr lang="en-US" sz="2400" dirty="0">
                <a:solidFill>
                  <a:srgbClr val="000099"/>
                </a:solidFill>
              </a:rPr>
            </a:br>
            <a:r>
              <a:rPr lang="en-US" sz="3200" dirty="0"/>
              <a:t>Treatment Options</a:t>
            </a: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486275" y="6448827"/>
            <a:ext cx="274320" cy="274320"/>
          </a:xfrm>
          <a:prstGeom prst="rect">
            <a:avLst/>
          </a:prstGeom>
        </p:spPr>
      </p:pic>
      <p:sp>
        <p:nvSpPr>
          <p:cNvPr id="5" name="TextBox 4"/>
          <p:cNvSpPr txBox="1"/>
          <p:nvPr/>
        </p:nvSpPr>
        <p:spPr>
          <a:xfrm>
            <a:off x="457200" y="6400800"/>
            <a:ext cx="838200" cy="369332"/>
          </a:xfrm>
          <a:prstGeom prst="rect">
            <a:avLst/>
          </a:prstGeom>
          <a:solidFill>
            <a:schemeClr val="bg1"/>
          </a:solidFill>
        </p:spPr>
        <p:txBody>
          <a:bodyPr wrap="square" rtlCol="0">
            <a:spAutoFit/>
          </a:bodyPr>
          <a:lstStyle/>
          <a:p>
            <a:endParaRPr lang="en-US" dirty="0"/>
          </a:p>
        </p:txBody>
      </p:sp>
      <p:sp>
        <p:nvSpPr>
          <p:cNvPr id="6" name="TextBox 5"/>
          <p:cNvSpPr txBox="1"/>
          <p:nvPr/>
        </p:nvSpPr>
        <p:spPr>
          <a:xfrm>
            <a:off x="619125" y="6508522"/>
            <a:ext cx="1371600" cy="261610"/>
          </a:xfrm>
          <a:prstGeom prst="rect">
            <a:avLst/>
          </a:prstGeom>
          <a:noFill/>
        </p:spPr>
        <p:txBody>
          <a:bodyPr wrap="square" rtlCol="0">
            <a:spAutoFit/>
          </a:bodyPr>
          <a:lstStyle/>
          <a:p>
            <a:r>
              <a:rPr lang="en-US" sz="1100" dirty="0" smtClean="0"/>
              <a:t>2021 v1.1</a:t>
            </a:r>
            <a:endParaRPr lang="en-US" sz="1100" dirty="0"/>
          </a:p>
        </p:txBody>
      </p:sp>
    </p:spTree>
    <p:extLst>
      <p:ext uri="{BB962C8B-B14F-4D97-AF65-F5344CB8AC3E}">
        <p14:creationId xmlns:p14="http://schemas.microsoft.com/office/powerpoint/2010/main" val="4225792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11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DHHQ Jabber Brief">
  <a:themeElements>
    <a:clrScheme name="Spectrum">
      <a:dk1>
        <a:sysClr val="windowText" lastClr="000000"/>
      </a:dk1>
      <a:lt1>
        <a:sysClr val="window" lastClr="FFFFFF"/>
      </a:lt1>
      <a:dk2>
        <a:srgbClr val="252731"/>
      </a:dk2>
      <a:lt2>
        <a:srgbClr val="EAE7E4"/>
      </a:lt2>
      <a:accent1>
        <a:srgbClr val="990000"/>
      </a:accent1>
      <a:accent2>
        <a:srgbClr val="FF6600"/>
      </a:accent2>
      <a:accent3>
        <a:srgbClr val="FFBA00"/>
      </a:accent3>
      <a:accent4>
        <a:srgbClr val="99CC00"/>
      </a:accent4>
      <a:accent5>
        <a:srgbClr val="528A02"/>
      </a:accent5>
      <a:accent6>
        <a:srgbClr val="333333"/>
      </a:accent6>
      <a:hlink>
        <a:srgbClr val="660000"/>
      </a:hlink>
      <a:folHlink>
        <a:srgbClr val="CC33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WS Presentation Template" id="{F1473C7B-3393-45C1-897D-F52735E18A2E}" vid="{F8F7425D-19C7-4F99-A787-D9C1359CCA6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6B2C65991F247A45AC943D71D3FF2BEE" ma:contentTypeVersion="0" ma:contentTypeDescription="Create a new document." ma:contentTypeScope="" ma:versionID="7ff970aa22e800e495b62ad6dd6b7969">
  <xsd:schema xmlns:xsd="http://www.w3.org/2001/XMLSchema" xmlns:xs="http://www.w3.org/2001/XMLSchema" xmlns:p="http://schemas.microsoft.com/office/2006/metadata/properties" xmlns:ns2="2844bb3b-70cb-48c0-941c-5d96a1c44519" targetNamespace="http://schemas.microsoft.com/office/2006/metadata/properties" ma:root="true" ma:fieldsID="8d37788511c48c7668846fc6050f298e" ns2:_="">
    <xsd:import namespace="2844bb3b-70cb-48c0-941c-5d96a1c44519"/>
    <xsd:element name="properties">
      <xsd:complexType>
        <xsd:sequence>
          <xsd:element name="documentManagement">
            <xsd:complexType>
              <xsd:all>
                <xsd:element ref="ns2:_dlc_DocId" minOccurs="0"/>
                <xsd:element ref="ns2:_dlc_DocIdUrl" minOccurs="0"/>
                <xsd:element ref="ns2:_dlc_DocIdPersistId" minOccurs="0"/>
                <xsd:element ref="ns2:gc39efcf38b242c0b23f5c88545692f3" minOccurs="0"/>
                <xsd:element ref="ns2:TaxCatchAll" minOccurs="0"/>
                <xsd:element ref="ns2:TaxCatchAllLabel" minOccurs="0"/>
                <xsd:element ref="ns2:nb96c3ff2a5d4a82924c07913df6154c" minOccurs="0"/>
                <xsd:element ref="ns2:p134595f965f4aa68c0a18420dcb8be5"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44bb3b-70cb-48c0-941c-5d96a1c44519"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gc39efcf38b242c0b23f5c88545692f3" ma:index="11" nillable="true" ma:taxonomy="true" ma:internalName="gc39efcf38b242c0b23f5c88545692f3" ma:taxonomyFieldName="Document_x0020_Type" ma:displayName="Document Type" ma:default="" ma:fieldId="{0c39efcf-38b2-42c0-b23f-5c88545692f3}" ma:sspId="4859e7fd-8a9c-4765-b0cd-dcb72885bd0e" ma:termSetId="61788f81-0e91-4030-849b-84a5add3a9e1" ma:anchorId="00000000-0000-0000-0000-000000000000" ma:open="false" ma:isKeyword="false">
      <xsd:complexType>
        <xsd:sequence>
          <xsd:element ref="pc:Terms" minOccurs="0" maxOccurs="1"/>
        </xsd:sequence>
      </xsd:complexType>
    </xsd:element>
    <xsd:element name="TaxCatchAll" ma:index="12" nillable="true" ma:displayName="Taxonomy Catch All Column" ma:hidden="true" ma:list="{de14ac2c-47f3-4746-b4e9-a831f5ed3f17}" ma:internalName="TaxCatchAll" ma:showField="CatchAllData" ma:web="2844bb3b-70cb-48c0-941c-5d96a1c44519">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hidden="true" ma:list="{de14ac2c-47f3-4746-b4e9-a831f5ed3f17}" ma:internalName="TaxCatchAllLabel" ma:readOnly="true" ma:showField="CatchAllDataLabel" ma:web="2844bb3b-70cb-48c0-941c-5d96a1c44519">
      <xsd:complexType>
        <xsd:complexContent>
          <xsd:extension base="dms:MultiChoiceLookup">
            <xsd:sequence>
              <xsd:element name="Value" type="dms:Lookup" maxOccurs="unbounded" minOccurs="0" nillable="true"/>
            </xsd:sequence>
          </xsd:extension>
        </xsd:complexContent>
      </xsd:complexType>
    </xsd:element>
    <xsd:element name="nb96c3ff2a5d4a82924c07913df6154c" ma:index="15" nillable="true" ma:taxonomy="true" ma:internalName="nb96c3ff2a5d4a82924c07913df6154c" ma:taxonomyFieldName="Organization" ma:displayName="Organization" ma:default="" ma:fieldId="{7b96c3ff-2a5d-4a82-924c-07913df6154c}" ma:sspId="4859e7fd-8a9c-4765-b0cd-dcb72885bd0e" ma:termSetId="d6d01212-7d2d-40e5-80dd-06563ad2f778" ma:anchorId="00000000-0000-0000-0000-000000000000" ma:open="false" ma:isKeyword="false">
      <xsd:complexType>
        <xsd:sequence>
          <xsd:element ref="pc:Terms" minOccurs="0" maxOccurs="1"/>
        </xsd:sequence>
      </xsd:complexType>
    </xsd:element>
    <xsd:element name="p134595f965f4aa68c0a18420dcb8be5" ma:index="17" nillable="true" ma:taxonomy="true" ma:internalName="p134595f965f4aa68c0a18420dcb8be5" ma:taxonomyFieldName="Document_x0020_Status" ma:displayName="Document Status" ma:default="" ma:fieldId="{9134595f-965f-4aa6-8c0a-18420dcb8be5}" ma:sspId="4859e7fd-8a9c-4765-b0cd-dcb72885bd0e" ma:termSetId="3f2f7bd8-2a0d-4da2-a7fc-6aee65849898"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gc39efcf38b242c0b23f5c88545692f3 xmlns="2844bb3b-70cb-48c0-941c-5d96a1c44519">
      <Terms xmlns="http://schemas.microsoft.com/office/infopath/2007/PartnerControls"/>
    </gc39efcf38b242c0b23f5c88545692f3>
    <nb96c3ff2a5d4a82924c07913df6154c xmlns="2844bb3b-70cb-48c0-941c-5d96a1c44519">
      <Terms xmlns="http://schemas.microsoft.com/office/infopath/2007/PartnerControls"/>
    </nb96c3ff2a5d4a82924c07913df6154c>
    <TaxCatchAll xmlns="2844bb3b-70cb-48c0-941c-5d96a1c44519"/>
    <p134595f965f4aa68c0a18420dcb8be5 xmlns="2844bb3b-70cb-48c0-941c-5d96a1c44519">
      <Terms xmlns="http://schemas.microsoft.com/office/infopath/2007/PartnerControls"/>
    </p134595f965f4aa68c0a18420dcb8be5>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28035CE-757A-4E43-B199-D37A00DD7BA3}">
  <ds:schemaRefs>
    <ds:schemaRef ds:uri="http://schemas.microsoft.com/sharepoint/events"/>
  </ds:schemaRefs>
</ds:datastoreItem>
</file>

<file path=customXml/itemProps2.xml><?xml version="1.0" encoding="utf-8"?>
<ds:datastoreItem xmlns:ds="http://schemas.openxmlformats.org/officeDocument/2006/customXml" ds:itemID="{7BFBFC9D-6A96-45BB-8EA7-BE38101F36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44bb3b-70cb-48c0-941c-5d96a1c445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8E65389-D1AE-417A-9812-2EB05558290B}">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2844bb3b-70cb-48c0-941c-5d96a1c44519"/>
    <ds:schemaRef ds:uri="http://www.w3.org/XML/1998/namespace"/>
    <ds:schemaRef ds:uri="http://purl.org/dc/dcmitype/"/>
  </ds:schemaRefs>
</ds:datastoreItem>
</file>

<file path=customXml/itemProps4.xml><?xml version="1.0" encoding="utf-8"?>
<ds:datastoreItem xmlns:ds="http://schemas.openxmlformats.org/officeDocument/2006/customXml" ds:itemID="{F5BA2BB4-8790-4D78-9A17-8620C975053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17302</TotalTime>
  <Words>1903</Words>
  <Application>Microsoft Office PowerPoint</Application>
  <PresentationFormat>On-screen Show (4:3)</PresentationFormat>
  <Paragraphs>151</Paragraphs>
  <Slides>13</Slides>
  <Notes>13</Notes>
  <HiddenSlides>0</HiddenSlides>
  <MMClips>13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Lucida Sans Unicode</vt:lpstr>
      <vt:lpstr>Wingdings</vt:lpstr>
      <vt:lpstr>DHHQ Jabber Brief</vt:lpstr>
      <vt:lpstr>PowerPoint Presentation</vt:lpstr>
      <vt:lpstr>EWS Pelvic Fracture Scenario</vt:lpstr>
      <vt:lpstr>EWS Pelvic Fracture Objectives</vt:lpstr>
      <vt:lpstr>EWS Pelvic Fracture Background</vt:lpstr>
      <vt:lpstr>EWS Pelvic Fracture Evaluation</vt:lpstr>
      <vt:lpstr>EWS Pelvic Fracture Evaluation</vt:lpstr>
      <vt:lpstr>EWS Pelvic Fracture Pelvic Fracture Clinical Pathway</vt:lpstr>
      <vt:lpstr>EWS Pelvic Fracture Initial Treatment</vt:lpstr>
      <vt:lpstr>EWS Pelvic Fracture Treatment Options</vt:lpstr>
      <vt:lpstr>EWS Pelvic Fracture Treatment Options</vt:lpstr>
      <vt:lpstr>EWS Pelvic Fracture Treatment Options </vt:lpstr>
      <vt:lpstr>EWS Pelvic Fracture  Scenario </vt:lpstr>
      <vt:lpstr>EWS Pelvic Fracture References</vt:lpstr>
    </vt:vector>
  </TitlesOfParts>
  <Company>DHA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Pelvic Fracture Management_EWSC_1.0</dc:title>
  <dc:creator>Andrew Hall</dc:creator>
  <cp:keywords>Presentation</cp:keywords>
  <cp:lastModifiedBy>Alma.Glasgow</cp:lastModifiedBy>
  <cp:revision>135</cp:revision>
  <dcterms:created xsi:type="dcterms:W3CDTF">2018-10-03T21:35:40Z</dcterms:created>
  <dcterms:modified xsi:type="dcterms:W3CDTF">2022-01-04T15:18:36Z</dcterms:modified>
  <cp:category>JTS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0x0101006B2C65991F247A45AC943D71D3FF2BEE</vt:lpwstr>
  </property>
  <property fmtid="{D5CDD505-2E9C-101B-9397-08002B2CF9AE}" pid="3" name="Document Status">
    <vt:lpwstr/>
  </property>
  <property fmtid="{D5CDD505-2E9C-101B-9397-08002B2CF9AE}" pid="4" name="Organization">
    <vt:lpwstr/>
  </property>
  <property fmtid="{D5CDD505-2E9C-101B-9397-08002B2CF9AE}" pid="5" name="Document Type">
    <vt:lpwstr/>
  </property>
</Properties>
</file>