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59" r:id="rId5"/>
    <p:sldId id="260" r:id="rId6"/>
    <p:sldId id="262" r:id="rId7"/>
    <p:sldId id="263" r:id="rId8"/>
    <p:sldId id="265" r:id="rId9"/>
    <p:sldId id="266" r:id="rId10"/>
    <p:sldId id="267" r:id="rId11"/>
    <p:sldId id="268" r:id="rId12"/>
    <p:sldId id="269" r:id="rId13"/>
    <p:sldId id="270" r:id="rId14"/>
    <p:sldId id="271" r:id="rId15"/>
    <p:sldId id="272" r:id="rId16"/>
    <p:sldId id="273" r:id="rId17"/>
    <p:sldId id="274" r:id="rId18"/>
  </p:sldIdLst>
  <p:sldSz cx="100584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385" autoAdjust="0"/>
    <p:restoredTop sz="87674" autoAdjust="0"/>
  </p:normalViewPr>
  <p:slideViewPr>
    <p:cSldViewPr>
      <p:cViewPr varScale="1">
        <p:scale>
          <a:sx n="66" d="100"/>
          <a:sy n="66" d="100"/>
        </p:scale>
        <p:origin x="558" y="60"/>
      </p:cViewPr>
      <p:guideLst>
        <p:guide orient="horz" pos="2880"/>
        <p:guide pos="216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61" d="100"/>
          <a:sy n="61" d="100"/>
        </p:scale>
        <p:origin x="1876"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F0744378-337E-4A1E-9043-E04AB1FA95DF}" type="datetimeFigureOut">
              <a:rPr lang="en-US" smtClean="0"/>
              <a:t>5/2/2022</a:t>
            </a:fld>
            <a:endParaRPr lang="en-US"/>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71331686-D02F-4794-A72F-B5DAD3F92EA7}" type="slidenum">
              <a:rPr lang="en-US" smtClean="0"/>
              <a:t>‹#›</a:t>
            </a:fld>
            <a:endParaRPr lang="en-US"/>
          </a:p>
        </p:txBody>
      </p:sp>
    </p:spTree>
    <p:extLst>
      <p:ext uri="{BB962C8B-B14F-4D97-AF65-F5344CB8AC3E}">
        <p14:creationId xmlns:p14="http://schemas.microsoft.com/office/powerpoint/2010/main" val="3936985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jts.amedd.army.mil/index.cfm/PI_CPGs/cpg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www.cs.amedd.army.mil/Portlet.aspx?ID=cb88853d"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2163" y="990600"/>
            <a:ext cx="3394075" cy="2622550"/>
          </a:xfrm>
        </p:spPr>
      </p:sp>
      <p:sp>
        <p:nvSpPr>
          <p:cNvPr id="3" name="Notes Placeholder 2"/>
          <p:cNvSpPr>
            <a:spLocks noGrp="1"/>
          </p:cNvSpPr>
          <p:nvPr>
            <p:ph type="body" idx="1"/>
          </p:nvPr>
        </p:nvSpPr>
        <p:spPr>
          <a:xfrm>
            <a:off x="1006474" y="3810000"/>
            <a:ext cx="8045450" cy="30607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lecture will focus on pediatric trauma.  Although the principles of trauma care are the same for children as with adults, there are differences.  In order to optimally treat the injured child, one requires special knowledge, careful management and attention to the unique physiology and psychology of the growing child or adolescent.  As such. It is important to approach pediatric trauma as a similar but separate entity from adult trauma.</a:t>
            </a:r>
          </a:p>
          <a:p>
            <a:endParaRPr lang="en-US" dirty="0"/>
          </a:p>
        </p:txBody>
      </p:sp>
      <p:sp>
        <p:nvSpPr>
          <p:cNvPr id="4" name="Slide Number Placeholder 3"/>
          <p:cNvSpPr>
            <a:spLocks noGrp="1"/>
          </p:cNvSpPr>
          <p:nvPr>
            <p:ph type="sldNum" sz="quarter" idx="10"/>
          </p:nvPr>
        </p:nvSpPr>
        <p:spPr/>
        <p:txBody>
          <a:bodyPr/>
          <a:lstStyle/>
          <a:p>
            <a:fld id="{71331686-D02F-4794-A72F-B5DAD3F92EA7}" type="slidenum">
              <a:rPr lang="en-US" smtClean="0"/>
              <a:t>1</a:t>
            </a:fld>
            <a:endParaRPr lang="en-US"/>
          </a:p>
        </p:txBody>
      </p:sp>
    </p:spTree>
    <p:extLst>
      <p:ext uri="{BB962C8B-B14F-4D97-AF65-F5344CB8AC3E}">
        <p14:creationId xmlns:p14="http://schemas.microsoft.com/office/powerpoint/2010/main" val="259142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Glasgow Coma Scale can be used for children, but some modifications are needed for children under the age of 4. Most of the modifications are under the verbal portion of the scale. </a:t>
            </a:r>
            <a:endParaRPr lang="en-US" dirty="0"/>
          </a:p>
        </p:txBody>
      </p:sp>
      <p:sp>
        <p:nvSpPr>
          <p:cNvPr id="4" name="Slide Number Placeholder 3"/>
          <p:cNvSpPr>
            <a:spLocks noGrp="1"/>
          </p:cNvSpPr>
          <p:nvPr>
            <p:ph type="sldNum" sz="quarter" idx="10"/>
          </p:nvPr>
        </p:nvSpPr>
        <p:spPr/>
        <p:txBody>
          <a:bodyPr/>
          <a:lstStyle/>
          <a:p>
            <a:fld id="{71331686-D02F-4794-A72F-B5DAD3F92EA7}" type="slidenum">
              <a:rPr lang="en-US" smtClean="0"/>
              <a:t>10</a:t>
            </a:fld>
            <a:endParaRPr lang="en-US"/>
          </a:p>
        </p:txBody>
      </p:sp>
    </p:spTree>
    <p:extLst>
      <p:ext uri="{BB962C8B-B14F-4D97-AF65-F5344CB8AC3E}">
        <p14:creationId xmlns:p14="http://schemas.microsoft.com/office/powerpoint/2010/main" val="3204345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Acute traumatic brain injury is the most common cause of death and disability in the pediatric population. Certain characteristics of pediatric patient’s place them at increased risk for injury to the brain compared to adults. First, the percentage of total body weight of the head is greater in infants than in adults (15% and 3% respectively), making the brain particularly susceptible to injury during acceleration and deceleration injuries. In addition, the neck muscles of children do not support the head as well as they do in teenagers and adults. Secondly, the skull of infants is thin and soft, and the fontanelles and sutures do not completely close until age 3. Thirdly, myelination occurs between 6-24 months, and unmyelinated brain is very soft and prone to disruption. And finally, the column of cerebrospinal fluid is smaller than that of the adult.</a:t>
            </a:r>
            <a:endParaRPr lang="en-US" dirty="0"/>
          </a:p>
        </p:txBody>
      </p:sp>
      <p:sp>
        <p:nvSpPr>
          <p:cNvPr id="4" name="Slide Number Placeholder 3"/>
          <p:cNvSpPr>
            <a:spLocks noGrp="1"/>
          </p:cNvSpPr>
          <p:nvPr>
            <p:ph type="sldNum" sz="quarter" idx="10"/>
          </p:nvPr>
        </p:nvSpPr>
        <p:spPr/>
        <p:txBody>
          <a:bodyPr/>
          <a:lstStyle/>
          <a:p>
            <a:fld id="{71331686-D02F-4794-A72F-B5DAD3F92EA7}" type="slidenum">
              <a:rPr lang="en-US" smtClean="0"/>
              <a:t>11</a:t>
            </a:fld>
            <a:endParaRPr lang="en-US"/>
          </a:p>
        </p:txBody>
      </p:sp>
    </p:spTree>
    <p:extLst>
      <p:ext uri="{BB962C8B-B14F-4D97-AF65-F5344CB8AC3E}">
        <p14:creationId xmlns:p14="http://schemas.microsoft.com/office/powerpoint/2010/main" val="3616076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Cervical spine can be cleared clinically, if alert and without neurologic deficit. If obtunded, tender on c-spine, or if there is any neurologic deficit, then obtain CT C-spine. Aim to limit exposure to radiation. If possible, use pediatric protocols for CT scans. For children under 10kg, contrast,</a:t>
            </a:r>
            <a:r>
              <a:rPr lang="en-US" sz="1200" kern="1200" baseline="0" dirty="0" smtClean="0">
                <a:solidFill>
                  <a:schemeClr val="tx1"/>
                </a:solidFill>
                <a:effectLst/>
                <a:latin typeface="+mn-lt"/>
                <a:ea typeface="+mn-ea"/>
                <a:cs typeface="+mn-cs"/>
              </a:rPr>
              <a:t> when needed, </a:t>
            </a:r>
            <a:r>
              <a:rPr lang="en-US" sz="1200" kern="1200" dirty="0" smtClean="0">
                <a:solidFill>
                  <a:schemeClr val="tx1"/>
                </a:solidFill>
                <a:effectLst/>
                <a:latin typeface="+mn-lt"/>
                <a:ea typeface="+mn-ea"/>
                <a:cs typeface="+mn-cs"/>
              </a:rPr>
              <a:t>should be injected by hand.</a:t>
            </a:r>
          </a:p>
        </p:txBody>
      </p:sp>
      <p:sp>
        <p:nvSpPr>
          <p:cNvPr id="4" name="Slide Number Placeholder 3"/>
          <p:cNvSpPr>
            <a:spLocks noGrp="1"/>
          </p:cNvSpPr>
          <p:nvPr>
            <p:ph type="sldNum" sz="quarter" idx="10"/>
          </p:nvPr>
        </p:nvSpPr>
        <p:spPr/>
        <p:txBody>
          <a:bodyPr/>
          <a:lstStyle/>
          <a:p>
            <a:fld id="{71331686-D02F-4794-A72F-B5DAD3F92EA7}" type="slidenum">
              <a:rPr lang="en-US" smtClean="0"/>
              <a:t>12</a:t>
            </a:fld>
            <a:endParaRPr lang="en-US"/>
          </a:p>
        </p:txBody>
      </p:sp>
    </p:spTree>
    <p:extLst>
      <p:ext uri="{BB962C8B-B14F-4D97-AF65-F5344CB8AC3E}">
        <p14:creationId xmlns:p14="http://schemas.microsoft.com/office/powerpoint/2010/main" val="4095385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The rule of nines for estimating total body surface</a:t>
            </a:r>
            <a:r>
              <a:rPr lang="en-US" sz="1200" kern="1200" baseline="0" dirty="0" smtClean="0">
                <a:solidFill>
                  <a:schemeClr val="tx1"/>
                </a:solidFill>
                <a:effectLst/>
                <a:latin typeface="+mn-lt"/>
                <a:ea typeface="+mn-ea"/>
                <a:cs typeface="+mn-cs"/>
              </a:rPr>
              <a:t> area is fairly accurate in adults.  However, it is not so with children, and becomes more</a:t>
            </a:r>
            <a:r>
              <a:rPr lang="en-US" sz="1200" kern="1200" dirty="0" smtClean="0">
                <a:solidFill>
                  <a:schemeClr val="tx1"/>
                </a:solidFill>
                <a:effectLst/>
                <a:latin typeface="+mn-lt"/>
                <a:ea typeface="+mn-ea"/>
                <a:cs typeface="+mn-cs"/>
              </a:rPr>
              <a:t> problematic the younger the child. The surface area of the head is larger in children compared to adults, 18% vs 9%, while the surface area of the lower extremities is smaller in children compared to adults, 14% vs 18% (anterior and posterior surface area per lower extremity). The surface area of the palm and fingers still represents 1%TBSA, as in adults. </a:t>
            </a:r>
          </a:p>
          <a:p>
            <a:endParaRPr lang="en-US" dirty="0"/>
          </a:p>
        </p:txBody>
      </p:sp>
      <p:sp>
        <p:nvSpPr>
          <p:cNvPr id="4" name="Slide Number Placeholder 3"/>
          <p:cNvSpPr>
            <a:spLocks noGrp="1"/>
          </p:cNvSpPr>
          <p:nvPr>
            <p:ph type="sldNum" sz="quarter" idx="10"/>
          </p:nvPr>
        </p:nvSpPr>
        <p:spPr/>
        <p:txBody>
          <a:bodyPr/>
          <a:lstStyle/>
          <a:p>
            <a:fld id="{71331686-D02F-4794-A72F-B5DAD3F92EA7}" type="slidenum">
              <a:rPr lang="en-US" smtClean="0"/>
              <a:t>13</a:t>
            </a:fld>
            <a:endParaRPr lang="en-US"/>
          </a:p>
        </p:txBody>
      </p:sp>
    </p:spTree>
    <p:extLst>
      <p:ext uri="{BB962C8B-B14F-4D97-AF65-F5344CB8AC3E}">
        <p14:creationId xmlns:p14="http://schemas.microsoft.com/office/powerpoint/2010/main" val="3795890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Occasionally, long term care is required for pediatric patients within the military trauma system. Nutritional requirement is 120 Kcal/kg/day with at least 2g/kg of protein for ages 0-12 years. For infants, breast milk is always the first choice. IV fluid dosage follows the 4,2,1 rule (4mL/kg/</a:t>
            </a:r>
            <a:r>
              <a:rPr lang="en-US" sz="1200" kern="1200" dirty="0" err="1" smtClean="0">
                <a:solidFill>
                  <a:schemeClr val="tx1"/>
                </a:solidFill>
                <a:effectLst/>
                <a:latin typeface="+mn-lt"/>
                <a:ea typeface="+mn-ea"/>
                <a:cs typeface="+mn-cs"/>
              </a:rPr>
              <a:t>hr</a:t>
            </a:r>
            <a:r>
              <a:rPr lang="en-US" sz="1200" kern="1200" dirty="0" smtClean="0">
                <a:solidFill>
                  <a:schemeClr val="tx1"/>
                </a:solidFill>
                <a:effectLst/>
                <a:latin typeface="+mn-lt"/>
                <a:ea typeface="+mn-ea"/>
                <a:cs typeface="+mn-cs"/>
              </a:rPr>
              <a:t> for the first 10kg of body weight, 2 mL/kg/</a:t>
            </a:r>
            <a:r>
              <a:rPr lang="en-US" sz="1200" kern="1200" dirty="0" err="1" smtClean="0">
                <a:solidFill>
                  <a:schemeClr val="tx1"/>
                </a:solidFill>
                <a:effectLst/>
                <a:latin typeface="+mn-lt"/>
                <a:ea typeface="+mn-ea"/>
                <a:cs typeface="+mn-cs"/>
              </a:rPr>
              <a:t>hr</a:t>
            </a:r>
            <a:r>
              <a:rPr lang="en-US" sz="1200" kern="1200" dirty="0" smtClean="0">
                <a:solidFill>
                  <a:schemeClr val="tx1"/>
                </a:solidFill>
                <a:effectLst/>
                <a:latin typeface="+mn-lt"/>
                <a:ea typeface="+mn-ea"/>
                <a:cs typeface="+mn-cs"/>
              </a:rPr>
              <a:t> for the second 10kg of body weight, and 1 mL/kg/</a:t>
            </a:r>
            <a:r>
              <a:rPr lang="en-US" sz="1200" kern="1200" dirty="0" err="1" smtClean="0">
                <a:solidFill>
                  <a:schemeClr val="tx1"/>
                </a:solidFill>
                <a:effectLst/>
                <a:latin typeface="+mn-lt"/>
                <a:ea typeface="+mn-ea"/>
                <a:cs typeface="+mn-cs"/>
              </a:rPr>
              <a:t>hr</a:t>
            </a:r>
            <a:r>
              <a:rPr lang="en-US" sz="1200" kern="1200" dirty="0" smtClean="0">
                <a:solidFill>
                  <a:schemeClr val="tx1"/>
                </a:solidFill>
                <a:effectLst/>
                <a:latin typeface="+mn-lt"/>
                <a:ea typeface="+mn-ea"/>
                <a:cs typeface="+mn-cs"/>
              </a:rPr>
              <a:t> for body weight above 20kg). Maintenance IV fluid should contain dextrose and potassium. </a:t>
            </a:r>
          </a:p>
        </p:txBody>
      </p:sp>
      <p:sp>
        <p:nvSpPr>
          <p:cNvPr id="4" name="Slide Number Placeholder 3"/>
          <p:cNvSpPr>
            <a:spLocks noGrp="1"/>
          </p:cNvSpPr>
          <p:nvPr>
            <p:ph type="sldNum" sz="quarter" idx="10"/>
          </p:nvPr>
        </p:nvSpPr>
        <p:spPr/>
        <p:txBody>
          <a:bodyPr/>
          <a:lstStyle/>
          <a:p>
            <a:fld id="{71331686-D02F-4794-A72F-B5DAD3F92EA7}" type="slidenum">
              <a:rPr lang="en-US" smtClean="0"/>
              <a:t>14</a:t>
            </a:fld>
            <a:endParaRPr lang="en-US"/>
          </a:p>
        </p:txBody>
      </p:sp>
    </p:spTree>
    <p:extLst>
      <p:ext uri="{BB962C8B-B14F-4D97-AF65-F5344CB8AC3E}">
        <p14:creationId xmlns:p14="http://schemas.microsoft.com/office/powerpoint/2010/main" val="1215545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Exploratory laparotomy incisions in infants should be performed via a transverse incision. This reduces the risk of postoperative dehiscence and allows adequate surgical exposure. Absorbable sutures such as </a:t>
            </a:r>
            <a:r>
              <a:rPr lang="en-US" sz="1200" kern="1200" dirty="0" err="1" smtClean="0">
                <a:solidFill>
                  <a:schemeClr val="tx1"/>
                </a:solidFill>
                <a:effectLst/>
                <a:latin typeface="+mn-lt"/>
                <a:ea typeface="+mn-ea"/>
                <a:cs typeface="+mn-cs"/>
              </a:rPr>
              <a:t>Vicryl</a:t>
            </a:r>
            <a:r>
              <a:rPr lang="en-US" sz="1200" kern="1200" dirty="0" smtClean="0">
                <a:solidFill>
                  <a:schemeClr val="tx1"/>
                </a:solidFill>
                <a:effectLst/>
                <a:latin typeface="+mn-lt"/>
                <a:ea typeface="+mn-ea"/>
                <a:cs typeface="+mn-cs"/>
              </a:rPr>
              <a:t> or PDS should be used to close the rectus fascia, regardless of incision. Skin can be closed with suture or staples. If a pediatric surgical set is not immediately available, a peripheral vascular set will usually contain instruments delicate enough for pediatric patients. A majority of thoracic injuries can be managed with a chest tube alone. Resuscitative thoracotomy is feasible in penetrating trauma, but contraindicated in blunt trauma due to profoundly low survival in children.</a:t>
            </a:r>
          </a:p>
        </p:txBody>
      </p:sp>
      <p:sp>
        <p:nvSpPr>
          <p:cNvPr id="4" name="Slide Number Placeholder 3"/>
          <p:cNvSpPr>
            <a:spLocks noGrp="1"/>
          </p:cNvSpPr>
          <p:nvPr>
            <p:ph type="sldNum" sz="quarter" idx="10"/>
          </p:nvPr>
        </p:nvSpPr>
        <p:spPr/>
        <p:txBody>
          <a:bodyPr/>
          <a:lstStyle/>
          <a:p>
            <a:fld id="{71331686-D02F-4794-A72F-B5DAD3F92EA7}" type="slidenum">
              <a:rPr lang="en-US" smtClean="0"/>
              <a:t>15</a:t>
            </a:fld>
            <a:endParaRPr lang="en-US"/>
          </a:p>
        </p:txBody>
      </p:sp>
    </p:spTree>
    <p:extLst>
      <p:ext uri="{BB962C8B-B14F-4D97-AF65-F5344CB8AC3E}">
        <p14:creationId xmlns:p14="http://schemas.microsoft.com/office/powerpoint/2010/main" val="1908693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going back to case study.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3-year-old make is thrown 10 feet by an explosion in a nearby building. He has multiple punctate penetrating wounds to the extremities and chest and has altered mental status.”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“What are the anatomic and physiologic differences between children and adults that will affect their care?”</a:t>
            </a:r>
          </a:p>
          <a:p>
            <a:endParaRPr lang="en-US" dirty="0"/>
          </a:p>
        </p:txBody>
      </p:sp>
      <p:sp>
        <p:nvSpPr>
          <p:cNvPr id="4" name="Slide Number Placeholder 3"/>
          <p:cNvSpPr>
            <a:spLocks noGrp="1"/>
          </p:cNvSpPr>
          <p:nvPr>
            <p:ph type="sldNum" sz="quarter" idx="10"/>
          </p:nvPr>
        </p:nvSpPr>
        <p:spPr/>
        <p:txBody>
          <a:bodyPr/>
          <a:lstStyle/>
          <a:p>
            <a:fld id="{71331686-D02F-4794-A72F-B5DAD3F92EA7}" type="slidenum">
              <a:rPr lang="en-US" smtClean="0"/>
              <a:t>16</a:t>
            </a:fld>
            <a:endParaRPr lang="en-US"/>
          </a:p>
        </p:txBody>
      </p:sp>
    </p:spTree>
    <p:extLst>
      <p:ext uri="{BB962C8B-B14F-4D97-AF65-F5344CB8AC3E}">
        <p14:creationId xmlns:p14="http://schemas.microsoft.com/office/powerpoint/2010/main" val="1195079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JTS Damage Control Resuscitation Clinical Practice Guideline, 19 Jul  2019.</a:t>
            </a:r>
          </a:p>
          <a:p>
            <a:r>
              <a:rPr lang="en-US" sz="1200" u="sng" kern="1200" dirty="0" smtClean="0">
                <a:solidFill>
                  <a:schemeClr val="tx1"/>
                </a:solidFill>
                <a:effectLst/>
                <a:latin typeface="+mn-lt"/>
                <a:ea typeface="+mn-ea"/>
                <a:cs typeface="+mn-cs"/>
                <a:hlinkClick r:id="rId3"/>
              </a:rPr>
              <a:t>https://jts.amedd.army.mil/index.cfm/PI_CPGs/cpgs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Emergency War Surgery, 5</a:t>
            </a:r>
            <a:r>
              <a:rPr lang="en-US" sz="1200" kern="1200" baseline="30000" dirty="0" smtClean="0">
                <a:solidFill>
                  <a:schemeClr val="tx1"/>
                </a:solidFill>
                <a:effectLst/>
                <a:latin typeface="+mn-lt"/>
                <a:ea typeface="+mn-ea"/>
                <a:cs typeface="+mn-cs"/>
              </a:rPr>
              <a:t>th </a:t>
            </a:r>
            <a:r>
              <a:rPr lang="en-US" sz="1200" kern="1200" dirty="0" smtClean="0">
                <a:solidFill>
                  <a:schemeClr val="tx1"/>
                </a:solidFill>
                <a:effectLst/>
                <a:latin typeface="+mn-lt"/>
                <a:ea typeface="+mn-ea"/>
                <a:cs typeface="+mn-cs"/>
              </a:rPr>
              <a:t>U.S. Edition. Chapter 31. Office of The  Surgeon General United States Army, Borden Institute </a:t>
            </a:r>
            <a:r>
              <a:rPr lang="en-US" sz="1200" u="heavy" kern="1200" dirty="0" smtClean="0">
                <a:solidFill>
                  <a:schemeClr val="tx1"/>
                </a:solidFill>
                <a:effectLst/>
                <a:latin typeface="+mn-lt"/>
                <a:ea typeface="+mn-ea"/>
                <a:cs typeface="+mn-cs"/>
              </a:rPr>
              <a:t>http</a:t>
            </a:r>
            <a:r>
              <a:rPr lang="en-US" sz="1200" u="sng" kern="1200" dirty="0" smtClean="0">
                <a:solidFill>
                  <a:schemeClr val="tx1"/>
                </a:solidFill>
                <a:effectLst/>
                <a:latin typeface="+mn-lt"/>
                <a:ea typeface="+mn-ea"/>
                <a:cs typeface="+mn-cs"/>
                <a:hlinkClick r:id="rId4"/>
              </a:rPr>
              <a:t>s://ww</a:t>
            </a:r>
            <a:r>
              <a:rPr lang="en-US" sz="1200" u="heavy" kern="1200" dirty="0" smtClean="0">
                <a:solidFill>
                  <a:schemeClr val="tx1"/>
                </a:solidFill>
                <a:effectLst/>
                <a:latin typeface="+mn-lt"/>
                <a:ea typeface="+mn-ea"/>
                <a:cs typeface="+mn-cs"/>
              </a:rPr>
              <a:t>w</a:t>
            </a:r>
            <a:r>
              <a:rPr lang="en-US" sz="1200" u="sng" kern="1200" dirty="0" smtClean="0">
                <a:solidFill>
                  <a:schemeClr val="tx1"/>
                </a:solidFill>
                <a:effectLst/>
                <a:latin typeface="+mn-lt"/>
                <a:ea typeface="+mn-ea"/>
                <a:cs typeface="+mn-cs"/>
                <a:hlinkClick r:id="rId4"/>
              </a:rPr>
              <a:t>.cs.amedd.arm</a:t>
            </a:r>
            <a:r>
              <a:rPr lang="en-US" sz="1200" u="heavy" kern="1200" dirty="0" smtClean="0">
                <a:solidFill>
                  <a:schemeClr val="tx1"/>
                </a:solidFill>
                <a:effectLst/>
                <a:latin typeface="+mn-lt"/>
                <a:ea typeface="+mn-ea"/>
                <a:cs typeface="+mn-cs"/>
              </a:rPr>
              <a:t>y</a:t>
            </a:r>
            <a:r>
              <a:rPr lang="en-US" sz="1200" u="sng" kern="1200" dirty="0" smtClean="0">
                <a:solidFill>
                  <a:schemeClr val="tx1"/>
                </a:solidFill>
                <a:effectLst/>
                <a:latin typeface="+mn-lt"/>
                <a:ea typeface="+mn-ea"/>
                <a:cs typeface="+mn-cs"/>
                <a:hlinkClick r:id="rId4"/>
              </a:rPr>
              <a:t>.mil/</a:t>
            </a:r>
            <a:r>
              <a:rPr lang="en-US" sz="1200" u="sng" kern="1200" dirty="0" err="1" smtClean="0">
                <a:solidFill>
                  <a:schemeClr val="tx1"/>
                </a:solidFill>
                <a:effectLst/>
                <a:latin typeface="+mn-lt"/>
                <a:ea typeface="+mn-ea"/>
                <a:cs typeface="+mn-cs"/>
                <a:hlinkClick r:id="rId4"/>
              </a:rPr>
              <a:t>P</a:t>
            </a:r>
            <a:r>
              <a:rPr lang="en-US" sz="1200" u="heavy" kern="1200" dirty="0" err="1" smtClean="0">
                <a:solidFill>
                  <a:schemeClr val="tx1"/>
                </a:solidFill>
                <a:effectLst/>
                <a:latin typeface="+mn-lt"/>
                <a:ea typeface="+mn-ea"/>
                <a:cs typeface="+mn-cs"/>
              </a:rPr>
              <a:t>o</a:t>
            </a:r>
            <a:r>
              <a:rPr lang="en-US" sz="1200" u="sng" kern="1200" dirty="0" err="1" smtClean="0">
                <a:solidFill>
                  <a:schemeClr val="tx1"/>
                </a:solidFill>
                <a:effectLst/>
                <a:latin typeface="+mn-lt"/>
                <a:ea typeface="+mn-ea"/>
                <a:cs typeface="+mn-cs"/>
                <a:hlinkClick r:id="rId4"/>
              </a:rPr>
              <a:t>rtlet.asp</a:t>
            </a:r>
            <a:r>
              <a:rPr lang="en-US" sz="1200" u="heavy" kern="1200" dirty="0" err="1" smtClean="0">
                <a:solidFill>
                  <a:schemeClr val="tx1"/>
                </a:solidFill>
                <a:effectLst/>
                <a:latin typeface="+mn-lt"/>
                <a:ea typeface="+mn-ea"/>
                <a:cs typeface="+mn-cs"/>
              </a:rPr>
              <a:t>x</a:t>
            </a:r>
            <a:r>
              <a:rPr lang="en-US" sz="1200" u="sng" kern="1200" dirty="0" err="1" smtClean="0">
                <a:solidFill>
                  <a:schemeClr val="tx1"/>
                </a:solidFill>
                <a:effectLst/>
                <a:latin typeface="+mn-lt"/>
                <a:ea typeface="+mn-ea"/>
                <a:cs typeface="+mn-cs"/>
                <a:hlinkClick r:id="rId4"/>
              </a:rPr>
              <a:t>?ID</a:t>
            </a:r>
            <a:r>
              <a:rPr lang="en-US" sz="1200" u="sng" kern="1200" dirty="0" smtClean="0">
                <a:solidFill>
                  <a:schemeClr val="tx1"/>
                </a:solidFill>
                <a:effectLst/>
                <a:latin typeface="+mn-lt"/>
                <a:ea typeface="+mn-ea"/>
                <a:cs typeface="+mn-cs"/>
                <a:hlinkClick r:id="rId4"/>
              </a:rPr>
              <a:t>=cb88853d‐5b33‐4b3</a:t>
            </a:r>
            <a:r>
              <a:rPr lang="en-US" sz="1200" u="heavy" kern="1200" dirty="0" smtClean="0">
                <a:solidFill>
                  <a:schemeClr val="tx1"/>
                </a:solidFill>
                <a:effectLst/>
                <a:latin typeface="+mn-lt"/>
                <a:ea typeface="+mn-ea"/>
                <a:cs typeface="+mn-cs"/>
              </a:rPr>
              <a:t>f‐968c‐ </a:t>
            </a:r>
            <a:r>
              <a:rPr lang="en-US" sz="1200" kern="1200" dirty="0" smtClean="0">
                <a:solidFill>
                  <a:schemeClr val="tx1"/>
                </a:solidFill>
                <a:effectLst/>
                <a:latin typeface="+mn-lt"/>
                <a:ea typeface="+mn-ea"/>
                <a:cs typeface="+mn-cs"/>
              </a:rPr>
              <a:t> </a:t>
            </a:r>
            <a:r>
              <a:rPr lang="en-US" sz="1200" u="heavy" kern="1200" dirty="0" smtClean="0">
                <a:solidFill>
                  <a:schemeClr val="tx1"/>
                </a:solidFill>
                <a:effectLst/>
                <a:latin typeface="+mn-lt"/>
                <a:ea typeface="+mn-ea"/>
                <a:cs typeface="+mn-cs"/>
              </a:rPr>
              <a:t>2cd95f7b7809</a:t>
            </a:r>
            <a:endParaRPr lang="en-US" sz="1200" kern="1200" dirty="0" smtClean="0">
              <a:solidFill>
                <a:schemeClr val="tx1"/>
              </a:solidFill>
              <a:effectLst/>
              <a:latin typeface="+mn-lt"/>
              <a:ea typeface="+mn-ea"/>
              <a:cs typeface="+mn-cs"/>
            </a:endParaRPr>
          </a:p>
          <a:p>
            <a:pPr marL="171450" indent="-171450">
              <a:buFontTx/>
              <a:buChar char="-"/>
            </a:pPr>
            <a:r>
              <a:rPr lang="en-US" sz="1200" kern="1200" dirty="0" smtClean="0">
                <a:solidFill>
                  <a:schemeClr val="tx1"/>
                </a:solidFill>
                <a:effectLst/>
                <a:latin typeface="+mn-lt"/>
                <a:ea typeface="+mn-ea"/>
                <a:cs typeface="+mn-cs"/>
              </a:rPr>
              <a:t>Mattox, K, Moore, E, Feliciano, D 2013</a:t>
            </a:r>
            <a:r>
              <a:rPr lang="en-US" sz="1200" i="1" kern="1200" dirty="0" smtClean="0">
                <a:solidFill>
                  <a:schemeClr val="tx1"/>
                </a:solidFill>
                <a:effectLst/>
                <a:latin typeface="+mn-lt"/>
                <a:ea typeface="+mn-ea"/>
                <a:cs typeface="+mn-cs"/>
              </a:rPr>
              <a:t>. Trauma, Seventh Edition</a:t>
            </a:r>
            <a:r>
              <a:rPr lang="en-US" sz="1200" kern="1200" dirty="0" smtClean="0">
                <a:solidFill>
                  <a:schemeClr val="tx1"/>
                </a:solidFill>
                <a:effectLst/>
                <a:latin typeface="+mn-lt"/>
                <a:ea typeface="+mn-ea"/>
                <a:cs typeface="+mn-cs"/>
              </a:rPr>
              <a:t>. The McGraw-Hill Companies. ISBN 978-0-07-166351-7</a:t>
            </a:r>
          </a:p>
          <a:p>
            <a:pPr marL="171450" indent="-171450">
              <a:buFontTx/>
              <a:buChar char="-"/>
            </a:pPr>
            <a:endParaRPr lang="en-US" sz="1200" kern="1200" dirty="0" smtClean="0">
              <a:solidFill>
                <a:schemeClr val="tx1"/>
              </a:solidFill>
              <a:effectLst/>
              <a:latin typeface="+mn-lt"/>
              <a:ea typeface="+mn-ea"/>
              <a:cs typeface="+mn-cs"/>
            </a:endParaRPr>
          </a:p>
          <a:p>
            <a:pPr marL="171450" indent="-171450">
              <a:buFontTx/>
              <a:buChar char="-"/>
            </a:pPr>
            <a:r>
              <a:rPr lang="en-US" sz="1200" kern="1200" dirty="0" smtClean="0">
                <a:solidFill>
                  <a:schemeClr val="tx1"/>
                </a:solidFill>
                <a:effectLst/>
                <a:latin typeface="+mn-lt"/>
                <a:ea typeface="+mn-ea"/>
                <a:cs typeface="+mn-cs"/>
              </a:rPr>
              <a:t>Hopefully this lecture has</a:t>
            </a:r>
            <a:r>
              <a:rPr lang="en-US" sz="1200" kern="1200" baseline="0" dirty="0" smtClean="0">
                <a:solidFill>
                  <a:schemeClr val="tx1"/>
                </a:solidFill>
                <a:effectLst/>
                <a:latin typeface="+mn-lt"/>
                <a:ea typeface="+mn-ea"/>
                <a:cs typeface="+mn-cs"/>
              </a:rPr>
              <a:t> provided you with the information required to address pediatric trauma with confidence. Listed here are references for additional information.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1331686-D02F-4794-A72F-B5DAD3F92EA7}" type="slidenum">
              <a:rPr lang="en-US" smtClean="0"/>
              <a:t>17</a:t>
            </a:fld>
            <a:endParaRPr lang="en-US"/>
          </a:p>
        </p:txBody>
      </p:sp>
    </p:spTree>
    <p:extLst>
      <p:ext uri="{BB962C8B-B14F-4D97-AF65-F5344CB8AC3E}">
        <p14:creationId xmlns:p14="http://schemas.microsoft.com/office/powerpoint/2010/main" val="866496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will start off with this case scenario. Think about this case as we proceed through the lecture.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 3-year-old male is thrown 10 feet by an explosion in a nearby building. He has multiple punctate penetrating wounds to the extremities and chest and has altered mental status.”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“What are the anatomic and physiologic differences between children and adults that will affect their care?”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1331686-D02F-4794-A72F-B5DAD3F92EA7}" type="slidenum">
              <a:rPr lang="en-US" smtClean="0"/>
              <a:t>2</a:t>
            </a:fld>
            <a:endParaRPr lang="en-US"/>
          </a:p>
        </p:txBody>
      </p:sp>
    </p:spTree>
    <p:extLst>
      <p:ext uri="{BB962C8B-B14F-4D97-AF65-F5344CB8AC3E}">
        <p14:creationId xmlns:p14="http://schemas.microsoft.com/office/powerpoint/2010/main" val="4274623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the end of this lecture you should have an understanding of pediatric resuscitation and the anatomic and physiologic considerations of pediatric patients and should be able to answer the question on the previous slide.</a:t>
            </a:r>
          </a:p>
          <a:p>
            <a:endParaRPr lang="en-US" dirty="0"/>
          </a:p>
        </p:txBody>
      </p:sp>
      <p:sp>
        <p:nvSpPr>
          <p:cNvPr id="4" name="Slide Number Placeholder 3"/>
          <p:cNvSpPr>
            <a:spLocks noGrp="1"/>
          </p:cNvSpPr>
          <p:nvPr>
            <p:ph type="sldNum" sz="quarter" idx="10"/>
          </p:nvPr>
        </p:nvSpPr>
        <p:spPr/>
        <p:txBody>
          <a:bodyPr/>
          <a:lstStyle/>
          <a:p>
            <a:fld id="{71331686-D02F-4794-A72F-B5DAD3F92EA7}" type="slidenum">
              <a:rPr lang="en-US" smtClean="0"/>
              <a:t>3</a:t>
            </a:fld>
            <a:endParaRPr lang="en-US"/>
          </a:p>
        </p:txBody>
      </p:sp>
    </p:spTree>
    <p:extLst>
      <p:ext uri="{BB962C8B-B14F-4D97-AF65-F5344CB8AC3E}">
        <p14:creationId xmlns:p14="http://schemas.microsoft.com/office/powerpoint/2010/main" val="2513262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Just as with adults, trauma evaluation follows the Advanced Trauma Life Support format of the American College of Surgeons Committee on Trauma. One</a:t>
            </a:r>
            <a:r>
              <a:rPr lang="en-US" sz="1200" kern="1200" baseline="0" dirty="0" smtClean="0">
                <a:solidFill>
                  <a:schemeClr val="tx1"/>
                </a:solidFill>
                <a:effectLst/>
                <a:latin typeface="+mn-lt"/>
                <a:ea typeface="+mn-ea"/>
                <a:cs typeface="+mn-cs"/>
              </a:rPr>
              <a:t> s</a:t>
            </a:r>
            <a:r>
              <a:rPr lang="en-US" sz="1200" kern="1200" dirty="0" smtClean="0">
                <a:solidFill>
                  <a:schemeClr val="tx1"/>
                </a:solidFill>
                <a:effectLst/>
                <a:latin typeface="+mn-lt"/>
                <a:ea typeface="+mn-ea"/>
                <a:cs typeface="+mn-cs"/>
              </a:rPr>
              <a:t>tarts with primary survey with simultaneous resuscitation and then performs the secondary survey with definitive care. Multiple organ injuries are much more common in children than in adults, thus, it is best to manage children as if every organ is injured until proven otherwise.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Resuscitation and vital signs can vary significantly with age and are often estimated using weight-based or length-based nomograms.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Broselow</a:t>
            </a:r>
            <a:r>
              <a:rPr lang="en-US" sz="1200" kern="1200" dirty="0" smtClean="0">
                <a:solidFill>
                  <a:schemeClr val="tx1"/>
                </a:solidFill>
                <a:effectLst/>
                <a:latin typeface="+mn-lt"/>
                <a:ea typeface="+mn-ea"/>
                <a:cs typeface="+mn-cs"/>
              </a:rPr>
              <a:t> pediatric emergency tape, is a color-coded length-based tape measure that is used throughout the world for pediatric emergencies and is a useful adjunct in resuscitation.  It relates a child’s height as measured by the tape to their weight to provide medical instructions including medication dosages, the size of the equipment that should be used, and the level of shock voltage when using a defibrillator. It is designed for use in children up to approximately 12 years of age who have a maximum weight of roughly 36kg (80 pounds).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1331686-D02F-4794-A72F-B5DAD3F92EA7}" type="slidenum">
              <a:rPr lang="en-US" smtClean="0"/>
              <a:t>4</a:t>
            </a:fld>
            <a:endParaRPr lang="en-US"/>
          </a:p>
        </p:txBody>
      </p:sp>
    </p:spTree>
    <p:extLst>
      <p:ext uri="{BB962C8B-B14F-4D97-AF65-F5344CB8AC3E}">
        <p14:creationId xmlns:p14="http://schemas.microsoft.com/office/powerpoint/2010/main" val="2579914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Establishing a definitive airway is based on age and weight, as depicted in the table on this slide.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size of endotracheal (ET) tube can also be estimated using the size of the child’s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finger. It can also be determined using the below formulas</a:t>
            </a:r>
          </a:p>
          <a:p>
            <a:pPr lvl="0"/>
            <a:r>
              <a:rPr lang="en-US" sz="1200" kern="1200" dirty="0" smtClean="0">
                <a:solidFill>
                  <a:schemeClr val="tx1"/>
                </a:solidFill>
                <a:effectLst/>
                <a:latin typeface="+mn-lt"/>
                <a:ea typeface="+mn-ea"/>
                <a:cs typeface="+mn-cs"/>
              </a:rPr>
              <a:t>For an </a:t>
            </a:r>
            <a:r>
              <a:rPr lang="en-US" sz="1200" kern="1200" dirty="0" err="1" smtClean="0">
                <a:solidFill>
                  <a:schemeClr val="tx1"/>
                </a:solidFill>
                <a:effectLst/>
                <a:latin typeface="+mn-lt"/>
                <a:ea typeface="+mn-ea"/>
                <a:cs typeface="+mn-cs"/>
              </a:rPr>
              <a:t>uncuffed</a:t>
            </a:r>
            <a:r>
              <a:rPr lang="en-US" sz="1200" kern="1200" dirty="0" smtClean="0">
                <a:solidFill>
                  <a:schemeClr val="tx1"/>
                </a:solidFill>
                <a:effectLst/>
                <a:latin typeface="+mn-lt"/>
                <a:ea typeface="+mn-ea"/>
                <a:cs typeface="+mn-cs"/>
              </a:rPr>
              <a:t> ET tube:  age divided by 4 plus 4 (i.e. (age/4) + 4)</a:t>
            </a:r>
          </a:p>
          <a:p>
            <a:pPr lvl="0"/>
            <a:r>
              <a:rPr lang="en-US" sz="1200" kern="1200" dirty="0" smtClean="0">
                <a:solidFill>
                  <a:schemeClr val="tx1"/>
                </a:solidFill>
                <a:effectLst/>
                <a:latin typeface="+mn-lt"/>
                <a:ea typeface="+mn-ea"/>
                <a:cs typeface="+mn-cs"/>
              </a:rPr>
              <a:t>For a cuffed ET tube: age divided by 4 plus 3.5 (i.e. (age/4) + 3.5)</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Typically, the ET tube is not cuffed in children less than 8 years of age since the narrowest part of the airway, the cricoid ring, will stabilize the tube without the need for a cuff.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smaller the child, the more likely successful intubation can be achieved with a miller blade (straight laryngoscope blade), since the airway tends to be more anterior in children compared to adults. It is recommended to use a Miller blade to intubate children less than 8 years of age.  </a:t>
            </a:r>
          </a:p>
        </p:txBody>
      </p:sp>
      <p:sp>
        <p:nvSpPr>
          <p:cNvPr id="4" name="Slide Number Placeholder 3"/>
          <p:cNvSpPr>
            <a:spLocks noGrp="1"/>
          </p:cNvSpPr>
          <p:nvPr>
            <p:ph type="sldNum" sz="quarter" idx="10"/>
          </p:nvPr>
        </p:nvSpPr>
        <p:spPr/>
        <p:txBody>
          <a:bodyPr/>
          <a:lstStyle/>
          <a:p>
            <a:fld id="{71331686-D02F-4794-A72F-B5DAD3F92EA7}" type="slidenum">
              <a:rPr lang="en-US" smtClean="0"/>
              <a:t>5</a:t>
            </a:fld>
            <a:endParaRPr lang="en-US"/>
          </a:p>
        </p:txBody>
      </p:sp>
    </p:spTree>
    <p:extLst>
      <p:ext uri="{BB962C8B-B14F-4D97-AF65-F5344CB8AC3E}">
        <p14:creationId xmlns:p14="http://schemas.microsoft.com/office/powerpoint/2010/main" val="2622108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Pediatric patients tend to become bradycardic during intubation, so atropine should be administered prior to administration of sedation medications, as depicted in the algorithm.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Right </a:t>
            </a:r>
            <a:r>
              <a:rPr lang="en-US" sz="1200" kern="1200" dirty="0" err="1" smtClean="0">
                <a:solidFill>
                  <a:schemeClr val="tx1"/>
                </a:solidFill>
                <a:effectLst/>
                <a:latin typeface="+mn-lt"/>
                <a:ea typeface="+mn-ea"/>
                <a:cs typeface="+mn-cs"/>
              </a:rPr>
              <a:t>mainstem</a:t>
            </a:r>
            <a:r>
              <a:rPr lang="en-US" sz="1200" kern="1200" dirty="0" smtClean="0">
                <a:solidFill>
                  <a:schemeClr val="tx1"/>
                </a:solidFill>
                <a:effectLst/>
                <a:latin typeface="+mn-lt"/>
                <a:ea typeface="+mn-ea"/>
                <a:cs typeface="+mn-cs"/>
              </a:rPr>
              <a:t> intubation is the most common complication in pediatric intubation, so care must be made not to advance the tube too deep. The ET tube should be advanced just about 3cm beyond the vocal cords.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ET placement should be confirmed with auscultation on the side of the chest, </a:t>
            </a:r>
            <a:r>
              <a:rPr lang="en-US" sz="1200" kern="1200" dirty="0" err="1" smtClean="0">
                <a:solidFill>
                  <a:schemeClr val="tx1"/>
                </a:solidFill>
                <a:effectLst/>
                <a:latin typeface="+mn-lt"/>
                <a:ea typeface="+mn-ea"/>
                <a:cs typeface="+mn-cs"/>
              </a:rPr>
              <a:t>capnography</a:t>
            </a:r>
            <a:r>
              <a:rPr lang="en-US" sz="1200" kern="1200" dirty="0" smtClean="0">
                <a:solidFill>
                  <a:schemeClr val="tx1"/>
                </a:solidFill>
                <a:effectLst/>
                <a:latin typeface="+mn-lt"/>
                <a:ea typeface="+mn-ea"/>
                <a:cs typeface="+mn-cs"/>
              </a:rPr>
              <a:t>, and chest x-ray.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Note that due to the thin tissues of the chest wall, gastric insufflation may be confused with normal breath sounds.</a:t>
            </a:r>
          </a:p>
          <a:p>
            <a:endParaRPr lang="en-US" dirty="0"/>
          </a:p>
        </p:txBody>
      </p:sp>
      <p:sp>
        <p:nvSpPr>
          <p:cNvPr id="4" name="Slide Number Placeholder 3"/>
          <p:cNvSpPr>
            <a:spLocks noGrp="1"/>
          </p:cNvSpPr>
          <p:nvPr>
            <p:ph type="sldNum" sz="quarter" idx="10"/>
          </p:nvPr>
        </p:nvSpPr>
        <p:spPr/>
        <p:txBody>
          <a:bodyPr/>
          <a:lstStyle/>
          <a:p>
            <a:fld id="{71331686-D02F-4794-A72F-B5DAD3F92EA7}" type="slidenum">
              <a:rPr lang="en-US" smtClean="0"/>
              <a:t>6</a:t>
            </a:fld>
            <a:endParaRPr lang="en-US"/>
          </a:p>
        </p:txBody>
      </p:sp>
    </p:spTree>
    <p:extLst>
      <p:ext uri="{BB962C8B-B14F-4D97-AF65-F5344CB8AC3E}">
        <p14:creationId xmlns:p14="http://schemas.microsoft.com/office/powerpoint/2010/main" val="3159473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children under the age of 10 years, Needle </a:t>
            </a:r>
            <a:r>
              <a:rPr lang="en-US" sz="1200" kern="1200" dirty="0" err="1" smtClean="0">
                <a:solidFill>
                  <a:schemeClr val="tx1"/>
                </a:solidFill>
                <a:effectLst/>
                <a:latin typeface="+mn-lt"/>
                <a:ea typeface="+mn-ea"/>
                <a:cs typeface="+mn-cs"/>
              </a:rPr>
              <a:t>Cricothyroidotomy</a:t>
            </a:r>
            <a:r>
              <a:rPr lang="en-US" sz="1200" kern="1200" dirty="0" smtClean="0">
                <a:solidFill>
                  <a:schemeClr val="tx1"/>
                </a:solidFill>
                <a:effectLst/>
                <a:latin typeface="+mn-lt"/>
                <a:ea typeface="+mn-ea"/>
                <a:cs typeface="+mn-cs"/>
              </a:rPr>
              <a:t> is preferred given the cricoid cartilage is very delicate at this age and could be easily injured with a surgical incision.  Needle </a:t>
            </a:r>
            <a:r>
              <a:rPr lang="en-US" sz="1200" kern="1200" dirty="0" err="1" smtClean="0">
                <a:solidFill>
                  <a:schemeClr val="tx1"/>
                </a:solidFill>
                <a:effectLst/>
                <a:latin typeface="+mn-lt"/>
                <a:ea typeface="+mn-ea"/>
                <a:cs typeface="+mn-cs"/>
              </a:rPr>
              <a:t>Cricothyroidotomy</a:t>
            </a:r>
            <a:r>
              <a:rPr lang="en-US" sz="1200" kern="1200" dirty="0" smtClean="0">
                <a:solidFill>
                  <a:schemeClr val="tx1"/>
                </a:solidFill>
                <a:effectLst/>
                <a:latin typeface="+mn-lt"/>
                <a:ea typeface="+mn-ea"/>
                <a:cs typeface="+mn-cs"/>
              </a:rPr>
              <a:t> is performed by placing a large-bore </a:t>
            </a:r>
            <a:r>
              <a:rPr lang="en-US" sz="1200" kern="1200" dirty="0" err="1" smtClean="0">
                <a:solidFill>
                  <a:schemeClr val="tx1"/>
                </a:solidFill>
                <a:effectLst/>
                <a:latin typeface="+mn-lt"/>
                <a:ea typeface="+mn-ea"/>
                <a:cs typeface="+mn-cs"/>
              </a:rPr>
              <a:t>angiocatheter</a:t>
            </a:r>
            <a:r>
              <a:rPr lang="en-US" sz="1200" kern="1200" dirty="0" smtClean="0">
                <a:solidFill>
                  <a:schemeClr val="tx1"/>
                </a:solidFill>
                <a:effectLst/>
                <a:latin typeface="+mn-lt"/>
                <a:ea typeface="+mn-ea"/>
                <a:cs typeface="+mn-cs"/>
              </a:rPr>
              <a:t> (14-18G) through the cricothyroid membrane.  Care should be taken not to penetrate the posterior tracheal membrane.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angiocatheter</a:t>
            </a:r>
            <a:r>
              <a:rPr lang="en-US" sz="1200" kern="1200" dirty="0" smtClean="0">
                <a:solidFill>
                  <a:schemeClr val="tx1"/>
                </a:solidFill>
                <a:effectLst/>
                <a:latin typeface="+mn-lt"/>
                <a:ea typeface="+mn-ea"/>
                <a:cs typeface="+mn-cs"/>
              </a:rPr>
              <a:t> can then be connected to high flow oxygen and the patient can be oxygenated for about ~45minutes before </a:t>
            </a:r>
            <a:r>
              <a:rPr lang="en-US" sz="1200" kern="1200" dirty="0" err="1" smtClean="0">
                <a:solidFill>
                  <a:schemeClr val="tx1"/>
                </a:solidFill>
                <a:effectLst/>
                <a:latin typeface="+mn-lt"/>
                <a:ea typeface="+mn-ea"/>
                <a:cs typeface="+mn-cs"/>
              </a:rPr>
              <a:t>hypercarbia</a:t>
            </a:r>
            <a:r>
              <a:rPr lang="en-US" sz="1200" kern="1200" dirty="0" smtClean="0">
                <a:solidFill>
                  <a:schemeClr val="tx1"/>
                </a:solidFill>
                <a:effectLst/>
                <a:latin typeface="+mn-lt"/>
                <a:ea typeface="+mn-ea"/>
                <a:cs typeface="+mn-cs"/>
              </a:rPr>
              <a:t> becomes an issue. During this time, </a:t>
            </a:r>
            <a:r>
              <a:rPr lang="en-US" sz="1200" kern="1200" dirty="0" err="1" smtClean="0">
                <a:solidFill>
                  <a:schemeClr val="tx1"/>
                </a:solidFill>
                <a:effectLst/>
                <a:latin typeface="+mn-lt"/>
                <a:ea typeface="+mn-ea"/>
                <a:cs typeface="+mn-cs"/>
              </a:rPr>
              <a:t>orotracheal</a:t>
            </a:r>
            <a:r>
              <a:rPr lang="en-US" sz="1200" kern="1200" dirty="0" smtClean="0">
                <a:solidFill>
                  <a:schemeClr val="tx1"/>
                </a:solidFill>
                <a:effectLst/>
                <a:latin typeface="+mn-lt"/>
                <a:ea typeface="+mn-ea"/>
                <a:cs typeface="+mn-cs"/>
              </a:rPr>
              <a:t> intubation or tracheostomy can be performed. </a:t>
            </a:r>
          </a:p>
          <a:p>
            <a:endParaRPr lang="en-US" dirty="0"/>
          </a:p>
        </p:txBody>
      </p:sp>
      <p:sp>
        <p:nvSpPr>
          <p:cNvPr id="4" name="Slide Number Placeholder 3"/>
          <p:cNvSpPr>
            <a:spLocks noGrp="1"/>
          </p:cNvSpPr>
          <p:nvPr>
            <p:ph type="sldNum" sz="quarter" idx="10"/>
          </p:nvPr>
        </p:nvSpPr>
        <p:spPr/>
        <p:txBody>
          <a:bodyPr/>
          <a:lstStyle/>
          <a:p>
            <a:fld id="{71331686-D02F-4794-A72F-B5DAD3F92EA7}" type="slidenum">
              <a:rPr lang="en-US" smtClean="0"/>
              <a:t>7</a:t>
            </a:fld>
            <a:endParaRPr lang="en-US"/>
          </a:p>
        </p:txBody>
      </p:sp>
    </p:spTree>
    <p:extLst>
      <p:ext uri="{BB962C8B-B14F-4D97-AF65-F5344CB8AC3E}">
        <p14:creationId xmlns:p14="http://schemas.microsoft.com/office/powerpoint/2010/main" val="3171378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pediatric patients, the most common cause of cardiac arrest is respiratory arrest.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Some key pulmonary differences between adults and children to consider are:</a:t>
            </a:r>
          </a:p>
          <a:p>
            <a:pPr lvl="0"/>
            <a:r>
              <a:rPr lang="en-US" sz="1200" kern="1200" dirty="0" smtClean="0">
                <a:solidFill>
                  <a:schemeClr val="tx1"/>
                </a:solidFill>
                <a:effectLst/>
                <a:latin typeface="+mn-lt"/>
                <a:ea typeface="+mn-ea"/>
                <a:cs typeface="+mn-cs"/>
              </a:rPr>
              <a:t>Anatomically, a child’s larynx is more anterior, making intubation more difficult. </a:t>
            </a:r>
          </a:p>
          <a:p>
            <a:pPr lvl="0"/>
            <a:r>
              <a:rPr lang="en-US" sz="1200" kern="1200" dirty="0" smtClean="0">
                <a:solidFill>
                  <a:schemeClr val="tx1"/>
                </a:solidFill>
                <a:effectLst/>
                <a:latin typeface="+mn-lt"/>
                <a:ea typeface="+mn-ea"/>
                <a:cs typeface="+mn-cs"/>
              </a:rPr>
              <a:t>Newborns tend to be obligate nasal breathers, so nasal airways should be avoided.</a:t>
            </a:r>
          </a:p>
          <a:p>
            <a:pPr lvl="0"/>
            <a:r>
              <a:rPr lang="en-US" sz="1200" kern="1200" dirty="0" smtClean="0">
                <a:solidFill>
                  <a:schemeClr val="tx1"/>
                </a:solidFill>
                <a:effectLst/>
                <a:latin typeface="+mn-lt"/>
                <a:ea typeface="+mn-ea"/>
                <a:cs typeface="+mn-cs"/>
              </a:rPr>
              <a:t>Infants breath with their diaphragm and problems that limit diaphragmatic movement can impede breathing</a:t>
            </a:r>
          </a:p>
          <a:p>
            <a:endParaRPr lang="en-US" dirty="0"/>
          </a:p>
        </p:txBody>
      </p:sp>
      <p:sp>
        <p:nvSpPr>
          <p:cNvPr id="4" name="Slide Number Placeholder 3"/>
          <p:cNvSpPr>
            <a:spLocks noGrp="1"/>
          </p:cNvSpPr>
          <p:nvPr>
            <p:ph type="sldNum" sz="quarter" idx="10"/>
          </p:nvPr>
        </p:nvSpPr>
        <p:spPr/>
        <p:txBody>
          <a:bodyPr/>
          <a:lstStyle/>
          <a:p>
            <a:fld id="{71331686-D02F-4794-A72F-B5DAD3F92EA7}" type="slidenum">
              <a:rPr lang="en-US" smtClean="0"/>
              <a:t>8</a:t>
            </a:fld>
            <a:endParaRPr lang="en-US"/>
          </a:p>
        </p:txBody>
      </p:sp>
    </p:spTree>
    <p:extLst>
      <p:ext uri="{BB962C8B-B14F-4D97-AF65-F5344CB8AC3E}">
        <p14:creationId xmlns:p14="http://schemas.microsoft.com/office/powerpoint/2010/main" val="995659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Children tend to compensate well for blood loss until they crash, thus normal blood pressure in a child who has suffered major trauma doesn’t mean there hasn’t been major blood loss. The ideal sites for vascular access are the peripheral veins, especially the antecubital fossa, followed by the femoral veins. Intraosseous access is an alternative, especially if there is an urgent need for access to start fluid resuscitation, and vascular access is proving difficult to establish. The tibia is a good site (2-4cm distal to the </a:t>
            </a:r>
            <a:r>
              <a:rPr lang="en-US" sz="1200" kern="1200" dirty="0" err="1" smtClean="0">
                <a:solidFill>
                  <a:schemeClr val="tx1"/>
                </a:solidFill>
                <a:effectLst/>
                <a:latin typeface="+mn-lt"/>
                <a:ea typeface="+mn-ea"/>
                <a:cs typeface="+mn-cs"/>
              </a:rPr>
              <a:t>tibial</a:t>
            </a:r>
            <a:r>
              <a:rPr lang="en-US" sz="1200" kern="1200" dirty="0" smtClean="0">
                <a:solidFill>
                  <a:schemeClr val="tx1"/>
                </a:solidFill>
                <a:effectLst/>
                <a:latin typeface="+mn-lt"/>
                <a:ea typeface="+mn-ea"/>
                <a:cs typeface="+mn-cs"/>
              </a:rPr>
              <a:t> tuberosity over the anteromedial aspect of the proximal tibia). Contraindications of intraosseous access include infection over area of planned intraosseous access and proximal fractures. Initial bolus of fluids should be administered at a volume of 20 cc/kg (crystalloid or blood). Keep in mind that due to their large surface-to-mass ratio, children are more likely than adults to become hypothermic in cold environments. It is recommended that the room be kept no lower than 37 degrees Celsius, blankets be used to minimize heat loss, warmers be used when possible, and warm fluids be used for resuscitation. </a:t>
            </a:r>
          </a:p>
          <a:p>
            <a:endParaRPr lang="en-US" dirty="0"/>
          </a:p>
        </p:txBody>
      </p:sp>
      <p:sp>
        <p:nvSpPr>
          <p:cNvPr id="4" name="Slide Number Placeholder 3"/>
          <p:cNvSpPr>
            <a:spLocks noGrp="1"/>
          </p:cNvSpPr>
          <p:nvPr>
            <p:ph type="sldNum" sz="quarter" idx="10"/>
          </p:nvPr>
        </p:nvSpPr>
        <p:spPr/>
        <p:txBody>
          <a:bodyPr/>
          <a:lstStyle/>
          <a:p>
            <a:fld id="{71331686-D02F-4794-A72F-B5DAD3F92EA7}" type="slidenum">
              <a:rPr lang="en-US" smtClean="0"/>
              <a:t>9</a:t>
            </a:fld>
            <a:endParaRPr lang="en-US"/>
          </a:p>
        </p:txBody>
      </p:sp>
    </p:spTree>
    <p:extLst>
      <p:ext uri="{BB962C8B-B14F-4D97-AF65-F5344CB8AC3E}">
        <p14:creationId xmlns:p14="http://schemas.microsoft.com/office/powerpoint/2010/main" val="3080767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000065"/>
                </a:solidFill>
                <a:latin typeface="Calibri"/>
                <a:cs typeface="Calibri"/>
              </a:defRPr>
            </a:lvl1pPr>
          </a:lstStyle>
          <a:p>
            <a:pPr marL="12700">
              <a:lnSpc>
                <a:spcPts val="1250"/>
              </a:lnSpc>
            </a:pPr>
            <a:r>
              <a:rPr dirty="0"/>
              <a:t>2020,</a:t>
            </a:r>
            <a:r>
              <a:rPr spc="-35" dirty="0"/>
              <a:t> </a:t>
            </a:r>
            <a:r>
              <a:rPr dirty="0"/>
              <a:t>v1.1</a:t>
            </a:r>
          </a:p>
        </p:txBody>
      </p:sp>
      <p:sp>
        <p:nvSpPr>
          <p:cNvPr id="5" name="Holder 5"/>
          <p:cNvSpPr>
            <a:spLocks noGrp="1"/>
          </p:cNvSpPr>
          <p:nvPr>
            <p:ph type="dt" sz="half" idx="6"/>
          </p:nvPr>
        </p:nvSpPr>
        <p:spPr>
          <a:xfrm>
            <a:off x="502920" y="7228332"/>
            <a:ext cx="2313432" cy="3886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5/2/2022</a:t>
            </a:fld>
            <a:endParaRPr lang="en-US"/>
          </a:p>
        </p:txBody>
      </p:sp>
      <p:sp>
        <p:nvSpPr>
          <p:cNvPr id="6" name="Holder 6"/>
          <p:cNvSpPr>
            <a:spLocks noGrp="1"/>
          </p:cNvSpPr>
          <p:nvPr>
            <p:ph type="sldNum" sz="quarter" idx="7"/>
          </p:nvPr>
        </p:nvSpPr>
        <p:spPr/>
        <p:txBody>
          <a:bodyPr lIns="0" tIns="0" rIns="0" bIns="0"/>
          <a:lstStyle>
            <a:lvl1pPr>
              <a:defRPr sz="1200" b="0" i="0">
                <a:solidFill>
                  <a:srgbClr val="002060"/>
                </a:solidFill>
                <a:latin typeface="Calibri"/>
                <a:cs typeface="Calibri"/>
              </a:defRPr>
            </a:lvl1pPr>
          </a:lstStyle>
          <a:p>
            <a:pPr marL="25400">
              <a:lnSpc>
                <a:spcPts val="1250"/>
              </a:lnSpc>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rgbClr val="00009A"/>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6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000065"/>
                </a:solidFill>
                <a:latin typeface="Calibri"/>
                <a:cs typeface="Calibri"/>
              </a:defRPr>
            </a:lvl1pPr>
          </a:lstStyle>
          <a:p>
            <a:pPr marL="12700">
              <a:lnSpc>
                <a:spcPts val="1250"/>
              </a:lnSpc>
            </a:pPr>
            <a:r>
              <a:rPr dirty="0"/>
              <a:t>2020,</a:t>
            </a:r>
            <a:r>
              <a:rPr spc="-35" dirty="0"/>
              <a:t> </a:t>
            </a:r>
            <a:r>
              <a:rPr dirty="0"/>
              <a:t>v1.1</a:t>
            </a:r>
          </a:p>
        </p:txBody>
      </p:sp>
      <p:sp>
        <p:nvSpPr>
          <p:cNvPr id="5" name="Holder 5"/>
          <p:cNvSpPr>
            <a:spLocks noGrp="1"/>
          </p:cNvSpPr>
          <p:nvPr>
            <p:ph type="dt" sz="half" idx="6"/>
          </p:nvPr>
        </p:nvSpPr>
        <p:spPr>
          <a:xfrm>
            <a:off x="502920" y="7228332"/>
            <a:ext cx="2313432" cy="3886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5/2/2022</a:t>
            </a:fld>
            <a:endParaRPr lang="en-US"/>
          </a:p>
        </p:txBody>
      </p:sp>
      <p:sp>
        <p:nvSpPr>
          <p:cNvPr id="6" name="Holder 6"/>
          <p:cNvSpPr>
            <a:spLocks noGrp="1"/>
          </p:cNvSpPr>
          <p:nvPr>
            <p:ph type="sldNum" sz="quarter" idx="7"/>
          </p:nvPr>
        </p:nvSpPr>
        <p:spPr/>
        <p:txBody>
          <a:bodyPr lIns="0" tIns="0" rIns="0" bIns="0"/>
          <a:lstStyle>
            <a:lvl1pPr>
              <a:defRPr sz="1200" b="0" i="0">
                <a:solidFill>
                  <a:srgbClr val="002060"/>
                </a:solidFill>
                <a:latin typeface="Calibri"/>
                <a:cs typeface="Calibri"/>
              </a:defRPr>
            </a:lvl1pPr>
          </a:lstStyle>
          <a:p>
            <a:pPr marL="25400">
              <a:lnSpc>
                <a:spcPts val="1250"/>
              </a:lnSpc>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rgbClr val="00009A"/>
                </a:solidFill>
                <a:latin typeface="Calibri"/>
                <a:cs typeface="Calibri"/>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000065"/>
                </a:solidFill>
                <a:latin typeface="Calibri"/>
                <a:cs typeface="Calibri"/>
              </a:defRPr>
            </a:lvl1pPr>
          </a:lstStyle>
          <a:p>
            <a:pPr marL="12700">
              <a:lnSpc>
                <a:spcPts val="1250"/>
              </a:lnSpc>
            </a:pPr>
            <a:r>
              <a:rPr dirty="0"/>
              <a:t>2020,</a:t>
            </a:r>
            <a:r>
              <a:rPr spc="-35" dirty="0"/>
              <a:t> </a:t>
            </a:r>
            <a:r>
              <a:rPr dirty="0"/>
              <a:t>v1.1</a:t>
            </a:r>
          </a:p>
        </p:txBody>
      </p:sp>
      <p:sp>
        <p:nvSpPr>
          <p:cNvPr id="6" name="Holder 6"/>
          <p:cNvSpPr>
            <a:spLocks noGrp="1"/>
          </p:cNvSpPr>
          <p:nvPr>
            <p:ph type="dt" sz="half" idx="6"/>
          </p:nvPr>
        </p:nvSpPr>
        <p:spPr>
          <a:xfrm>
            <a:off x="502920" y="7228332"/>
            <a:ext cx="2313432" cy="3886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5/2/2022</a:t>
            </a:fld>
            <a:endParaRPr lang="en-US"/>
          </a:p>
        </p:txBody>
      </p:sp>
      <p:sp>
        <p:nvSpPr>
          <p:cNvPr id="7" name="Holder 7"/>
          <p:cNvSpPr>
            <a:spLocks noGrp="1"/>
          </p:cNvSpPr>
          <p:nvPr>
            <p:ph type="sldNum" sz="quarter" idx="7"/>
          </p:nvPr>
        </p:nvSpPr>
        <p:spPr/>
        <p:txBody>
          <a:bodyPr lIns="0" tIns="0" rIns="0" bIns="0"/>
          <a:lstStyle>
            <a:lvl1pPr>
              <a:defRPr sz="1200" b="0" i="0">
                <a:solidFill>
                  <a:srgbClr val="002060"/>
                </a:solidFill>
                <a:latin typeface="Calibri"/>
                <a:cs typeface="Calibri"/>
              </a:defRPr>
            </a:lvl1pPr>
          </a:lstStyle>
          <a:p>
            <a:pPr marL="25400">
              <a:lnSpc>
                <a:spcPts val="1250"/>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rgbClr val="00009A"/>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000065"/>
                </a:solidFill>
                <a:latin typeface="Calibri"/>
                <a:cs typeface="Calibri"/>
              </a:defRPr>
            </a:lvl1pPr>
          </a:lstStyle>
          <a:p>
            <a:pPr marL="12700">
              <a:lnSpc>
                <a:spcPts val="1250"/>
              </a:lnSpc>
            </a:pPr>
            <a:r>
              <a:rPr dirty="0"/>
              <a:t>2020,</a:t>
            </a:r>
            <a:r>
              <a:rPr spc="-35" dirty="0"/>
              <a:t> </a:t>
            </a:r>
            <a:r>
              <a:rPr dirty="0"/>
              <a:t>v1.1</a:t>
            </a:r>
          </a:p>
        </p:txBody>
      </p:sp>
      <p:sp>
        <p:nvSpPr>
          <p:cNvPr id="4" name="Holder 4"/>
          <p:cNvSpPr>
            <a:spLocks noGrp="1"/>
          </p:cNvSpPr>
          <p:nvPr>
            <p:ph type="dt" sz="half" idx="6"/>
          </p:nvPr>
        </p:nvSpPr>
        <p:spPr>
          <a:xfrm>
            <a:off x="502920" y="7228332"/>
            <a:ext cx="2313432" cy="3886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5/2/2022</a:t>
            </a:fld>
            <a:endParaRPr lang="en-US"/>
          </a:p>
        </p:txBody>
      </p:sp>
      <p:sp>
        <p:nvSpPr>
          <p:cNvPr id="5" name="Holder 5"/>
          <p:cNvSpPr>
            <a:spLocks noGrp="1"/>
          </p:cNvSpPr>
          <p:nvPr>
            <p:ph type="sldNum" sz="quarter" idx="7"/>
          </p:nvPr>
        </p:nvSpPr>
        <p:spPr/>
        <p:txBody>
          <a:bodyPr lIns="0" tIns="0" rIns="0" bIns="0"/>
          <a:lstStyle>
            <a:lvl1pPr>
              <a:defRPr sz="1200" b="0" i="0">
                <a:solidFill>
                  <a:srgbClr val="002060"/>
                </a:solidFill>
                <a:latin typeface="Calibri"/>
                <a:cs typeface="Calibri"/>
              </a:defRPr>
            </a:lvl1pPr>
          </a:lstStyle>
          <a:p>
            <a:pPr marL="25400">
              <a:lnSpc>
                <a:spcPts val="1250"/>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rgbClr val="000065"/>
                </a:solidFill>
                <a:latin typeface="Calibri"/>
                <a:cs typeface="Calibri"/>
              </a:defRPr>
            </a:lvl1pPr>
          </a:lstStyle>
          <a:p>
            <a:pPr marL="12700">
              <a:lnSpc>
                <a:spcPts val="1250"/>
              </a:lnSpc>
            </a:pPr>
            <a:r>
              <a:rPr dirty="0"/>
              <a:t>2020,</a:t>
            </a:r>
            <a:r>
              <a:rPr spc="-35" dirty="0"/>
              <a:t> </a:t>
            </a:r>
            <a:r>
              <a:rPr dirty="0"/>
              <a:t>v1.1</a:t>
            </a:r>
          </a:p>
        </p:txBody>
      </p:sp>
      <p:sp>
        <p:nvSpPr>
          <p:cNvPr id="3" name="Holder 3"/>
          <p:cNvSpPr>
            <a:spLocks noGrp="1"/>
          </p:cNvSpPr>
          <p:nvPr>
            <p:ph type="dt" sz="half" idx="6"/>
          </p:nvPr>
        </p:nvSpPr>
        <p:spPr>
          <a:xfrm>
            <a:off x="502920" y="7228332"/>
            <a:ext cx="2313432" cy="3886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5/2/2022</a:t>
            </a:fld>
            <a:endParaRPr lang="en-US"/>
          </a:p>
        </p:txBody>
      </p:sp>
      <p:sp>
        <p:nvSpPr>
          <p:cNvPr id="4" name="Holder 4"/>
          <p:cNvSpPr>
            <a:spLocks noGrp="1"/>
          </p:cNvSpPr>
          <p:nvPr>
            <p:ph type="sldNum" sz="quarter" idx="7"/>
          </p:nvPr>
        </p:nvSpPr>
        <p:spPr/>
        <p:txBody>
          <a:bodyPr lIns="0" tIns="0" rIns="0" bIns="0"/>
          <a:lstStyle>
            <a:lvl1pPr>
              <a:defRPr sz="1200" b="0" i="0">
                <a:solidFill>
                  <a:srgbClr val="002060"/>
                </a:solidFill>
                <a:latin typeface="Calibri"/>
                <a:cs typeface="Calibri"/>
              </a:defRPr>
            </a:lvl1pPr>
          </a:lstStyle>
          <a:p>
            <a:pPr marL="25400">
              <a:lnSpc>
                <a:spcPts val="1250"/>
              </a:lnSpc>
            </a:pPr>
            <a:fld id="{81D60167-4931-47E6-BA6A-407CBD079E47}" type="slidenum">
              <a:rPr spc="5" dirty="0"/>
              <a:t>‹#›</a:t>
            </a:fld>
            <a:endParaRPr spc="5"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380" y="1735759"/>
            <a:ext cx="10058019" cy="216712"/>
          </a:xfrm>
          <a:prstGeom prst="rect">
            <a:avLst/>
          </a:prstGeom>
          <a:blipFill>
            <a:blip r:embed="rId7" cstate="print"/>
            <a:stretch>
              <a:fillRect/>
            </a:stretch>
          </a:blipFill>
        </p:spPr>
        <p:txBody>
          <a:bodyPr wrap="square" lIns="0" tIns="0" rIns="0" bIns="0" rtlCol="0"/>
          <a:lstStyle/>
          <a:p>
            <a:endParaRPr/>
          </a:p>
        </p:txBody>
      </p:sp>
      <p:sp>
        <p:nvSpPr>
          <p:cNvPr id="18" name="bk object 18"/>
          <p:cNvSpPr/>
          <p:nvPr/>
        </p:nvSpPr>
        <p:spPr>
          <a:xfrm>
            <a:off x="380" y="1757933"/>
            <a:ext cx="10058019" cy="134112"/>
          </a:xfrm>
          <a:prstGeom prst="rect">
            <a:avLst/>
          </a:prstGeom>
          <a:blipFill>
            <a:blip r:embed="rId8" cstate="print"/>
            <a:stretch>
              <a:fillRect/>
            </a:stretch>
          </a:blipFill>
        </p:spPr>
        <p:txBody>
          <a:bodyPr wrap="square" lIns="0" tIns="0" rIns="0" bIns="0" rtlCol="0"/>
          <a:lstStyle/>
          <a:p>
            <a:endParaRPr/>
          </a:p>
        </p:txBody>
      </p:sp>
      <p:sp>
        <p:nvSpPr>
          <p:cNvPr id="19" name="bk object 19"/>
          <p:cNvSpPr/>
          <p:nvPr/>
        </p:nvSpPr>
        <p:spPr>
          <a:xfrm>
            <a:off x="381" y="1752600"/>
            <a:ext cx="10058400" cy="144780"/>
          </a:xfrm>
          <a:custGeom>
            <a:avLst/>
            <a:gdLst/>
            <a:ahLst/>
            <a:cxnLst/>
            <a:rect l="l" t="t" r="r" b="b"/>
            <a:pathLst>
              <a:path w="10058400" h="144780">
                <a:moveTo>
                  <a:pt x="10058019" y="10667"/>
                </a:moveTo>
                <a:lnTo>
                  <a:pt x="10058019" y="0"/>
                </a:lnTo>
                <a:lnTo>
                  <a:pt x="0" y="0"/>
                </a:lnTo>
                <a:lnTo>
                  <a:pt x="0" y="10286"/>
                </a:lnTo>
                <a:lnTo>
                  <a:pt x="4953" y="5334"/>
                </a:lnTo>
                <a:lnTo>
                  <a:pt x="4953" y="10668"/>
                </a:lnTo>
                <a:lnTo>
                  <a:pt x="10053447" y="10668"/>
                </a:lnTo>
                <a:lnTo>
                  <a:pt x="10053447" y="5334"/>
                </a:lnTo>
                <a:lnTo>
                  <a:pt x="10058019" y="10667"/>
                </a:lnTo>
                <a:close/>
              </a:path>
              <a:path w="10058400" h="144780">
                <a:moveTo>
                  <a:pt x="4953" y="10668"/>
                </a:moveTo>
                <a:lnTo>
                  <a:pt x="4953" y="5334"/>
                </a:lnTo>
                <a:lnTo>
                  <a:pt x="0" y="10286"/>
                </a:lnTo>
                <a:lnTo>
                  <a:pt x="0" y="10668"/>
                </a:lnTo>
                <a:lnTo>
                  <a:pt x="4953" y="10668"/>
                </a:lnTo>
                <a:close/>
              </a:path>
              <a:path w="10058400" h="144780">
                <a:moveTo>
                  <a:pt x="4953" y="134874"/>
                </a:moveTo>
                <a:lnTo>
                  <a:pt x="4953" y="10668"/>
                </a:lnTo>
                <a:lnTo>
                  <a:pt x="0" y="10668"/>
                </a:lnTo>
                <a:lnTo>
                  <a:pt x="0" y="134874"/>
                </a:lnTo>
                <a:lnTo>
                  <a:pt x="4953" y="134874"/>
                </a:lnTo>
                <a:close/>
              </a:path>
              <a:path w="10058400" h="144780">
                <a:moveTo>
                  <a:pt x="10058019" y="134874"/>
                </a:moveTo>
                <a:lnTo>
                  <a:pt x="0" y="134874"/>
                </a:lnTo>
                <a:lnTo>
                  <a:pt x="0" y="135200"/>
                </a:lnTo>
                <a:lnTo>
                  <a:pt x="4953" y="139446"/>
                </a:lnTo>
                <a:lnTo>
                  <a:pt x="4953" y="144780"/>
                </a:lnTo>
                <a:lnTo>
                  <a:pt x="10053447" y="144780"/>
                </a:lnTo>
                <a:lnTo>
                  <a:pt x="10053447" y="139446"/>
                </a:lnTo>
                <a:lnTo>
                  <a:pt x="10058019" y="134874"/>
                </a:lnTo>
                <a:close/>
              </a:path>
              <a:path w="10058400" h="144780">
                <a:moveTo>
                  <a:pt x="4953" y="144780"/>
                </a:moveTo>
                <a:lnTo>
                  <a:pt x="4953" y="139446"/>
                </a:lnTo>
                <a:lnTo>
                  <a:pt x="0" y="135200"/>
                </a:lnTo>
                <a:lnTo>
                  <a:pt x="0" y="144780"/>
                </a:lnTo>
                <a:lnTo>
                  <a:pt x="4953" y="144780"/>
                </a:lnTo>
                <a:close/>
              </a:path>
              <a:path w="10058400" h="144780">
                <a:moveTo>
                  <a:pt x="10058019" y="10668"/>
                </a:moveTo>
                <a:lnTo>
                  <a:pt x="10053447" y="5334"/>
                </a:lnTo>
                <a:lnTo>
                  <a:pt x="10053447" y="10668"/>
                </a:lnTo>
                <a:lnTo>
                  <a:pt x="10058019" y="10668"/>
                </a:lnTo>
                <a:close/>
              </a:path>
              <a:path w="10058400" h="144780">
                <a:moveTo>
                  <a:pt x="10058019" y="134874"/>
                </a:moveTo>
                <a:lnTo>
                  <a:pt x="10058019" y="10668"/>
                </a:lnTo>
                <a:lnTo>
                  <a:pt x="10053447" y="10668"/>
                </a:lnTo>
                <a:lnTo>
                  <a:pt x="10053447" y="134874"/>
                </a:lnTo>
                <a:lnTo>
                  <a:pt x="10058019" y="134874"/>
                </a:lnTo>
                <a:close/>
              </a:path>
              <a:path w="10058400" h="144780">
                <a:moveTo>
                  <a:pt x="10058019" y="144780"/>
                </a:moveTo>
                <a:lnTo>
                  <a:pt x="10058019" y="134874"/>
                </a:lnTo>
                <a:lnTo>
                  <a:pt x="10053447" y="139446"/>
                </a:lnTo>
                <a:lnTo>
                  <a:pt x="10053447" y="144780"/>
                </a:lnTo>
                <a:lnTo>
                  <a:pt x="10058019" y="144780"/>
                </a:lnTo>
                <a:close/>
              </a:path>
            </a:pathLst>
          </a:custGeom>
          <a:solidFill>
            <a:srgbClr val="990000"/>
          </a:solidFill>
        </p:spPr>
        <p:txBody>
          <a:bodyPr wrap="square" lIns="0" tIns="0" rIns="0" bIns="0" rtlCol="0"/>
          <a:lstStyle/>
          <a:p>
            <a:endParaRPr/>
          </a:p>
        </p:txBody>
      </p:sp>
      <p:sp>
        <p:nvSpPr>
          <p:cNvPr id="20" name="bk object 20"/>
          <p:cNvSpPr/>
          <p:nvPr/>
        </p:nvSpPr>
        <p:spPr>
          <a:xfrm>
            <a:off x="380" y="6957059"/>
            <a:ext cx="10058019" cy="213359"/>
          </a:xfrm>
          <a:prstGeom prst="rect">
            <a:avLst/>
          </a:prstGeom>
          <a:blipFill>
            <a:blip r:embed="rId9" cstate="print"/>
            <a:stretch>
              <a:fillRect/>
            </a:stretch>
          </a:blipFill>
        </p:spPr>
        <p:txBody>
          <a:bodyPr wrap="square" lIns="0" tIns="0" rIns="0" bIns="0" rtlCol="0"/>
          <a:lstStyle/>
          <a:p>
            <a:endParaRPr/>
          </a:p>
        </p:txBody>
      </p:sp>
      <p:sp>
        <p:nvSpPr>
          <p:cNvPr id="21" name="bk object 21"/>
          <p:cNvSpPr/>
          <p:nvPr/>
        </p:nvSpPr>
        <p:spPr>
          <a:xfrm>
            <a:off x="380" y="6972300"/>
            <a:ext cx="10058019" cy="134111"/>
          </a:xfrm>
          <a:prstGeom prst="rect">
            <a:avLst/>
          </a:prstGeom>
          <a:blipFill>
            <a:blip r:embed="rId10" cstate="print"/>
            <a:stretch>
              <a:fillRect/>
            </a:stretch>
          </a:blipFill>
        </p:spPr>
        <p:txBody>
          <a:bodyPr wrap="square" lIns="0" tIns="0" rIns="0" bIns="0" rtlCol="0"/>
          <a:lstStyle/>
          <a:p>
            <a:endParaRPr/>
          </a:p>
        </p:txBody>
      </p:sp>
      <p:sp>
        <p:nvSpPr>
          <p:cNvPr id="22" name="bk object 22"/>
          <p:cNvSpPr/>
          <p:nvPr/>
        </p:nvSpPr>
        <p:spPr>
          <a:xfrm>
            <a:off x="381" y="6966966"/>
            <a:ext cx="10058400" cy="144780"/>
          </a:xfrm>
          <a:custGeom>
            <a:avLst/>
            <a:gdLst/>
            <a:ahLst/>
            <a:cxnLst/>
            <a:rect l="l" t="t" r="r" b="b"/>
            <a:pathLst>
              <a:path w="10058400" h="144779">
                <a:moveTo>
                  <a:pt x="10058019" y="10667"/>
                </a:moveTo>
                <a:lnTo>
                  <a:pt x="10058019" y="0"/>
                </a:lnTo>
                <a:lnTo>
                  <a:pt x="0" y="0"/>
                </a:lnTo>
                <a:lnTo>
                  <a:pt x="0" y="10286"/>
                </a:lnTo>
                <a:lnTo>
                  <a:pt x="4953" y="5334"/>
                </a:lnTo>
                <a:lnTo>
                  <a:pt x="4953" y="10668"/>
                </a:lnTo>
                <a:lnTo>
                  <a:pt x="10053447" y="10668"/>
                </a:lnTo>
                <a:lnTo>
                  <a:pt x="10053447" y="5334"/>
                </a:lnTo>
                <a:lnTo>
                  <a:pt x="10058019" y="10667"/>
                </a:lnTo>
                <a:close/>
              </a:path>
              <a:path w="10058400" h="144779">
                <a:moveTo>
                  <a:pt x="4953" y="10668"/>
                </a:moveTo>
                <a:lnTo>
                  <a:pt x="4953" y="5334"/>
                </a:lnTo>
                <a:lnTo>
                  <a:pt x="0" y="10286"/>
                </a:lnTo>
                <a:lnTo>
                  <a:pt x="0" y="10668"/>
                </a:lnTo>
                <a:lnTo>
                  <a:pt x="4953" y="10668"/>
                </a:lnTo>
                <a:close/>
              </a:path>
              <a:path w="10058400" h="144779">
                <a:moveTo>
                  <a:pt x="4953" y="134112"/>
                </a:moveTo>
                <a:lnTo>
                  <a:pt x="4953" y="10668"/>
                </a:lnTo>
                <a:lnTo>
                  <a:pt x="0" y="10668"/>
                </a:lnTo>
                <a:lnTo>
                  <a:pt x="0" y="134112"/>
                </a:lnTo>
                <a:lnTo>
                  <a:pt x="4953" y="134112"/>
                </a:lnTo>
                <a:close/>
              </a:path>
              <a:path w="10058400" h="144779">
                <a:moveTo>
                  <a:pt x="10058019" y="134112"/>
                </a:moveTo>
                <a:lnTo>
                  <a:pt x="0" y="134112"/>
                </a:lnTo>
                <a:lnTo>
                  <a:pt x="0" y="134493"/>
                </a:lnTo>
                <a:lnTo>
                  <a:pt x="4953" y="139446"/>
                </a:lnTo>
                <a:lnTo>
                  <a:pt x="4953" y="144780"/>
                </a:lnTo>
                <a:lnTo>
                  <a:pt x="10053447" y="144780"/>
                </a:lnTo>
                <a:lnTo>
                  <a:pt x="10053447" y="139446"/>
                </a:lnTo>
                <a:lnTo>
                  <a:pt x="10058019" y="134112"/>
                </a:lnTo>
                <a:close/>
              </a:path>
              <a:path w="10058400" h="144779">
                <a:moveTo>
                  <a:pt x="4953" y="144780"/>
                </a:moveTo>
                <a:lnTo>
                  <a:pt x="4953" y="139446"/>
                </a:lnTo>
                <a:lnTo>
                  <a:pt x="0" y="134493"/>
                </a:lnTo>
                <a:lnTo>
                  <a:pt x="0" y="144780"/>
                </a:lnTo>
                <a:lnTo>
                  <a:pt x="4953" y="144780"/>
                </a:lnTo>
                <a:close/>
              </a:path>
              <a:path w="10058400" h="144779">
                <a:moveTo>
                  <a:pt x="10058019" y="10668"/>
                </a:moveTo>
                <a:lnTo>
                  <a:pt x="10053447" y="5334"/>
                </a:lnTo>
                <a:lnTo>
                  <a:pt x="10053447" y="10668"/>
                </a:lnTo>
                <a:lnTo>
                  <a:pt x="10058019" y="10668"/>
                </a:lnTo>
                <a:close/>
              </a:path>
              <a:path w="10058400" h="144779">
                <a:moveTo>
                  <a:pt x="10058019" y="134112"/>
                </a:moveTo>
                <a:lnTo>
                  <a:pt x="10058019" y="10668"/>
                </a:lnTo>
                <a:lnTo>
                  <a:pt x="10053447" y="10668"/>
                </a:lnTo>
                <a:lnTo>
                  <a:pt x="10053447" y="134112"/>
                </a:lnTo>
                <a:lnTo>
                  <a:pt x="10058019" y="134112"/>
                </a:lnTo>
                <a:close/>
              </a:path>
              <a:path w="10058400" h="144779">
                <a:moveTo>
                  <a:pt x="10058019" y="144780"/>
                </a:moveTo>
                <a:lnTo>
                  <a:pt x="10058019" y="134112"/>
                </a:lnTo>
                <a:lnTo>
                  <a:pt x="10053447" y="139446"/>
                </a:lnTo>
                <a:lnTo>
                  <a:pt x="10053447" y="144780"/>
                </a:lnTo>
                <a:lnTo>
                  <a:pt x="10058019" y="144780"/>
                </a:lnTo>
                <a:close/>
              </a:path>
            </a:pathLst>
          </a:custGeom>
          <a:solidFill>
            <a:srgbClr val="990000"/>
          </a:solidFill>
        </p:spPr>
        <p:txBody>
          <a:bodyPr wrap="square" lIns="0" tIns="0" rIns="0" bIns="0" rtlCol="0"/>
          <a:lstStyle/>
          <a:p>
            <a:endParaRPr/>
          </a:p>
        </p:txBody>
      </p:sp>
      <p:sp>
        <p:nvSpPr>
          <p:cNvPr id="2" name="Holder 2"/>
          <p:cNvSpPr>
            <a:spLocks noGrp="1"/>
          </p:cNvSpPr>
          <p:nvPr>
            <p:ph type="title"/>
          </p:nvPr>
        </p:nvSpPr>
        <p:spPr>
          <a:xfrm>
            <a:off x="590804" y="728251"/>
            <a:ext cx="6443155" cy="400110"/>
          </a:xfrm>
          <a:prstGeom prst="rect">
            <a:avLst/>
          </a:prstGeom>
        </p:spPr>
        <p:txBody>
          <a:bodyPr wrap="square" lIns="0" tIns="0" rIns="0" bIns="0" anchor="ctr">
            <a:spAutoFit/>
          </a:bodyPr>
          <a:lstStyle>
            <a:lvl1pPr>
              <a:defRPr sz="2600" b="1" i="0">
                <a:solidFill>
                  <a:srgbClr val="00009A"/>
                </a:solidFill>
                <a:latin typeface="Calibri"/>
                <a:cs typeface="Calibri"/>
              </a:defRPr>
            </a:lvl1pPr>
          </a:lstStyle>
          <a:p>
            <a:endParaRPr dirty="0"/>
          </a:p>
        </p:txBody>
      </p:sp>
      <p:sp>
        <p:nvSpPr>
          <p:cNvPr id="3" name="Holder 3"/>
          <p:cNvSpPr>
            <a:spLocks noGrp="1"/>
          </p:cNvSpPr>
          <p:nvPr>
            <p:ph type="body" idx="1"/>
          </p:nvPr>
        </p:nvSpPr>
        <p:spPr>
          <a:xfrm>
            <a:off x="700176" y="1942338"/>
            <a:ext cx="8658047" cy="3372485"/>
          </a:xfrm>
          <a:prstGeom prst="rect">
            <a:avLst/>
          </a:prstGeom>
        </p:spPr>
        <p:txBody>
          <a:bodyPr wrap="square" lIns="0" tIns="0" rIns="0" bIns="0">
            <a:spAutoFit/>
          </a:bodyPr>
          <a:lstStyle>
            <a:lvl1pPr>
              <a:defRPr sz="26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590811" y="7229729"/>
            <a:ext cx="677544" cy="179704"/>
          </a:xfrm>
          <a:prstGeom prst="rect">
            <a:avLst/>
          </a:prstGeom>
        </p:spPr>
        <p:txBody>
          <a:bodyPr wrap="square" lIns="0" tIns="0" rIns="0" bIns="0">
            <a:spAutoFit/>
          </a:bodyPr>
          <a:lstStyle>
            <a:lvl1pPr>
              <a:defRPr sz="1200" b="0" i="0">
                <a:solidFill>
                  <a:srgbClr val="000065"/>
                </a:solidFill>
                <a:latin typeface="Calibri"/>
                <a:cs typeface="Calibri"/>
              </a:defRPr>
            </a:lvl1pPr>
          </a:lstStyle>
          <a:p>
            <a:pPr marL="12700">
              <a:lnSpc>
                <a:spcPts val="1250"/>
              </a:lnSpc>
            </a:pPr>
            <a:r>
              <a:rPr dirty="0"/>
              <a:t>2020,</a:t>
            </a:r>
            <a:r>
              <a:rPr spc="-35" dirty="0"/>
              <a:t> </a:t>
            </a:r>
            <a:r>
              <a:rPr dirty="0"/>
              <a:t>v1.1</a:t>
            </a:r>
          </a:p>
        </p:txBody>
      </p:sp>
      <p:sp>
        <p:nvSpPr>
          <p:cNvPr id="6" name="Holder 6"/>
          <p:cNvSpPr>
            <a:spLocks noGrp="1"/>
          </p:cNvSpPr>
          <p:nvPr>
            <p:ph type="sldNum" sz="quarter" idx="7"/>
          </p:nvPr>
        </p:nvSpPr>
        <p:spPr>
          <a:xfrm>
            <a:off x="9272523" y="7231253"/>
            <a:ext cx="328677" cy="166712"/>
          </a:xfrm>
          <a:prstGeom prst="rect">
            <a:avLst/>
          </a:prstGeom>
        </p:spPr>
        <p:txBody>
          <a:bodyPr wrap="square" lIns="0" tIns="0" rIns="0" bIns="0">
            <a:spAutoFit/>
          </a:bodyPr>
          <a:lstStyle>
            <a:lvl1pPr>
              <a:defRPr sz="1200" b="0" i="0">
                <a:solidFill>
                  <a:srgbClr val="002060"/>
                </a:solidFill>
                <a:latin typeface="Calibri"/>
                <a:cs typeface="Calibri"/>
              </a:defRPr>
            </a:lvl1pPr>
          </a:lstStyle>
          <a:p>
            <a:pPr marL="25400">
              <a:lnSpc>
                <a:spcPts val="1250"/>
              </a:lnSpc>
            </a:pPr>
            <a:fld id="{81D60167-4931-47E6-BA6A-407CBD079E47}" type="slidenum">
              <a:rPr spc="5" dirty="0"/>
              <a:t>‹#›</a:t>
            </a:fld>
            <a:endParaRPr spc="5" dirty="0"/>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162800" y="221215"/>
            <a:ext cx="2370002" cy="1450537"/>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sz="3200">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2.jpg"/><Relationship Id="rId3" Type="http://schemas.openxmlformats.org/officeDocument/2006/relationships/slideLayout" Target="../slideLayouts/slideLayout2.xml"/><Relationship Id="rId21" Type="http://schemas.openxmlformats.org/officeDocument/2006/relationships/image" Target="../media/image18.png"/><Relationship Id="rId7" Type="http://schemas.openxmlformats.org/officeDocument/2006/relationships/image" Target="../media/image3.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5.png"/><Relationship Id="rId2" Type="http://schemas.openxmlformats.org/officeDocument/2006/relationships/audio" Target="../media/media1.m4a"/><Relationship Id="rId16" Type="http://schemas.openxmlformats.org/officeDocument/2006/relationships/image" Target="../media/image13.png"/><Relationship Id="rId20" Type="http://schemas.openxmlformats.org/officeDocument/2006/relationships/image" Target="../media/image17.png"/><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8.png"/><Relationship Id="rId24" Type="http://schemas.openxmlformats.org/officeDocument/2006/relationships/image" Target="../media/image21.jpg"/><Relationship Id="rId5" Type="http://schemas.openxmlformats.org/officeDocument/2006/relationships/image" Target="../media/image1.png"/><Relationship Id="rId15" Type="http://schemas.openxmlformats.org/officeDocument/2006/relationships/image" Target="../media/image12.png"/><Relationship Id="rId23" Type="http://schemas.openxmlformats.org/officeDocument/2006/relationships/image" Target="../media/image20.jp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png"/><Relationship Id="rId5" Type="http://schemas.openxmlformats.org/officeDocument/2006/relationships/image" Target="../media/image2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png"/><Relationship Id="rId5" Type="http://schemas.openxmlformats.org/officeDocument/2006/relationships/hyperlink" Target="http://www.cs.amedd.army.mil/Portlet.aspx?ID=cb88853d" TargetMode="External"/><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2.jpg"/><Relationship Id="rId5" Type="http://schemas.openxmlformats.org/officeDocument/2006/relationships/image" Target="../media/image2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3.png"/><Relationship Id="rId5" Type="http://schemas.openxmlformats.org/officeDocument/2006/relationships/image" Target="../media/image2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3.png"/><Relationship Id="rId5" Type="http://schemas.openxmlformats.org/officeDocument/2006/relationships/image" Target="../media/image27.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380" y="1735759"/>
            <a:ext cx="10058019" cy="216712"/>
          </a:xfrm>
          <a:prstGeom prst="rect">
            <a:avLst/>
          </a:prstGeom>
          <a:blipFill>
            <a:blip r:embed="rId5" cstate="print"/>
            <a:stretch>
              <a:fillRect/>
            </a:stretch>
          </a:blipFill>
        </p:spPr>
        <p:txBody>
          <a:bodyPr wrap="square" lIns="0" tIns="0" rIns="0" bIns="0" rtlCol="0"/>
          <a:lstStyle/>
          <a:p>
            <a:endParaRPr/>
          </a:p>
        </p:txBody>
      </p:sp>
      <p:sp>
        <p:nvSpPr>
          <p:cNvPr id="4" name="object 4"/>
          <p:cNvSpPr/>
          <p:nvPr/>
        </p:nvSpPr>
        <p:spPr>
          <a:xfrm>
            <a:off x="380" y="1757933"/>
            <a:ext cx="10058019" cy="134112"/>
          </a:xfrm>
          <a:prstGeom prst="rect">
            <a:avLst/>
          </a:prstGeom>
          <a:blipFill>
            <a:blip r:embed="rId6" cstate="print"/>
            <a:stretch>
              <a:fillRect/>
            </a:stretch>
          </a:blipFill>
        </p:spPr>
        <p:txBody>
          <a:bodyPr wrap="square" lIns="0" tIns="0" rIns="0" bIns="0" rtlCol="0"/>
          <a:lstStyle/>
          <a:p>
            <a:endParaRPr/>
          </a:p>
        </p:txBody>
      </p:sp>
      <p:sp>
        <p:nvSpPr>
          <p:cNvPr id="5" name="object 5"/>
          <p:cNvSpPr/>
          <p:nvPr/>
        </p:nvSpPr>
        <p:spPr>
          <a:xfrm>
            <a:off x="381" y="1752600"/>
            <a:ext cx="10058400" cy="144780"/>
          </a:xfrm>
          <a:custGeom>
            <a:avLst/>
            <a:gdLst/>
            <a:ahLst/>
            <a:cxnLst/>
            <a:rect l="l" t="t" r="r" b="b"/>
            <a:pathLst>
              <a:path w="10058400" h="144780">
                <a:moveTo>
                  <a:pt x="10058019" y="10667"/>
                </a:moveTo>
                <a:lnTo>
                  <a:pt x="10058019" y="0"/>
                </a:lnTo>
                <a:lnTo>
                  <a:pt x="0" y="0"/>
                </a:lnTo>
                <a:lnTo>
                  <a:pt x="0" y="10286"/>
                </a:lnTo>
                <a:lnTo>
                  <a:pt x="4953" y="5334"/>
                </a:lnTo>
                <a:lnTo>
                  <a:pt x="4953" y="10668"/>
                </a:lnTo>
                <a:lnTo>
                  <a:pt x="10053447" y="10668"/>
                </a:lnTo>
                <a:lnTo>
                  <a:pt x="10053447" y="5334"/>
                </a:lnTo>
                <a:lnTo>
                  <a:pt x="10058019" y="10667"/>
                </a:lnTo>
                <a:close/>
              </a:path>
              <a:path w="10058400" h="144780">
                <a:moveTo>
                  <a:pt x="4953" y="10668"/>
                </a:moveTo>
                <a:lnTo>
                  <a:pt x="4953" y="5334"/>
                </a:lnTo>
                <a:lnTo>
                  <a:pt x="0" y="10286"/>
                </a:lnTo>
                <a:lnTo>
                  <a:pt x="0" y="10668"/>
                </a:lnTo>
                <a:lnTo>
                  <a:pt x="4953" y="10668"/>
                </a:lnTo>
                <a:close/>
              </a:path>
              <a:path w="10058400" h="144780">
                <a:moveTo>
                  <a:pt x="4953" y="134874"/>
                </a:moveTo>
                <a:lnTo>
                  <a:pt x="4953" y="10668"/>
                </a:lnTo>
                <a:lnTo>
                  <a:pt x="0" y="10668"/>
                </a:lnTo>
                <a:lnTo>
                  <a:pt x="0" y="134874"/>
                </a:lnTo>
                <a:lnTo>
                  <a:pt x="4953" y="134874"/>
                </a:lnTo>
                <a:close/>
              </a:path>
              <a:path w="10058400" h="144780">
                <a:moveTo>
                  <a:pt x="10058019" y="134874"/>
                </a:moveTo>
                <a:lnTo>
                  <a:pt x="0" y="134874"/>
                </a:lnTo>
                <a:lnTo>
                  <a:pt x="0" y="135200"/>
                </a:lnTo>
                <a:lnTo>
                  <a:pt x="4953" y="139446"/>
                </a:lnTo>
                <a:lnTo>
                  <a:pt x="4953" y="144780"/>
                </a:lnTo>
                <a:lnTo>
                  <a:pt x="10053447" y="144780"/>
                </a:lnTo>
                <a:lnTo>
                  <a:pt x="10053447" y="139446"/>
                </a:lnTo>
                <a:lnTo>
                  <a:pt x="10058019" y="134874"/>
                </a:lnTo>
                <a:close/>
              </a:path>
              <a:path w="10058400" h="144780">
                <a:moveTo>
                  <a:pt x="4953" y="144780"/>
                </a:moveTo>
                <a:lnTo>
                  <a:pt x="4953" y="139446"/>
                </a:lnTo>
                <a:lnTo>
                  <a:pt x="0" y="135200"/>
                </a:lnTo>
                <a:lnTo>
                  <a:pt x="0" y="144780"/>
                </a:lnTo>
                <a:lnTo>
                  <a:pt x="4953" y="144780"/>
                </a:lnTo>
                <a:close/>
              </a:path>
              <a:path w="10058400" h="144780">
                <a:moveTo>
                  <a:pt x="10058019" y="10668"/>
                </a:moveTo>
                <a:lnTo>
                  <a:pt x="10053447" y="5334"/>
                </a:lnTo>
                <a:lnTo>
                  <a:pt x="10053447" y="10668"/>
                </a:lnTo>
                <a:lnTo>
                  <a:pt x="10058019" y="10668"/>
                </a:lnTo>
                <a:close/>
              </a:path>
              <a:path w="10058400" h="144780">
                <a:moveTo>
                  <a:pt x="10058019" y="134874"/>
                </a:moveTo>
                <a:lnTo>
                  <a:pt x="10058019" y="10668"/>
                </a:lnTo>
                <a:lnTo>
                  <a:pt x="10053447" y="10668"/>
                </a:lnTo>
                <a:lnTo>
                  <a:pt x="10053447" y="134874"/>
                </a:lnTo>
                <a:lnTo>
                  <a:pt x="10058019" y="134874"/>
                </a:lnTo>
                <a:close/>
              </a:path>
              <a:path w="10058400" h="144780">
                <a:moveTo>
                  <a:pt x="10058019" y="144780"/>
                </a:moveTo>
                <a:lnTo>
                  <a:pt x="10058019" y="134874"/>
                </a:lnTo>
                <a:lnTo>
                  <a:pt x="10053447" y="139446"/>
                </a:lnTo>
                <a:lnTo>
                  <a:pt x="10053447" y="144780"/>
                </a:lnTo>
                <a:lnTo>
                  <a:pt x="10058019" y="144780"/>
                </a:lnTo>
                <a:close/>
              </a:path>
            </a:pathLst>
          </a:custGeom>
          <a:solidFill>
            <a:srgbClr val="990000"/>
          </a:solidFill>
        </p:spPr>
        <p:txBody>
          <a:bodyPr wrap="square" lIns="0" tIns="0" rIns="0" bIns="0" rtlCol="0"/>
          <a:lstStyle/>
          <a:p>
            <a:endParaRPr/>
          </a:p>
        </p:txBody>
      </p:sp>
      <p:sp>
        <p:nvSpPr>
          <p:cNvPr id="6" name="object 6"/>
          <p:cNvSpPr/>
          <p:nvPr/>
        </p:nvSpPr>
        <p:spPr>
          <a:xfrm>
            <a:off x="380" y="6957059"/>
            <a:ext cx="10058019" cy="213359"/>
          </a:xfrm>
          <a:prstGeom prst="rect">
            <a:avLst/>
          </a:prstGeom>
          <a:blipFill>
            <a:blip r:embed="rId7" cstate="print"/>
            <a:stretch>
              <a:fillRect/>
            </a:stretch>
          </a:blipFill>
        </p:spPr>
        <p:txBody>
          <a:bodyPr wrap="square" lIns="0" tIns="0" rIns="0" bIns="0" rtlCol="0"/>
          <a:lstStyle/>
          <a:p>
            <a:endParaRPr/>
          </a:p>
        </p:txBody>
      </p:sp>
      <p:sp>
        <p:nvSpPr>
          <p:cNvPr id="7" name="object 7"/>
          <p:cNvSpPr/>
          <p:nvPr/>
        </p:nvSpPr>
        <p:spPr>
          <a:xfrm>
            <a:off x="380" y="6972300"/>
            <a:ext cx="10058019" cy="134111"/>
          </a:xfrm>
          <a:prstGeom prst="rect">
            <a:avLst/>
          </a:prstGeom>
          <a:blipFill>
            <a:blip r:embed="rId8" cstate="print"/>
            <a:stretch>
              <a:fillRect/>
            </a:stretch>
          </a:blipFill>
        </p:spPr>
        <p:txBody>
          <a:bodyPr wrap="square" lIns="0" tIns="0" rIns="0" bIns="0" rtlCol="0"/>
          <a:lstStyle/>
          <a:p>
            <a:endParaRPr/>
          </a:p>
        </p:txBody>
      </p:sp>
      <p:sp>
        <p:nvSpPr>
          <p:cNvPr id="8" name="object 8"/>
          <p:cNvSpPr/>
          <p:nvPr/>
        </p:nvSpPr>
        <p:spPr>
          <a:xfrm>
            <a:off x="381" y="6966966"/>
            <a:ext cx="10058400" cy="144780"/>
          </a:xfrm>
          <a:custGeom>
            <a:avLst/>
            <a:gdLst/>
            <a:ahLst/>
            <a:cxnLst/>
            <a:rect l="l" t="t" r="r" b="b"/>
            <a:pathLst>
              <a:path w="10058400" h="144779">
                <a:moveTo>
                  <a:pt x="10058019" y="10667"/>
                </a:moveTo>
                <a:lnTo>
                  <a:pt x="10058019" y="0"/>
                </a:lnTo>
                <a:lnTo>
                  <a:pt x="0" y="0"/>
                </a:lnTo>
                <a:lnTo>
                  <a:pt x="0" y="10286"/>
                </a:lnTo>
                <a:lnTo>
                  <a:pt x="4953" y="5334"/>
                </a:lnTo>
                <a:lnTo>
                  <a:pt x="4953" y="10668"/>
                </a:lnTo>
                <a:lnTo>
                  <a:pt x="10053447" y="10668"/>
                </a:lnTo>
                <a:lnTo>
                  <a:pt x="10053447" y="5334"/>
                </a:lnTo>
                <a:lnTo>
                  <a:pt x="10058019" y="10667"/>
                </a:lnTo>
                <a:close/>
              </a:path>
              <a:path w="10058400" h="144779">
                <a:moveTo>
                  <a:pt x="4953" y="10668"/>
                </a:moveTo>
                <a:lnTo>
                  <a:pt x="4953" y="5334"/>
                </a:lnTo>
                <a:lnTo>
                  <a:pt x="0" y="10286"/>
                </a:lnTo>
                <a:lnTo>
                  <a:pt x="0" y="10668"/>
                </a:lnTo>
                <a:lnTo>
                  <a:pt x="4953" y="10668"/>
                </a:lnTo>
                <a:close/>
              </a:path>
              <a:path w="10058400" h="144779">
                <a:moveTo>
                  <a:pt x="4953" y="134112"/>
                </a:moveTo>
                <a:lnTo>
                  <a:pt x="4953" y="10668"/>
                </a:lnTo>
                <a:lnTo>
                  <a:pt x="0" y="10668"/>
                </a:lnTo>
                <a:lnTo>
                  <a:pt x="0" y="134112"/>
                </a:lnTo>
                <a:lnTo>
                  <a:pt x="4953" y="134112"/>
                </a:lnTo>
                <a:close/>
              </a:path>
              <a:path w="10058400" h="144779">
                <a:moveTo>
                  <a:pt x="10058019" y="134112"/>
                </a:moveTo>
                <a:lnTo>
                  <a:pt x="0" y="134112"/>
                </a:lnTo>
                <a:lnTo>
                  <a:pt x="0" y="134493"/>
                </a:lnTo>
                <a:lnTo>
                  <a:pt x="4953" y="139446"/>
                </a:lnTo>
                <a:lnTo>
                  <a:pt x="4953" y="144780"/>
                </a:lnTo>
                <a:lnTo>
                  <a:pt x="10053447" y="144780"/>
                </a:lnTo>
                <a:lnTo>
                  <a:pt x="10053447" y="139446"/>
                </a:lnTo>
                <a:lnTo>
                  <a:pt x="10058019" y="134112"/>
                </a:lnTo>
                <a:close/>
              </a:path>
              <a:path w="10058400" h="144779">
                <a:moveTo>
                  <a:pt x="4953" y="144780"/>
                </a:moveTo>
                <a:lnTo>
                  <a:pt x="4953" y="139446"/>
                </a:lnTo>
                <a:lnTo>
                  <a:pt x="0" y="134493"/>
                </a:lnTo>
                <a:lnTo>
                  <a:pt x="0" y="144780"/>
                </a:lnTo>
                <a:lnTo>
                  <a:pt x="4953" y="144780"/>
                </a:lnTo>
                <a:close/>
              </a:path>
              <a:path w="10058400" h="144779">
                <a:moveTo>
                  <a:pt x="10058019" y="10668"/>
                </a:moveTo>
                <a:lnTo>
                  <a:pt x="10053447" y="5334"/>
                </a:lnTo>
                <a:lnTo>
                  <a:pt x="10053447" y="10668"/>
                </a:lnTo>
                <a:lnTo>
                  <a:pt x="10058019" y="10668"/>
                </a:lnTo>
                <a:close/>
              </a:path>
              <a:path w="10058400" h="144779">
                <a:moveTo>
                  <a:pt x="10058019" y="134112"/>
                </a:moveTo>
                <a:lnTo>
                  <a:pt x="10058019" y="10668"/>
                </a:lnTo>
                <a:lnTo>
                  <a:pt x="10053447" y="10668"/>
                </a:lnTo>
                <a:lnTo>
                  <a:pt x="10053447" y="134112"/>
                </a:lnTo>
                <a:lnTo>
                  <a:pt x="10058019" y="134112"/>
                </a:lnTo>
                <a:close/>
              </a:path>
              <a:path w="10058400" h="144779">
                <a:moveTo>
                  <a:pt x="10058019" y="144780"/>
                </a:moveTo>
                <a:lnTo>
                  <a:pt x="10058019" y="134112"/>
                </a:lnTo>
                <a:lnTo>
                  <a:pt x="10053447" y="139446"/>
                </a:lnTo>
                <a:lnTo>
                  <a:pt x="10053447" y="144780"/>
                </a:lnTo>
                <a:lnTo>
                  <a:pt x="10058019" y="144780"/>
                </a:lnTo>
                <a:close/>
              </a:path>
            </a:pathLst>
          </a:custGeom>
          <a:solidFill>
            <a:srgbClr val="990000"/>
          </a:solidFill>
        </p:spPr>
        <p:txBody>
          <a:bodyPr wrap="square" lIns="0" tIns="0" rIns="0" bIns="0" rtlCol="0"/>
          <a:lstStyle/>
          <a:p>
            <a:endParaRPr/>
          </a:p>
        </p:txBody>
      </p:sp>
      <p:sp>
        <p:nvSpPr>
          <p:cNvPr id="9" name="object 9"/>
          <p:cNvSpPr txBox="1">
            <a:spLocks noGrp="1"/>
          </p:cNvSpPr>
          <p:nvPr>
            <p:ph type="title"/>
          </p:nvPr>
        </p:nvSpPr>
        <p:spPr>
          <a:xfrm>
            <a:off x="590804" y="660146"/>
            <a:ext cx="3834129" cy="562610"/>
          </a:xfrm>
          <a:prstGeom prst="rect">
            <a:avLst/>
          </a:prstGeom>
        </p:spPr>
        <p:txBody>
          <a:bodyPr vert="horz" wrap="square" lIns="0" tIns="15240" rIns="0" bIns="0" rtlCol="0">
            <a:spAutoFit/>
          </a:bodyPr>
          <a:lstStyle/>
          <a:p>
            <a:pPr marL="12700">
              <a:lnSpc>
                <a:spcPct val="100000"/>
              </a:lnSpc>
              <a:spcBef>
                <a:spcPts val="120"/>
              </a:spcBef>
            </a:pPr>
            <a:r>
              <a:rPr sz="3500" spc="-5" dirty="0"/>
              <a:t>Joint </a:t>
            </a:r>
            <a:r>
              <a:rPr sz="3500" spc="-35" dirty="0"/>
              <a:t>Trauma</a:t>
            </a:r>
            <a:r>
              <a:rPr sz="3500" spc="-60" dirty="0"/>
              <a:t> </a:t>
            </a:r>
            <a:r>
              <a:rPr sz="3500" spc="-20" dirty="0"/>
              <a:t>System</a:t>
            </a:r>
            <a:endParaRPr sz="3500" dirty="0"/>
          </a:p>
        </p:txBody>
      </p:sp>
      <p:sp>
        <p:nvSpPr>
          <p:cNvPr id="10" name="object 10"/>
          <p:cNvSpPr/>
          <p:nvPr/>
        </p:nvSpPr>
        <p:spPr>
          <a:xfrm>
            <a:off x="3297935" y="5859759"/>
            <a:ext cx="871728" cy="880933"/>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3325367" y="5871971"/>
            <a:ext cx="813054" cy="810768"/>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6885431" y="5850615"/>
            <a:ext cx="871728" cy="880933"/>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6915911" y="5865876"/>
            <a:ext cx="810768" cy="826008"/>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5989320" y="5881095"/>
            <a:ext cx="871728" cy="880933"/>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6024371" y="5897879"/>
            <a:ext cx="815340" cy="818388"/>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8677656" y="5887191"/>
            <a:ext cx="877823" cy="880933"/>
          </a:xfrm>
          <a:prstGeom prst="rect">
            <a:avLst/>
          </a:prstGeom>
          <a:blipFill>
            <a:blip r:embed="rId15" cstate="print"/>
            <a:stretch>
              <a:fillRect/>
            </a:stretch>
          </a:blipFill>
        </p:spPr>
        <p:txBody>
          <a:bodyPr wrap="square" lIns="0" tIns="0" rIns="0" bIns="0" rtlCol="0"/>
          <a:lstStyle/>
          <a:p>
            <a:endParaRPr/>
          </a:p>
        </p:txBody>
      </p:sp>
      <p:sp>
        <p:nvSpPr>
          <p:cNvPr id="17" name="object 17"/>
          <p:cNvSpPr/>
          <p:nvPr/>
        </p:nvSpPr>
        <p:spPr>
          <a:xfrm>
            <a:off x="8714231" y="5899403"/>
            <a:ext cx="810768" cy="810768"/>
          </a:xfrm>
          <a:prstGeom prst="rect">
            <a:avLst/>
          </a:prstGeom>
          <a:blipFill>
            <a:blip r:embed="rId16" cstate="print"/>
            <a:stretch>
              <a:fillRect/>
            </a:stretch>
          </a:blipFill>
        </p:spPr>
        <p:txBody>
          <a:bodyPr wrap="square" lIns="0" tIns="0" rIns="0" bIns="0" rtlCol="0"/>
          <a:lstStyle/>
          <a:p>
            <a:endParaRPr/>
          </a:p>
        </p:txBody>
      </p:sp>
      <p:sp>
        <p:nvSpPr>
          <p:cNvPr id="18" name="object 18"/>
          <p:cNvSpPr/>
          <p:nvPr/>
        </p:nvSpPr>
        <p:spPr>
          <a:xfrm>
            <a:off x="4197096" y="5844519"/>
            <a:ext cx="871728" cy="880933"/>
          </a:xfrm>
          <a:prstGeom prst="rect">
            <a:avLst/>
          </a:prstGeom>
          <a:blipFill>
            <a:blip r:embed="rId17" cstate="print"/>
            <a:stretch>
              <a:fillRect/>
            </a:stretch>
          </a:blipFill>
        </p:spPr>
        <p:txBody>
          <a:bodyPr wrap="square" lIns="0" tIns="0" rIns="0" bIns="0" rtlCol="0"/>
          <a:lstStyle/>
          <a:p>
            <a:endParaRPr/>
          </a:p>
        </p:txBody>
      </p:sp>
      <p:sp>
        <p:nvSpPr>
          <p:cNvPr id="19" name="object 19"/>
          <p:cNvSpPr/>
          <p:nvPr/>
        </p:nvSpPr>
        <p:spPr>
          <a:xfrm>
            <a:off x="4224528" y="5859779"/>
            <a:ext cx="813054" cy="813816"/>
          </a:xfrm>
          <a:prstGeom prst="rect">
            <a:avLst/>
          </a:prstGeom>
          <a:blipFill>
            <a:blip r:embed="rId18" cstate="print"/>
            <a:stretch>
              <a:fillRect/>
            </a:stretch>
          </a:blipFill>
        </p:spPr>
        <p:txBody>
          <a:bodyPr wrap="square" lIns="0" tIns="0" rIns="0" bIns="0" rtlCol="0"/>
          <a:lstStyle/>
          <a:p>
            <a:endParaRPr/>
          </a:p>
        </p:txBody>
      </p:sp>
      <p:sp>
        <p:nvSpPr>
          <p:cNvPr id="20" name="object 20"/>
          <p:cNvSpPr/>
          <p:nvPr/>
        </p:nvSpPr>
        <p:spPr>
          <a:xfrm>
            <a:off x="5093208" y="5871972"/>
            <a:ext cx="871728" cy="896111"/>
          </a:xfrm>
          <a:prstGeom prst="rect">
            <a:avLst/>
          </a:prstGeom>
          <a:blipFill>
            <a:blip r:embed="rId19" cstate="print"/>
            <a:stretch>
              <a:fillRect/>
            </a:stretch>
          </a:blipFill>
        </p:spPr>
        <p:txBody>
          <a:bodyPr wrap="square" lIns="0" tIns="0" rIns="0" bIns="0" rtlCol="0"/>
          <a:lstStyle/>
          <a:p>
            <a:endParaRPr/>
          </a:p>
        </p:txBody>
      </p:sp>
      <p:sp>
        <p:nvSpPr>
          <p:cNvPr id="21" name="object 21"/>
          <p:cNvSpPr/>
          <p:nvPr/>
        </p:nvSpPr>
        <p:spPr>
          <a:xfrm>
            <a:off x="5126735" y="5887211"/>
            <a:ext cx="810768" cy="816863"/>
          </a:xfrm>
          <a:prstGeom prst="rect">
            <a:avLst/>
          </a:prstGeom>
          <a:blipFill>
            <a:blip r:embed="rId20" cstate="print"/>
            <a:stretch>
              <a:fillRect/>
            </a:stretch>
          </a:blipFill>
        </p:spPr>
        <p:txBody>
          <a:bodyPr wrap="square" lIns="0" tIns="0" rIns="0" bIns="0" rtlCol="0"/>
          <a:lstStyle/>
          <a:p>
            <a:endParaRPr/>
          </a:p>
        </p:txBody>
      </p:sp>
      <p:sp>
        <p:nvSpPr>
          <p:cNvPr id="22" name="object 22"/>
          <p:cNvSpPr/>
          <p:nvPr/>
        </p:nvSpPr>
        <p:spPr>
          <a:xfrm>
            <a:off x="7787640" y="5874999"/>
            <a:ext cx="871728" cy="880933"/>
          </a:xfrm>
          <a:prstGeom prst="rect">
            <a:avLst/>
          </a:prstGeom>
          <a:blipFill>
            <a:blip r:embed="rId21" cstate="print"/>
            <a:stretch>
              <a:fillRect/>
            </a:stretch>
          </a:blipFill>
        </p:spPr>
        <p:txBody>
          <a:bodyPr wrap="square" lIns="0" tIns="0" rIns="0" bIns="0" rtlCol="0"/>
          <a:lstStyle/>
          <a:p>
            <a:endParaRPr/>
          </a:p>
        </p:txBody>
      </p:sp>
      <p:sp>
        <p:nvSpPr>
          <p:cNvPr id="23" name="object 23"/>
          <p:cNvSpPr/>
          <p:nvPr/>
        </p:nvSpPr>
        <p:spPr>
          <a:xfrm>
            <a:off x="7818119" y="5890259"/>
            <a:ext cx="810768" cy="810768"/>
          </a:xfrm>
          <a:prstGeom prst="rect">
            <a:avLst/>
          </a:prstGeom>
          <a:blipFill>
            <a:blip r:embed="rId22" cstate="print"/>
            <a:stretch>
              <a:fillRect/>
            </a:stretch>
          </a:blipFill>
        </p:spPr>
        <p:txBody>
          <a:bodyPr wrap="square" lIns="0" tIns="0" rIns="0" bIns="0" rtlCol="0"/>
          <a:lstStyle/>
          <a:p>
            <a:endParaRPr/>
          </a:p>
        </p:txBody>
      </p:sp>
      <p:sp>
        <p:nvSpPr>
          <p:cNvPr id="24" name="object 24"/>
          <p:cNvSpPr txBox="1"/>
          <p:nvPr/>
        </p:nvSpPr>
        <p:spPr>
          <a:xfrm>
            <a:off x="2590800" y="3274225"/>
            <a:ext cx="4248911" cy="750847"/>
          </a:xfrm>
          <a:prstGeom prst="rect">
            <a:avLst/>
          </a:prstGeom>
        </p:spPr>
        <p:txBody>
          <a:bodyPr vert="horz" wrap="square" lIns="0" tIns="12065" rIns="0" bIns="0" rtlCol="0">
            <a:spAutoFit/>
          </a:bodyPr>
          <a:lstStyle/>
          <a:p>
            <a:pPr marL="312420" marR="5080" indent="-300355">
              <a:lnSpc>
                <a:spcPct val="100000"/>
              </a:lnSpc>
              <a:spcBef>
                <a:spcPts val="95"/>
              </a:spcBef>
            </a:pPr>
            <a:r>
              <a:rPr lang="en-US" sz="4800" b="1" spc="-80" dirty="0">
                <a:cs typeface="Calibri"/>
              </a:rPr>
              <a:t>P</a:t>
            </a:r>
            <a:r>
              <a:rPr lang="en-US" sz="4800" b="1" spc="-10" dirty="0">
                <a:cs typeface="Calibri"/>
              </a:rPr>
              <a:t>ed</a:t>
            </a:r>
            <a:r>
              <a:rPr lang="en-US" sz="4800" b="1" spc="-5" dirty="0">
                <a:cs typeface="Calibri"/>
              </a:rPr>
              <a:t>i</a:t>
            </a:r>
            <a:r>
              <a:rPr lang="en-US" sz="4800" b="1" spc="-45" dirty="0">
                <a:cs typeface="Calibri"/>
              </a:rPr>
              <a:t>a</a:t>
            </a:r>
            <a:r>
              <a:rPr lang="en-US" sz="4800" b="1" spc="-5" dirty="0">
                <a:cs typeface="Calibri"/>
              </a:rPr>
              <a:t>tric </a:t>
            </a:r>
            <a:r>
              <a:rPr lang="en-US" sz="4800" b="1" spc="-235" dirty="0" smtClean="0">
                <a:cs typeface="Calibri"/>
              </a:rPr>
              <a:t>T</a:t>
            </a:r>
            <a:r>
              <a:rPr lang="en-US" sz="4800" b="1" spc="-100" dirty="0" smtClean="0">
                <a:cs typeface="Calibri"/>
              </a:rPr>
              <a:t>r</a:t>
            </a:r>
            <a:r>
              <a:rPr lang="en-US" sz="4800" b="1" spc="-5" dirty="0" smtClean="0">
                <a:cs typeface="Calibri"/>
              </a:rPr>
              <a:t>a</a:t>
            </a:r>
            <a:r>
              <a:rPr lang="en-US" sz="4800" b="1" spc="-10" dirty="0" smtClean="0">
                <a:cs typeface="Calibri"/>
              </a:rPr>
              <a:t>um</a:t>
            </a:r>
            <a:r>
              <a:rPr lang="en-US" sz="4800" b="1" spc="-5" dirty="0" smtClean="0">
                <a:cs typeface="Calibri"/>
              </a:rPr>
              <a:t>a</a:t>
            </a:r>
            <a:endParaRPr lang="en-US" sz="4800" dirty="0">
              <a:cs typeface="Calibri"/>
            </a:endParaRPr>
          </a:p>
        </p:txBody>
      </p:sp>
      <p:sp>
        <p:nvSpPr>
          <p:cNvPr id="25" name="object 25"/>
          <p:cNvSpPr txBox="1"/>
          <p:nvPr/>
        </p:nvSpPr>
        <p:spPr>
          <a:xfrm>
            <a:off x="1738376" y="5343397"/>
            <a:ext cx="7583805" cy="394335"/>
          </a:xfrm>
          <a:prstGeom prst="rect">
            <a:avLst/>
          </a:prstGeom>
        </p:spPr>
        <p:txBody>
          <a:bodyPr vert="horz" wrap="square" lIns="0" tIns="14604" rIns="0" bIns="0" rtlCol="0">
            <a:spAutoFit/>
          </a:bodyPr>
          <a:lstStyle/>
          <a:p>
            <a:pPr marL="12700">
              <a:lnSpc>
                <a:spcPct val="100000"/>
              </a:lnSpc>
              <a:spcBef>
                <a:spcPts val="114"/>
              </a:spcBef>
            </a:pPr>
            <a:r>
              <a:rPr sz="2400" dirty="0">
                <a:solidFill>
                  <a:srgbClr val="000065"/>
                </a:solidFill>
                <a:latin typeface="Calibri"/>
                <a:cs typeface="Calibri"/>
              </a:rPr>
              <a:t>Joint </a:t>
            </a:r>
            <a:r>
              <a:rPr sz="2400" spc="-30" dirty="0">
                <a:solidFill>
                  <a:srgbClr val="000065"/>
                </a:solidFill>
                <a:latin typeface="Calibri"/>
                <a:cs typeface="Calibri"/>
              </a:rPr>
              <a:t>Trauma </a:t>
            </a:r>
            <a:r>
              <a:rPr sz="2400" spc="-15" dirty="0">
                <a:solidFill>
                  <a:srgbClr val="000065"/>
                </a:solidFill>
                <a:latin typeface="Calibri"/>
                <a:cs typeface="Calibri"/>
              </a:rPr>
              <a:t>System </a:t>
            </a:r>
            <a:r>
              <a:rPr sz="2400" spc="-5" dirty="0">
                <a:solidFill>
                  <a:srgbClr val="000065"/>
                </a:solidFill>
                <a:latin typeface="Calibri"/>
                <a:cs typeface="Calibri"/>
              </a:rPr>
              <a:t>Battlefield </a:t>
            </a:r>
            <a:r>
              <a:rPr sz="2400" spc="-30" dirty="0">
                <a:solidFill>
                  <a:srgbClr val="000065"/>
                </a:solidFill>
                <a:latin typeface="Calibri"/>
                <a:cs typeface="Calibri"/>
              </a:rPr>
              <a:t>Trauma </a:t>
            </a:r>
            <a:r>
              <a:rPr sz="2400" spc="-5" dirty="0">
                <a:solidFill>
                  <a:srgbClr val="000065"/>
                </a:solidFill>
                <a:latin typeface="Calibri"/>
                <a:cs typeface="Calibri"/>
              </a:rPr>
              <a:t>Educational</a:t>
            </a:r>
            <a:r>
              <a:rPr sz="2400" spc="150" dirty="0">
                <a:solidFill>
                  <a:srgbClr val="000065"/>
                </a:solidFill>
                <a:latin typeface="Calibri"/>
                <a:cs typeface="Calibri"/>
              </a:rPr>
              <a:t> </a:t>
            </a:r>
            <a:r>
              <a:rPr sz="2400" spc="-10" dirty="0">
                <a:solidFill>
                  <a:srgbClr val="000065"/>
                </a:solidFill>
                <a:latin typeface="Calibri"/>
                <a:cs typeface="Calibri"/>
              </a:rPr>
              <a:t>Program</a:t>
            </a:r>
            <a:endParaRPr sz="2400" dirty="0">
              <a:latin typeface="Calibri"/>
              <a:cs typeface="Calibri"/>
            </a:endParaRPr>
          </a:p>
        </p:txBody>
      </p:sp>
      <p:sp>
        <p:nvSpPr>
          <p:cNvPr id="26" name="object 26"/>
          <p:cNvSpPr/>
          <p:nvPr/>
        </p:nvSpPr>
        <p:spPr>
          <a:xfrm>
            <a:off x="2392679" y="5893308"/>
            <a:ext cx="859536" cy="868680"/>
          </a:xfrm>
          <a:prstGeom prst="rect">
            <a:avLst/>
          </a:prstGeom>
          <a:blipFill>
            <a:blip r:embed="rId23" cstate="print"/>
            <a:stretch>
              <a:fillRect/>
            </a:stretch>
          </a:blipFill>
        </p:spPr>
        <p:txBody>
          <a:bodyPr wrap="square" lIns="0" tIns="0" rIns="0" bIns="0" rtlCol="0"/>
          <a:lstStyle/>
          <a:p>
            <a:endParaRPr/>
          </a:p>
        </p:txBody>
      </p:sp>
      <p:sp>
        <p:nvSpPr>
          <p:cNvPr id="27" name="object 27"/>
          <p:cNvSpPr/>
          <p:nvPr/>
        </p:nvSpPr>
        <p:spPr>
          <a:xfrm>
            <a:off x="1453896" y="5881115"/>
            <a:ext cx="853439" cy="816863"/>
          </a:xfrm>
          <a:prstGeom prst="rect">
            <a:avLst/>
          </a:prstGeom>
          <a:blipFill>
            <a:blip r:embed="rId24" cstate="print"/>
            <a:stretch>
              <a:fillRect/>
            </a:stretch>
          </a:blipFill>
        </p:spPr>
        <p:txBody>
          <a:bodyPr wrap="square" lIns="0" tIns="0" rIns="0" bIns="0" rtlCol="0"/>
          <a:lstStyle/>
          <a:p>
            <a:endParaRPr/>
          </a:p>
        </p:txBody>
      </p:sp>
      <p:pic>
        <p:nvPicPr>
          <p:cNvPr id="33" name="Picture 3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247573" y="228599"/>
            <a:ext cx="2400575" cy="1459993"/>
          </a:xfrm>
          <a:prstGeom prst="rect">
            <a:avLst/>
          </a:prstGeom>
        </p:spPr>
      </p:pic>
      <p:sp>
        <p:nvSpPr>
          <p:cNvPr id="29" name="object 32" descr="Pediatric patient in surgery" title="Pediatric Trauma"/>
          <p:cNvSpPr/>
          <p:nvPr/>
        </p:nvSpPr>
        <p:spPr>
          <a:xfrm>
            <a:off x="6971537" y="2437806"/>
            <a:ext cx="2172461" cy="2308098"/>
          </a:xfrm>
          <a:prstGeom prst="rect">
            <a:avLst/>
          </a:prstGeom>
          <a:blipFill>
            <a:blip r:embed="rId26" cstate="print"/>
            <a:stretch>
              <a:fillRect/>
            </a:stretch>
          </a:blipFill>
          <a:ln w="12700">
            <a:solidFill>
              <a:schemeClr val="tx1"/>
            </a:solidFill>
          </a:ln>
          <a:effectLst>
            <a:outerShdw blurRad="50800" dist="38100" dir="2700000" algn="tl" rotWithShape="0">
              <a:prstClr val="black">
                <a:alpha val="40000"/>
              </a:prstClr>
            </a:outerShdw>
          </a:effectLst>
        </p:spPr>
        <p:txBody>
          <a:bodyPr wrap="square" lIns="0" tIns="0" rIns="0" bIns="0" rtlCol="0"/>
          <a:lstStyle/>
          <a:p>
            <a:endParaRPr/>
          </a:p>
        </p:txBody>
      </p:sp>
      <p:pic>
        <p:nvPicPr>
          <p:cNvPr id="3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4955952" y="7249529"/>
            <a:ext cx="274512" cy="2745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82"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1355" y="2484299"/>
            <a:ext cx="7405540" cy="780342"/>
          </a:xfrm>
          <a:prstGeom prst="rect">
            <a:avLst/>
          </a:prstGeom>
        </p:spPr>
        <p:txBody>
          <a:bodyPr vert="horz" wrap="square" lIns="0" tIns="12065" rIns="0" bIns="0" rtlCol="0">
            <a:spAutoFit/>
          </a:bodyPr>
          <a:lstStyle/>
          <a:p>
            <a:pPr marL="12700" marR="5080">
              <a:lnSpc>
                <a:spcPct val="104000"/>
              </a:lnSpc>
              <a:tabLst>
                <a:tab pos="354965" algn="l"/>
                <a:tab pos="356235" algn="l"/>
              </a:tabLst>
            </a:pPr>
            <a:r>
              <a:rPr lang="en-US" sz="2400" spc="-10" dirty="0">
                <a:cs typeface="Calibri"/>
              </a:rPr>
              <a:t>The Glasgow Coma Scale can be used for children, but some modifications are needed for children under the age of 4.</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250"/>
              </a:lnSpc>
            </a:pPr>
            <a:fld id="{81D60167-4931-47E6-BA6A-407CBD079E47}" type="slidenum">
              <a:rPr spc="5" dirty="0"/>
              <a:t>10</a:t>
            </a:fld>
            <a:endParaRPr spc="5" dirty="0"/>
          </a:p>
        </p:txBody>
      </p:sp>
      <p:sp>
        <p:nvSpPr>
          <p:cNvPr id="3" name="object 3"/>
          <p:cNvSpPr txBox="1">
            <a:spLocks noGrp="1"/>
          </p:cNvSpPr>
          <p:nvPr>
            <p:ph type="title"/>
          </p:nvPr>
        </p:nvSpPr>
        <p:spPr>
          <a:xfrm>
            <a:off x="590804" y="525217"/>
            <a:ext cx="4514596" cy="825354"/>
          </a:xfrm>
          <a:prstGeom prst="rect">
            <a:avLst/>
          </a:prstGeom>
        </p:spPr>
        <p:txBody>
          <a:bodyPr vert="horz" wrap="square" lIns="0" tIns="17780" rIns="0" bIns="0" rtlCol="0">
            <a:spAutoFit/>
          </a:bodyPr>
          <a:lstStyle/>
          <a:p>
            <a:pPr marL="12700">
              <a:lnSpc>
                <a:spcPts val="3105"/>
              </a:lnSpc>
              <a:spcBef>
                <a:spcPts val="140"/>
              </a:spcBef>
            </a:pPr>
            <a:r>
              <a:rPr spc="20" dirty="0"/>
              <a:t>EWS </a:t>
            </a:r>
            <a:r>
              <a:rPr lang="en-US" spc="20" dirty="0"/>
              <a:t>Pediatric </a:t>
            </a:r>
            <a:r>
              <a:rPr lang="en-US" spc="20" dirty="0" smtClean="0"/>
              <a:t>Trauma</a:t>
            </a:r>
            <a:br>
              <a:rPr lang="en-US" spc="20" dirty="0" smtClean="0"/>
            </a:br>
            <a:r>
              <a:rPr lang="en-US" sz="3300" dirty="0" smtClean="0">
                <a:solidFill>
                  <a:schemeClr val="tx1"/>
                </a:solidFill>
              </a:rPr>
              <a:t>Pediatric Trauma</a:t>
            </a:r>
            <a:endParaRPr sz="3300" dirty="0">
              <a:solidFill>
                <a:schemeClr val="tx1"/>
              </a:solidFill>
            </a:endParaRPr>
          </a:p>
        </p:txBody>
      </p:sp>
      <p:sp>
        <p:nvSpPr>
          <p:cNvPr id="7" name="object 4"/>
          <p:cNvSpPr txBox="1">
            <a:spLocks noGrp="1"/>
          </p:cNvSpPr>
          <p:nvPr>
            <p:ph type="ftr" sz="quarter" idx="5"/>
          </p:nvPr>
        </p:nvSpPr>
        <p:spPr>
          <a:xfrm>
            <a:off x="590811" y="7229729"/>
            <a:ext cx="677544" cy="166712"/>
          </a:xfrm>
          <a:prstGeom prst="rect">
            <a:avLst/>
          </a:prstGeom>
        </p:spPr>
        <p:txBody>
          <a:bodyPr vert="horz" wrap="square" lIns="0" tIns="0" rIns="0" bIns="0" rtlCol="0">
            <a:spAutoFit/>
          </a:bodyPr>
          <a:lstStyle/>
          <a:p>
            <a:pPr marL="12700">
              <a:lnSpc>
                <a:spcPts val="1250"/>
              </a:lnSpc>
            </a:pPr>
            <a:r>
              <a:rPr dirty="0" smtClean="0"/>
              <a:t>202</a:t>
            </a:r>
            <a:r>
              <a:rPr lang="en-US" dirty="0"/>
              <a:t>1</a:t>
            </a:r>
            <a:r>
              <a:rPr dirty="0" smtClean="0"/>
              <a:t>,</a:t>
            </a:r>
            <a:r>
              <a:rPr spc="-35" dirty="0" smtClean="0"/>
              <a:t> </a:t>
            </a:r>
            <a:r>
              <a:rPr dirty="0" smtClean="0"/>
              <a:t>v1.</a:t>
            </a:r>
            <a:r>
              <a:rPr lang="en-US" dirty="0"/>
              <a:t>1</a:t>
            </a:r>
            <a:endParaRPr dirty="0"/>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88675" y="7235591"/>
            <a:ext cx="381764" cy="381764"/>
          </a:xfrm>
          <a:prstGeom prst="rect">
            <a:avLst/>
          </a:prstGeom>
        </p:spPr>
      </p:pic>
      <p:graphicFrame>
        <p:nvGraphicFramePr>
          <p:cNvPr id="10" name="Table 9" descr="Coma scale for pediatric patients, assigning score according to eyes, verbal, and motor signs." title="Glasgow Coma Scale"/>
          <p:cNvGraphicFramePr>
            <a:graphicFrameLocks noGrp="1"/>
          </p:cNvGraphicFramePr>
          <p:nvPr>
            <p:extLst>
              <p:ext uri="{D42A27DB-BD31-4B8C-83A1-F6EECF244321}">
                <p14:modId xmlns:p14="http://schemas.microsoft.com/office/powerpoint/2010/main" val="197059751"/>
              </p:ext>
            </p:extLst>
          </p:nvPr>
        </p:nvGraphicFramePr>
        <p:xfrm>
          <a:off x="1041694" y="3657600"/>
          <a:ext cx="7315200" cy="2438401"/>
        </p:xfrm>
        <a:graphic>
          <a:graphicData uri="http://schemas.openxmlformats.org/drawingml/2006/table">
            <a:tbl>
              <a:tblPr firstRow="1" bandRow="1">
                <a:tableStyleId>{5C22544A-7EE6-4342-B048-85BDC9FD1C3A}</a:tableStyleId>
              </a:tblPr>
              <a:tblGrid>
                <a:gridCol w="843531">
                  <a:extLst>
                    <a:ext uri="{9D8B030D-6E8A-4147-A177-3AD203B41FA5}">
                      <a16:colId xmlns:a16="http://schemas.microsoft.com/office/drawing/2014/main" val="2009727880"/>
                    </a:ext>
                  </a:extLst>
                </a:gridCol>
                <a:gridCol w="2055564">
                  <a:extLst>
                    <a:ext uri="{9D8B030D-6E8A-4147-A177-3AD203B41FA5}">
                      <a16:colId xmlns:a16="http://schemas.microsoft.com/office/drawing/2014/main" val="1133666337"/>
                    </a:ext>
                  </a:extLst>
                </a:gridCol>
                <a:gridCol w="2164300">
                  <a:extLst>
                    <a:ext uri="{9D8B030D-6E8A-4147-A177-3AD203B41FA5}">
                      <a16:colId xmlns:a16="http://schemas.microsoft.com/office/drawing/2014/main" val="471638863"/>
                    </a:ext>
                  </a:extLst>
                </a:gridCol>
                <a:gridCol w="2251805">
                  <a:extLst>
                    <a:ext uri="{9D8B030D-6E8A-4147-A177-3AD203B41FA5}">
                      <a16:colId xmlns:a16="http://schemas.microsoft.com/office/drawing/2014/main" val="3073968505"/>
                    </a:ext>
                  </a:extLst>
                </a:gridCol>
              </a:tblGrid>
              <a:tr h="348343">
                <a:tc>
                  <a:txBody>
                    <a:bodyPr/>
                    <a:lstStyle/>
                    <a:p>
                      <a:pPr algn="ctr"/>
                      <a:r>
                        <a:rPr lang="en-US" sz="1400" dirty="0">
                          <a:solidFill>
                            <a:schemeClr val="bg1"/>
                          </a:solidFill>
                        </a:rPr>
                        <a:t>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400" dirty="0">
                          <a:solidFill>
                            <a:schemeClr val="bg1"/>
                          </a:solidFill>
                        </a:rPr>
                        <a:t>Eyes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400" dirty="0">
                          <a:solidFill>
                            <a:schemeClr val="bg1"/>
                          </a:solidFill>
                        </a:rPr>
                        <a:t>Verbal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400" dirty="0">
                          <a:solidFill>
                            <a:schemeClr val="bg1"/>
                          </a:solidFill>
                        </a:rPr>
                        <a:t>Motor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953701908"/>
                  </a:ext>
                </a:extLst>
              </a:tr>
              <a:tr h="348343">
                <a:tc>
                  <a:txBody>
                    <a:bodyPr/>
                    <a:lstStyle/>
                    <a:p>
                      <a:pPr algn="ctr"/>
                      <a:r>
                        <a:rPr lang="en-US" sz="14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Moves</a:t>
                      </a:r>
                      <a:r>
                        <a:rPr lang="en-US" sz="1400" baseline="0" dirty="0"/>
                        <a:t> spontaneously</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0593814"/>
                  </a:ext>
                </a:extLst>
              </a:tr>
              <a:tr h="348343">
                <a:tc>
                  <a:txBody>
                    <a:bodyPr/>
                    <a:lstStyle/>
                    <a:p>
                      <a:pPr algn="ctr"/>
                      <a:r>
                        <a:rPr lang="en-US" sz="14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Age appropriate speech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Localizes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7968615"/>
                  </a:ext>
                </a:extLst>
              </a:tr>
              <a:tr h="348343">
                <a:tc>
                  <a:txBody>
                    <a:bodyPr/>
                    <a:lstStyle/>
                    <a:p>
                      <a:pPr algn="ctr"/>
                      <a:r>
                        <a:rPr lang="en-US" sz="14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t>Opens spontaneously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Cries/consolable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Withdraws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0491235"/>
                  </a:ext>
                </a:extLst>
              </a:tr>
              <a:tr h="348343">
                <a:tc>
                  <a:txBody>
                    <a:bodyPr/>
                    <a:lstStyle/>
                    <a:p>
                      <a:pPr algn="ctr"/>
                      <a:r>
                        <a:rPr lang="en-US" sz="14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Opens to voice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Irritable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Flexion</a:t>
                      </a:r>
                      <a:r>
                        <a:rPr lang="en-US" sz="1400" baseline="0" dirty="0"/>
                        <a:t> posture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3835953"/>
                  </a:ext>
                </a:extLst>
              </a:tr>
              <a:tr h="348343">
                <a:tc>
                  <a:txBody>
                    <a:bodyPr/>
                    <a:lstStyle/>
                    <a:p>
                      <a:pPr algn="ctr"/>
                      <a:r>
                        <a:rPr lang="en-US" sz="14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Opens to pain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Restless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Extension posture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7419803"/>
                  </a:ext>
                </a:extLst>
              </a:tr>
              <a:tr h="348343">
                <a:tc>
                  <a:txBody>
                    <a:bodyPr/>
                    <a:lstStyle/>
                    <a:p>
                      <a:pPr algn="ctr"/>
                      <a:r>
                        <a:rPr lang="en-US" sz="14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Doesn’t open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No</a:t>
                      </a:r>
                      <a:r>
                        <a:rPr lang="en-US" sz="1400" baseline="0" dirty="0"/>
                        <a:t> sound</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No</a:t>
                      </a:r>
                      <a:r>
                        <a:rPr lang="en-US" sz="1400" baseline="0" dirty="0"/>
                        <a:t> movement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1124103"/>
                  </a:ext>
                </a:extLst>
              </a:tr>
            </a:tbl>
          </a:graphicData>
        </a:graphic>
      </p:graphicFrame>
    </p:spTree>
    <p:extLst>
      <p:ext uri="{BB962C8B-B14F-4D97-AF65-F5344CB8AC3E}">
        <p14:creationId xmlns:p14="http://schemas.microsoft.com/office/powerpoint/2010/main" val="159135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5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6257" y="2395982"/>
            <a:ext cx="8556266" cy="3797835"/>
          </a:xfrm>
          <a:prstGeom prst="rect">
            <a:avLst/>
          </a:prstGeom>
        </p:spPr>
        <p:txBody>
          <a:bodyPr vert="horz" wrap="square" lIns="0" tIns="12065" rIns="0" bIns="0" rtlCol="0">
            <a:spAutoFit/>
          </a:bodyPr>
          <a:lstStyle/>
          <a:p>
            <a:pPr marL="355600" marR="5080" indent="-342900">
              <a:lnSpc>
                <a:spcPct val="100000"/>
              </a:lnSpc>
              <a:spcAft>
                <a:spcPts val="1200"/>
              </a:spcAft>
              <a:buFont typeface="Wingdings"/>
              <a:buChar char=""/>
              <a:tabLst>
                <a:tab pos="354965" algn="l"/>
                <a:tab pos="356235" algn="l"/>
              </a:tabLst>
            </a:pPr>
            <a:r>
              <a:rPr lang="en-US" sz="2400" dirty="0">
                <a:cs typeface="Calibri"/>
              </a:rPr>
              <a:t>Acute traumatic brain injury is the most common cause of death  and disability in the pediatric </a:t>
            </a:r>
            <a:r>
              <a:rPr lang="en-US" sz="2400" dirty="0" smtClean="0">
                <a:cs typeface="Calibri"/>
              </a:rPr>
              <a:t>population.</a:t>
            </a:r>
            <a:endParaRPr lang="en-US" sz="2400" dirty="0">
              <a:cs typeface="Calibri"/>
            </a:endParaRPr>
          </a:p>
          <a:p>
            <a:pPr marL="355600" marR="5080" indent="-342900">
              <a:lnSpc>
                <a:spcPct val="100000"/>
              </a:lnSpc>
              <a:spcAft>
                <a:spcPts val="1200"/>
              </a:spcAft>
              <a:buFont typeface="Wingdings"/>
              <a:buChar char=""/>
              <a:tabLst>
                <a:tab pos="354965" algn="l"/>
                <a:tab pos="356235" algn="l"/>
              </a:tabLst>
            </a:pPr>
            <a:r>
              <a:rPr lang="en-US" sz="2400" dirty="0">
                <a:cs typeface="Calibri"/>
              </a:rPr>
              <a:t>Heads of infants constitute 15% of their total body weight, compared to 3% in adults, thus acceleration and deceleration injuries in pediatric trauma yields a greater amount of force to the </a:t>
            </a:r>
            <a:r>
              <a:rPr lang="en-US" sz="2400" dirty="0" smtClean="0">
                <a:cs typeface="Calibri"/>
              </a:rPr>
              <a:t>brain.</a:t>
            </a:r>
            <a:endParaRPr lang="en-US" sz="2400" dirty="0">
              <a:cs typeface="Calibri"/>
            </a:endParaRPr>
          </a:p>
          <a:p>
            <a:pPr marL="355600" marR="5080" indent="-342900">
              <a:lnSpc>
                <a:spcPct val="100000"/>
              </a:lnSpc>
              <a:spcAft>
                <a:spcPts val="1200"/>
              </a:spcAft>
              <a:buFont typeface="Wingdings"/>
              <a:buChar char=""/>
              <a:tabLst>
                <a:tab pos="354965" algn="l"/>
                <a:tab pos="356235" algn="l"/>
              </a:tabLst>
            </a:pPr>
            <a:r>
              <a:rPr lang="en-US" sz="2400" dirty="0">
                <a:cs typeface="Calibri"/>
              </a:rPr>
              <a:t>Myelination occurs between 6-24 months and unmyelinated brain is very soft and prone to </a:t>
            </a:r>
            <a:r>
              <a:rPr lang="en-US" sz="2400" dirty="0" smtClean="0">
                <a:cs typeface="Calibri"/>
              </a:rPr>
              <a:t>disruption. </a:t>
            </a:r>
            <a:endParaRPr lang="en-US" sz="2400" dirty="0">
              <a:cs typeface="Calibri"/>
            </a:endParaRPr>
          </a:p>
          <a:p>
            <a:pPr marL="355600" marR="5080" indent="-342900">
              <a:lnSpc>
                <a:spcPct val="100000"/>
              </a:lnSpc>
              <a:spcAft>
                <a:spcPts val="1200"/>
              </a:spcAft>
              <a:buFont typeface="Wingdings"/>
              <a:buChar char=""/>
              <a:tabLst>
                <a:tab pos="354965" algn="l"/>
                <a:tab pos="356235" algn="l"/>
              </a:tabLst>
            </a:pPr>
            <a:r>
              <a:rPr lang="en-US" sz="2400" dirty="0">
                <a:cs typeface="Calibri"/>
              </a:rPr>
              <a:t>The volume of cerebrospinal fluid is smaller than that of </a:t>
            </a:r>
            <a:r>
              <a:rPr lang="en-US" sz="2400" dirty="0" smtClean="0">
                <a:cs typeface="Calibri"/>
              </a:rPr>
              <a:t>adults.</a:t>
            </a:r>
            <a:endParaRPr lang="en-US" sz="2400" dirty="0">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250"/>
              </a:lnSpc>
            </a:pPr>
            <a:fld id="{81D60167-4931-47E6-BA6A-407CBD079E47}" type="slidenum">
              <a:rPr spc="5" dirty="0"/>
              <a:t>11</a:t>
            </a:fld>
            <a:endParaRPr spc="5" dirty="0"/>
          </a:p>
        </p:txBody>
      </p:sp>
      <p:sp>
        <p:nvSpPr>
          <p:cNvPr id="3" name="object 3"/>
          <p:cNvSpPr txBox="1">
            <a:spLocks noGrp="1"/>
          </p:cNvSpPr>
          <p:nvPr>
            <p:ph type="title"/>
          </p:nvPr>
        </p:nvSpPr>
        <p:spPr>
          <a:xfrm>
            <a:off x="590804" y="525217"/>
            <a:ext cx="4514596" cy="825354"/>
          </a:xfrm>
          <a:prstGeom prst="rect">
            <a:avLst/>
          </a:prstGeom>
        </p:spPr>
        <p:txBody>
          <a:bodyPr vert="horz" wrap="square" lIns="0" tIns="17780" rIns="0" bIns="0" rtlCol="0">
            <a:spAutoFit/>
          </a:bodyPr>
          <a:lstStyle/>
          <a:p>
            <a:pPr marL="12700">
              <a:lnSpc>
                <a:spcPts val="3105"/>
              </a:lnSpc>
              <a:spcBef>
                <a:spcPts val="140"/>
              </a:spcBef>
            </a:pPr>
            <a:r>
              <a:rPr spc="20" dirty="0"/>
              <a:t>EWS </a:t>
            </a:r>
            <a:r>
              <a:rPr lang="en-US" spc="20" dirty="0"/>
              <a:t>Pediatric </a:t>
            </a:r>
            <a:r>
              <a:rPr lang="en-US" spc="20" dirty="0" smtClean="0"/>
              <a:t>Trauma</a:t>
            </a:r>
            <a:br>
              <a:rPr lang="en-US" spc="20" dirty="0" smtClean="0"/>
            </a:br>
            <a:r>
              <a:rPr lang="en-US" sz="3300" dirty="0" smtClean="0">
                <a:solidFill>
                  <a:schemeClr val="tx1"/>
                </a:solidFill>
              </a:rPr>
              <a:t>Pediatric Trauma</a:t>
            </a:r>
            <a:endParaRPr sz="3300" dirty="0">
              <a:solidFill>
                <a:schemeClr val="tx1"/>
              </a:solidFill>
            </a:endParaRPr>
          </a:p>
        </p:txBody>
      </p:sp>
      <p:sp>
        <p:nvSpPr>
          <p:cNvPr id="7" name="object 4"/>
          <p:cNvSpPr txBox="1">
            <a:spLocks noGrp="1"/>
          </p:cNvSpPr>
          <p:nvPr>
            <p:ph type="ftr" sz="quarter" idx="5"/>
          </p:nvPr>
        </p:nvSpPr>
        <p:spPr>
          <a:xfrm>
            <a:off x="590811" y="7229729"/>
            <a:ext cx="677544" cy="166712"/>
          </a:xfrm>
          <a:prstGeom prst="rect">
            <a:avLst/>
          </a:prstGeom>
        </p:spPr>
        <p:txBody>
          <a:bodyPr vert="horz" wrap="square" lIns="0" tIns="0" rIns="0" bIns="0" rtlCol="0">
            <a:spAutoFit/>
          </a:bodyPr>
          <a:lstStyle/>
          <a:p>
            <a:pPr marL="12700">
              <a:lnSpc>
                <a:spcPts val="1250"/>
              </a:lnSpc>
            </a:pPr>
            <a:r>
              <a:rPr dirty="0" smtClean="0"/>
              <a:t>202</a:t>
            </a:r>
            <a:r>
              <a:rPr lang="en-US" dirty="0"/>
              <a:t>1</a:t>
            </a:r>
            <a:r>
              <a:rPr dirty="0" smtClean="0"/>
              <a:t>,</a:t>
            </a:r>
            <a:r>
              <a:rPr spc="-35" dirty="0" smtClean="0"/>
              <a:t> </a:t>
            </a:r>
            <a:r>
              <a:rPr dirty="0" smtClean="0"/>
              <a:t>v1.</a:t>
            </a:r>
            <a:r>
              <a:rPr lang="en-US" dirty="0"/>
              <a:t>1</a:t>
            </a:r>
            <a:endParaRPr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88675" y="7229729"/>
            <a:ext cx="381764" cy="381764"/>
          </a:xfrm>
          <a:prstGeom prst="rect">
            <a:avLst/>
          </a:prstGeom>
        </p:spPr>
      </p:pic>
    </p:spTree>
    <p:extLst>
      <p:ext uri="{BB962C8B-B14F-4D97-AF65-F5344CB8AC3E}">
        <p14:creationId xmlns:p14="http://schemas.microsoft.com/office/powerpoint/2010/main" val="22865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6256" y="2286000"/>
            <a:ext cx="8732543" cy="4321055"/>
          </a:xfrm>
          <a:prstGeom prst="rect">
            <a:avLst/>
          </a:prstGeom>
        </p:spPr>
        <p:txBody>
          <a:bodyPr vert="horz" wrap="square" lIns="0" tIns="12065" rIns="0" bIns="0" rtlCol="0">
            <a:spAutoFit/>
          </a:bodyPr>
          <a:lstStyle/>
          <a:p>
            <a:pPr marL="355600" marR="5080" indent="-342900">
              <a:lnSpc>
                <a:spcPct val="100000"/>
              </a:lnSpc>
              <a:spcAft>
                <a:spcPts val="1200"/>
              </a:spcAft>
              <a:buFont typeface="Wingdings"/>
              <a:buChar char=""/>
              <a:tabLst>
                <a:tab pos="354965" algn="l"/>
                <a:tab pos="356235" algn="l"/>
              </a:tabLst>
            </a:pPr>
            <a:r>
              <a:rPr lang="en-US" sz="2400" spc="-5" dirty="0">
                <a:cs typeface="Calibri"/>
              </a:rPr>
              <a:t>Injuries to the cervical spine </a:t>
            </a:r>
            <a:r>
              <a:rPr lang="en-US" sz="2400" spc="-5" dirty="0" smtClean="0">
                <a:cs typeface="Calibri"/>
              </a:rPr>
              <a:t>occur </a:t>
            </a:r>
            <a:r>
              <a:rPr lang="en-US" sz="2400" spc="-5" dirty="0">
                <a:cs typeface="Calibri"/>
              </a:rPr>
              <a:t>in less than 1% of all pediatric </a:t>
            </a:r>
            <a:r>
              <a:rPr lang="en-US" sz="2400" spc="-5" dirty="0" smtClean="0">
                <a:cs typeface="Calibri"/>
              </a:rPr>
              <a:t>fractures.</a:t>
            </a:r>
            <a:endParaRPr lang="en-US" sz="2400" spc="-5" dirty="0">
              <a:cs typeface="Calibri"/>
            </a:endParaRPr>
          </a:p>
          <a:p>
            <a:pPr marL="355600" marR="5080" indent="-342900">
              <a:lnSpc>
                <a:spcPct val="100000"/>
              </a:lnSpc>
              <a:spcAft>
                <a:spcPts val="1200"/>
              </a:spcAft>
              <a:buFont typeface="Wingdings"/>
              <a:buChar char=""/>
              <a:tabLst>
                <a:tab pos="354965" algn="l"/>
                <a:tab pos="356235" algn="l"/>
              </a:tabLst>
            </a:pPr>
            <a:r>
              <a:rPr lang="en-US" sz="2400" spc="-5" dirty="0">
                <a:cs typeface="Calibri"/>
              </a:rPr>
              <a:t>Compared to adults, children are more likely to have spinal cord injury without radiographic abnormalities (SCIWORA), given the flexibility of the bones and </a:t>
            </a:r>
            <a:r>
              <a:rPr lang="en-US" sz="2400" spc="-5" dirty="0" smtClean="0">
                <a:cs typeface="Calibri"/>
              </a:rPr>
              <a:t>joints.</a:t>
            </a:r>
            <a:endParaRPr lang="en-US" sz="2400" spc="-5" dirty="0">
              <a:cs typeface="Calibri"/>
            </a:endParaRPr>
          </a:p>
          <a:p>
            <a:pPr marL="355600" marR="5080" indent="-342900">
              <a:lnSpc>
                <a:spcPct val="100000"/>
              </a:lnSpc>
              <a:spcAft>
                <a:spcPts val="1200"/>
              </a:spcAft>
              <a:buFont typeface="Wingdings"/>
              <a:buChar char=""/>
              <a:tabLst>
                <a:tab pos="354965" algn="l"/>
                <a:tab pos="356235" algn="l"/>
              </a:tabLst>
            </a:pPr>
            <a:r>
              <a:rPr lang="en-US" sz="2400" spc="-5" dirty="0">
                <a:cs typeface="Calibri"/>
              </a:rPr>
              <a:t>Cervical spine </a:t>
            </a:r>
            <a:r>
              <a:rPr lang="en-US" sz="2400" spc="-10" dirty="0">
                <a:cs typeface="Calibri"/>
              </a:rPr>
              <a:t>can </a:t>
            </a:r>
            <a:r>
              <a:rPr lang="en-US" sz="2400" spc="-5" dirty="0">
                <a:cs typeface="Calibri"/>
              </a:rPr>
              <a:t>be clinically </a:t>
            </a:r>
            <a:r>
              <a:rPr lang="en-US" sz="2400" spc="-10" dirty="0">
                <a:cs typeface="Calibri"/>
              </a:rPr>
              <a:t>cleared, </a:t>
            </a:r>
            <a:r>
              <a:rPr lang="en-US" sz="2400" spc="-5" dirty="0">
                <a:cs typeface="Calibri"/>
              </a:rPr>
              <a:t>but those that </a:t>
            </a:r>
            <a:r>
              <a:rPr lang="en-US" sz="2400" spc="-10" dirty="0">
                <a:cs typeface="Calibri"/>
              </a:rPr>
              <a:t>are </a:t>
            </a:r>
            <a:r>
              <a:rPr lang="en-US" sz="2400" dirty="0">
                <a:cs typeface="Calibri"/>
              </a:rPr>
              <a:t>obtunded,  </a:t>
            </a:r>
            <a:r>
              <a:rPr lang="en-US" sz="2400" spc="-5" dirty="0">
                <a:cs typeface="Calibri"/>
              </a:rPr>
              <a:t>those with </a:t>
            </a:r>
            <a:r>
              <a:rPr lang="en-US" sz="2400" spc="-10" dirty="0">
                <a:cs typeface="Calibri"/>
              </a:rPr>
              <a:t>neurologic </a:t>
            </a:r>
            <a:r>
              <a:rPr lang="en-US" sz="2400" spc="-5" dirty="0">
                <a:cs typeface="Calibri"/>
              </a:rPr>
              <a:t>deficits, and those with tenderness </a:t>
            </a:r>
            <a:r>
              <a:rPr lang="en-US" sz="2400" spc="-15" dirty="0">
                <a:cs typeface="Calibri"/>
              </a:rPr>
              <a:t>require  </a:t>
            </a:r>
            <a:r>
              <a:rPr lang="en-US" sz="2400" spc="-10" dirty="0">
                <a:cs typeface="Calibri"/>
              </a:rPr>
              <a:t>imaging </a:t>
            </a:r>
            <a:r>
              <a:rPr lang="en-US" sz="2400" spc="-5" dirty="0">
                <a:cs typeface="Calibri"/>
              </a:rPr>
              <a:t>as</a:t>
            </a:r>
            <a:r>
              <a:rPr lang="en-US" sz="2400" spc="10" dirty="0">
                <a:cs typeface="Calibri"/>
              </a:rPr>
              <a:t> </a:t>
            </a:r>
            <a:r>
              <a:rPr lang="en-US" sz="2400" spc="-10" dirty="0">
                <a:cs typeface="Calibri"/>
              </a:rPr>
              <a:t>available.</a:t>
            </a:r>
            <a:endParaRPr lang="en-US" sz="2400" dirty="0">
              <a:cs typeface="Calibri"/>
            </a:endParaRPr>
          </a:p>
          <a:p>
            <a:pPr marL="355600" indent="-342900">
              <a:lnSpc>
                <a:spcPct val="100000"/>
              </a:lnSpc>
              <a:spcAft>
                <a:spcPts val="1200"/>
              </a:spcAft>
              <a:buFont typeface="Wingdings"/>
              <a:buChar char=""/>
              <a:tabLst>
                <a:tab pos="354965" algn="l"/>
                <a:tab pos="356235" algn="l"/>
              </a:tabLst>
            </a:pPr>
            <a:r>
              <a:rPr lang="en-US" sz="2400" dirty="0">
                <a:cs typeface="Calibri"/>
              </a:rPr>
              <a:t>CT </a:t>
            </a:r>
            <a:r>
              <a:rPr lang="en-US" sz="2400" spc="-10" dirty="0">
                <a:cs typeface="Calibri"/>
              </a:rPr>
              <a:t>imaging </a:t>
            </a:r>
            <a:r>
              <a:rPr lang="en-US" sz="2400" spc="-5" dirty="0">
                <a:cs typeface="Calibri"/>
              </a:rPr>
              <a:t>is a </a:t>
            </a:r>
            <a:r>
              <a:rPr lang="en-US" sz="2400" spc="-10" dirty="0">
                <a:cs typeface="Calibri"/>
              </a:rPr>
              <a:t>useful tool, </a:t>
            </a:r>
            <a:r>
              <a:rPr lang="en-US" sz="2400" spc="-5" dirty="0">
                <a:cs typeface="Calibri"/>
              </a:rPr>
              <a:t>but </a:t>
            </a:r>
            <a:r>
              <a:rPr lang="en-US" sz="2400" dirty="0">
                <a:cs typeface="Calibri"/>
              </a:rPr>
              <a:t>try </a:t>
            </a:r>
            <a:r>
              <a:rPr lang="en-US" sz="2400" spc="-15" dirty="0">
                <a:cs typeface="Calibri"/>
              </a:rPr>
              <a:t>to </a:t>
            </a:r>
            <a:r>
              <a:rPr lang="en-US" sz="2400" spc="-5" dirty="0">
                <a:cs typeface="Calibri"/>
              </a:rPr>
              <a:t>limit </a:t>
            </a:r>
            <a:r>
              <a:rPr lang="en-US" sz="2400" spc="-10" dirty="0">
                <a:cs typeface="Calibri"/>
              </a:rPr>
              <a:t>radiation </a:t>
            </a:r>
            <a:r>
              <a:rPr lang="en-US" sz="2400" spc="-5" dirty="0">
                <a:cs typeface="Calibri"/>
              </a:rPr>
              <a:t>dose if</a:t>
            </a:r>
            <a:r>
              <a:rPr lang="en-US" sz="2400" spc="204" dirty="0">
                <a:cs typeface="Calibri"/>
              </a:rPr>
              <a:t> </a:t>
            </a:r>
            <a:r>
              <a:rPr lang="en-US" sz="2400" spc="-10" dirty="0">
                <a:cs typeface="Calibri"/>
              </a:rPr>
              <a:t>possible.</a:t>
            </a:r>
            <a:endParaRPr lang="en-US" sz="2400" dirty="0">
              <a:cs typeface="Calibri"/>
            </a:endParaRPr>
          </a:p>
          <a:p>
            <a:pPr marL="355600" indent="-342900">
              <a:lnSpc>
                <a:spcPct val="100000"/>
              </a:lnSpc>
              <a:spcAft>
                <a:spcPts val="1200"/>
              </a:spcAft>
              <a:buFont typeface="Wingdings"/>
              <a:buChar char=""/>
              <a:tabLst>
                <a:tab pos="354965" algn="l"/>
                <a:tab pos="356235" algn="l"/>
              </a:tabLst>
            </a:pPr>
            <a:r>
              <a:rPr lang="en-US" sz="2400" spc="-5" dirty="0">
                <a:cs typeface="Calibri"/>
              </a:rPr>
              <a:t>In children under 10 </a:t>
            </a:r>
            <a:r>
              <a:rPr lang="en-US" sz="2400" spc="5" dirty="0">
                <a:cs typeface="Calibri"/>
              </a:rPr>
              <a:t>kg, </a:t>
            </a:r>
            <a:r>
              <a:rPr lang="en-US" sz="2400" spc="-20" dirty="0">
                <a:cs typeface="Calibri"/>
              </a:rPr>
              <a:t>contrast </a:t>
            </a:r>
            <a:r>
              <a:rPr lang="en-US" sz="2400" spc="-10" dirty="0">
                <a:cs typeface="Calibri"/>
              </a:rPr>
              <a:t>should </a:t>
            </a:r>
            <a:r>
              <a:rPr lang="en-US" sz="2400" spc="-5" dirty="0">
                <a:cs typeface="Calibri"/>
              </a:rPr>
              <a:t>be </a:t>
            </a:r>
            <a:r>
              <a:rPr lang="en-US" sz="2400" spc="-10" dirty="0">
                <a:cs typeface="Calibri"/>
              </a:rPr>
              <a:t>injected by</a:t>
            </a:r>
            <a:r>
              <a:rPr lang="en-US" sz="2400" spc="110" dirty="0">
                <a:cs typeface="Calibri"/>
              </a:rPr>
              <a:t> </a:t>
            </a:r>
            <a:r>
              <a:rPr lang="en-US" sz="2400" spc="-10" dirty="0">
                <a:cs typeface="Calibri"/>
              </a:rPr>
              <a:t>hand.</a:t>
            </a:r>
            <a:endParaRPr lang="en-US" sz="2400" dirty="0">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250"/>
              </a:lnSpc>
            </a:pPr>
            <a:fld id="{81D60167-4931-47E6-BA6A-407CBD079E47}" type="slidenum">
              <a:rPr spc="5" dirty="0"/>
              <a:t>12</a:t>
            </a:fld>
            <a:endParaRPr spc="5" dirty="0"/>
          </a:p>
        </p:txBody>
      </p:sp>
      <p:sp>
        <p:nvSpPr>
          <p:cNvPr id="3" name="object 3"/>
          <p:cNvSpPr txBox="1">
            <a:spLocks noGrp="1"/>
          </p:cNvSpPr>
          <p:nvPr>
            <p:ph type="title"/>
          </p:nvPr>
        </p:nvSpPr>
        <p:spPr>
          <a:xfrm>
            <a:off x="590804" y="525217"/>
            <a:ext cx="4514596" cy="825354"/>
          </a:xfrm>
          <a:prstGeom prst="rect">
            <a:avLst/>
          </a:prstGeom>
        </p:spPr>
        <p:txBody>
          <a:bodyPr vert="horz" wrap="square" lIns="0" tIns="17780" rIns="0" bIns="0" rtlCol="0">
            <a:spAutoFit/>
          </a:bodyPr>
          <a:lstStyle/>
          <a:p>
            <a:pPr marL="12700">
              <a:lnSpc>
                <a:spcPts val="3105"/>
              </a:lnSpc>
              <a:spcBef>
                <a:spcPts val="140"/>
              </a:spcBef>
            </a:pPr>
            <a:r>
              <a:rPr spc="20" dirty="0"/>
              <a:t>EWS </a:t>
            </a:r>
            <a:r>
              <a:rPr lang="en-US" spc="20" dirty="0"/>
              <a:t>Pediatric </a:t>
            </a:r>
            <a:r>
              <a:rPr lang="en-US" spc="20" dirty="0" smtClean="0"/>
              <a:t>Trauma</a:t>
            </a:r>
            <a:br>
              <a:rPr lang="en-US" spc="20" dirty="0" smtClean="0"/>
            </a:br>
            <a:r>
              <a:rPr lang="en-US" sz="3300" dirty="0" smtClean="0">
                <a:solidFill>
                  <a:schemeClr val="tx1"/>
                </a:solidFill>
              </a:rPr>
              <a:t>Pediatric Trauma</a:t>
            </a:r>
            <a:endParaRPr sz="3300" dirty="0">
              <a:solidFill>
                <a:schemeClr val="tx1"/>
              </a:solidFill>
            </a:endParaRPr>
          </a:p>
        </p:txBody>
      </p:sp>
      <p:sp>
        <p:nvSpPr>
          <p:cNvPr id="7" name="object 4"/>
          <p:cNvSpPr txBox="1">
            <a:spLocks noGrp="1"/>
          </p:cNvSpPr>
          <p:nvPr>
            <p:ph type="ftr" sz="quarter" idx="5"/>
          </p:nvPr>
        </p:nvSpPr>
        <p:spPr>
          <a:xfrm>
            <a:off x="590811" y="7229729"/>
            <a:ext cx="677544" cy="166712"/>
          </a:xfrm>
          <a:prstGeom prst="rect">
            <a:avLst/>
          </a:prstGeom>
        </p:spPr>
        <p:txBody>
          <a:bodyPr vert="horz" wrap="square" lIns="0" tIns="0" rIns="0" bIns="0" rtlCol="0">
            <a:spAutoFit/>
          </a:bodyPr>
          <a:lstStyle/>
          <a:p>
            <a:pPr marL="12700">
              <a:lnSpc>
                <a:spcPts val="1250"/>
              </a:lnSpc>
            </a:pPr>
            <a:r>
              <a:rPr dirty="0" smtClean="0"/>
              <a:t>202</a:t>
            </a:r>
            <a:r>
              <a:rPr lang="en-US" dirty="0"/>
              <a:t>1</a:t>
            </a:r>
            <a:r>
              <a:rPr dirty="0" smtClean="0"/>
              <a:t>,</a:t>
            </a:r>
            <a:r>
              <a:rPr spc="-35" dirty="0" smtClean="0"/>
              <a:t> </a:t>
            </a:r>
            <a:r>
              <a:rPr dirty="0" smtClean="0"/>
              <a:t>v1.</a:t>
            </a:r>
            <a:r>
              <a:rPr lang="en-US" dirty="0"/>
              <a:t>1</a:t>
            </a:r>
            <a:endParaRPr dirty="0"/>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88675" y="7186845"/>
            <a:ext cx="381764" cy="381764"/>
          </a:xfrm>
          <a:prstGeom prst="rect">
            <a:avLst/>
          </a:prstGeom>
        </p:spPr>
      </p:pic>
    </p:spTree>
    <p:extLst>
      <p:ext uri="{BB962C8B-B14F-4D97-AF65-F5344CB8AC3E}">
        <p14:creationId xmlns:p14="http://schemas.microsoft.com/office/powerpoint/2010/main" val="295505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6256" y="2395982"/>
            <a:ext cx="5074943" cy="3182281"/>
          </a:xfrm>
          <a:prstGeom prst="rect">
            <a:avLst/>
          </a:prstGeom>
        </p:spPr>
        <p:txBody>
          <a:bodyPr vert="horz" wrap="square" lIns="0" tIns="12065" rIns="0" bIns="0" rtlCol="0">
            <a:spAutoFit/>
          </a:bodyPr>
          <a:lstStyle/>
          <a:p>
            <a:pPr marL="355600" marR="13970" indent="-342900">
              <a:lnSpc>
                <a:spcPct val="100000"/>
              </a:lnSpc>
              <a:spcAft>
                <a:spcPts val="1200"/>
              </a:spcAft>
              <a:buFont typeface="Wingdings"/>
              <a:buChar char=""/>
              <a:tabLst>
                <a:tab pos="355600" algn="l"/>
              </a:tabLst>
            </a:pPr>
            <a:r>
              <a:rPr lang="en-US" sz="2800" spc="-5" dirty="0">
                <a:cs typeface="Calibri"/>
              </a:rPr>
              <a:t>Child </a:t>
            </a:r>
            <a:r>
              <a:rPr lang="en-US" sz="2800" spc="-15" dirty="0">
                <a:cs typeface="Calibri"/>
              </a:rPr>
              <a:t>anatomy </a:t>
            </a:r>
            <a:r>
              <a:rPr lang="en-US" sz="2800" spc="-20" dirty="0">
                <a:cs typeface="Calibri"/>
              </a:rPr>
              <a:t>makes </a:t>
            </a:r>
            <a:r>
              <a:rPr lang="en-US" sz="2800" spc="-5" dirty="0">
                <a:cs typeface="Calibri"/>
              </a:rPr>
              <a:t>using the </a:t>
            </a:r>
            <a:r>
              <a:rPr lang="en-US" sz="2800" dirty="0">
                <a:cs typeface="Calibri"/>
              </a:rPr>
              <a:t>rules  </a:t>
            </a:r>
            <a:r>
              <a:rPr lang="en-US" sz="2800" spc="-5" dirty="0">
                <a:cs typeface="Calibri"/>
              </a:rPr>
              <a:t>of </a:t>
            </a:r>
            <a:r>
              <a:rPr lang="en-US" sz="2800" dirty="0">
                <a:cs typeface="Calibri"/>
              </a:rPr>
              <a:t>9 </a:t>
            </a:r>
            <a:r>
              <a:rPr lang="en-US" sz="2800" spc="-10" dirty="0">
                <a:cs typeface="Calibri"/>
              </a:rPr>
              <a:t>problematic </a:t>
            </a:r>
            <a:r>
              <a:rPr lang="en-US" sz="2800" spc="-5" dirty="0">
                <a:cs typeface="Calibri"/>
              </a:rPr>
              <a:t>the </a:t>
            </a:r>
            <a:r>
              <a:rPr lang="en-US" sz="2800" spc="-10" dirty="0">
                <a:cs typeface="Calibri"/>
              </a:rPr>
              <a:t>younger </a:t>
            </a:r>
            <a:r>
              <a:rPr lang="en-US" sz="2800" spc="-5" dirty="0">
                <a:cs typeface="Calibri"/>
              </a:rPr>
              <a:t>the  </a:t>
            </a:r>
            <a:r>
              <a:rPr lang="en-US" sz="2800" spc="-10" dirty="0">
                <a:cs typeface="Calibri"/>
              </a:rPr>
              <a:t>patient.</a:t>
            </a:r>
            <a:endParaRPr lang="en-US" sz="2800" dirty="0">
              <a:cs typeface="Calibri"/>
            </a:endParaRPr>
          </a:p>
          <a:p>
            <a:pPr marL="355600" marR="5080" indent="-342900">
              <a:lnSpc>
                <a:spcPct val="100000"/>
              </a:lnSpc>
              <a:spcAft>
                <a:spcPts val="1200"/>
              </a:spcAft>
              <a:buFont typeface="Wingdings"/>
              <a:buChar char=""/>
              <a:tabLst>
                <a:tab pos="355600" algn="l"/>
              </a:tabLst>
            </a:pPr>
            <a:r>
              <a:rPr lang="en-US" sz="2800" spc="-5" dirty="0">
                <a:cs typeface="Calibri"/>
              </a:rPr>
              <a:t>The </a:t>
            </a:r>
            <a:r>
              <a:rPr lang="en-US" sz="2800" spc="-10" dirty="0">
                <a:cs typeface="Calibri"/>
              </a:rPr>
              <a:t>area </a:t>
            </a:r>
            <a:r>
              <a:rPr lang="en-US" sz="2800" spc="-5" dirty="0">
                <a:cs typeface="Calibri"/>
              </a:rPr>
              <a:t>of </a:t>
            </a:r>
            <a:r>
              <a:rPr lang="en-US" sz="2800" dirty="0">
                <a:cs typeface="Calibri"/>
              </a:rPr>
              <a:t>the </a:t>
            </a:r>
            <a:r>
              <a:rPr lang="en-US" sz="2800" spc="-5" dirty="0">
                <a:cs typeface="Calibri"/>
              </a:rPr>
              <a:t>hand </a:t>
            </a:r>
            <a:r>
              <a:rPr lang="en-US" sz="2800" spc="-15" dirty="0">
                <a:cs typeface="Calibri"/>
              </a:rPr>
              <a:t>represented </a:t>
            </a:r>
            <a:r>
              <a:rPr lang="en-US" sz="2800" spc="-10" dirty="0">
                <a:cs typeface="Calibri"/>
              </a:rPr>
              <a:t>by  </a:t>
            </a:r>
            <a:r>
              <a:rPr lang="en-US" sz="2800" spc="-5" dirty="0">
                <a:cs typeface="Calibri"/>
              </a:rPr>
              <a:t>the palm and </a:t>
            </a:r>
            <a:r>
              <a:rPr lang="en-US" sz="2800" spc="-15" dirty="0">
                <a:cs typeface="Calibri"/>
              </a:rPr>
              <a:t>fingers </a:t>
            </a:r>
            <a:r>
              <a:rPr lang="en-US" sz="2800" spc="-10" dirty="0">
                <a:cs typeface="Calibri"/>
              </a:rPr>
              <a:t>can </a:t>
            </a:r>
            <a:r>
              <a:rPr lang="en-US" sz="2800" spc="-15" dirty="0">
                <a:cs typeface="Calibri"/>
              </a:rPr>
              <a:t>represent  </a:t>
            </a:r>
            <a:r>
              <a:rPr lang="en-US" sz="2800" spc="-5" dirty="0">
                <a:cs typeface="Calibri"/>
              </a:rPr>
              <a:t>1% of the body</a:t>
            </a:r>
            <a:r>
              <a:rPr lang="en-US" sz="2800" spc="-15" dirty="0">
                <a:cs typeface="Calibri"/>
              </a:rPr>
              <a:t> </a:t>
            </a:r>
            <a:r>
              <a:rPr lang="en-US" sz="2800" spc="-10" dirty="0">
                <a:cs typeface="Calibri"/>
              </a:rPr>
              <a:t>surface.</a:t>
            </a:r>
            <a:endParaRPr lang="en-US" sz="2800" dirty="0">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250"/>
              </a:lnSpc>
            </a:pPr>
            <a:fld id="{81D60167-4931-47E6-BA6A-407CBD079E47}" type="slidenum">
              <a:rPr spc="5" dirty="0"/>
              <a:t>13</a:t>
            </a:fld>
            <a:endParaRPr spc="5" dirty="0"/>
          </a:p>
        </p:txBody>
      </p:sp>
      <p:sp>
        <p:nvSpPr>
          <p:cNvPr id="3" name="object 3"/>
          <p:cNvSpPr txBox="1">
            <a:spLocks noGrp="1"/>
          </p:cNvSpPr>
          <p:nvPr>
            <p:ph type="title"/>
          </p:nvPr>
        </p:nvSpPr>
        <p:spPr>
          <a:xfrm>
            <a:off x="590804" y="525217"/>
            <a:ext cx="4514596" cy="825354"/>
          </a:xfrm>
          <a:prstGeom prst="rect">
            <a:avLst/>
          </a:prstGeom>
        </p:spPr>
        <p:txBody>
          <a:bodyPr vert="horz" wrap="square" lIns="0" tIns="17780" rIns="0" bIns="0" rtlCol="0">
            <a:spAutoFit/>
          </a:bodyPr>
          <a:lstStyle/>
          <a:p>
            <a:pPr marL="12700">
              <a:lnSpc>
                <a:spcPts val="3105"/>
              </a:lnSpc>
              <a:spcBef>
                <a:spcPts val="140"/>
              </a:spcBef>
            </a:pPr>
            <a:r>
              <a:rPr spc="20" dirty="0"/>
              <a:t>EWS </a:t>
            </a:r>
            <a:r>
              <a:rPr lang="en-US" spc="20" dirty="0"/>
              <a:t>Pediatric </a:t>
            </a:r>
            <a:r>
              <a:rPr lang="en-US" spc="20" dirty="0" smtClean="0"/>
              <a:t>Trauma</a:t>
            </a:r>
            <a:br>
              <a:rPr lang="en-US" spc="20" dirty="0" smtClean="0"/>
            </a:br>
            <a:r>
              <a:rPr lang="en-US" sz="3300" dirty="0" smtClean="0">
                <a:solidFill>
                  <a:schemeClr val="tx1"/>
                </a:solidFill>
              </a:rPr>
              <a:t>Rules of 9</a:t>
            </a:r>
            <a:endParaRPr sz="3300" dirty="0">
              <a:solidFill>
                <a:schemeClr val="tx1"/>
              </a:solidFill>
            </a:endParaRPr>
          </a:p>
        </p:txBody>
      </p:sp>
      <p:sp>
        <p:nvSpPr>
          <p:cNvPr id="7" name="object 4"/>
          <p:cNvSpPr txBox="1">
            <a:spLocks noGrp="1"/>
          </p:cNvSpPr>
          <p:nvPr>
            <p:ph type="ftr" sz="quarter" idx="5"/>
          </p:nvPr>
        </p:nvSpPr>
        <p:spPr>
          <a:xfrm>
            <a:off x="590811" y="7229729"/>
            <a:ext cx="677544" cy="166712"/>
          </a:xfrm>
          <a:prstGeom prst="rect">
            <a:avLst/>
          </a:prstGeom>
        </p:spPr>
        <p:txBody>
          <a:bodyPr vert="horz" wrap="square" lIns="0" tIns="0" rIns="0" bIns="0" rtlCol="0">
            <a:spAutoFit/>
          </a:bodyPr>
          <a:lstStyle/>
          <a:p>
            <a:pPr marL="12700">
              <a:lnSpc>
                <a:spcPts val="1250"/>
              </a:lnSpc>
            </a:pPr>
            <a:r>
              <a:rPr dirty="0" smtClean="0"/>
              <a:t>202</a:t>
            </a:r>
            <a:r>
              <a:rPr lang="en-US" dirty="0"/>
              <a:t>1</a:t>
            </a:r>
            <a:r>
              <a:rPr dirty="0" smtClean="0"/>
              <a:t>,</a:t>
            </a:r>
            <a:r>
              <a:rPr spc="-35" dirty="0" smtClean="0"/>
              <a:t> </a:t>
            </a:r>
            <a:r>
              <a:rPr dirty="0" smtClean="0"/>
              <a:t>v1.</a:t>
            </a:r>
            <a:r>
              <a:rPr lang="en-US" dirty="0"/>
              <a:t>1</a:t>
            </a:r>
            <a:endParaRPr dirty="0"/>
          </a:p>
        </p:txBody>
      </p:sp>
      <p:pic>
        <p:nvPicPr>
          <p:cNvPr id="11" name="Picture 10" descr="Diagram of surface area percatages for young pediatric patients." title="Rules of 9"/>
          <p:cNvPicPr>
            <a:picLocks noChangeAspect="1"/>
          </p:cNvPicPr>
          <p:nvPr/>
        </p:nvPicPr>
        <p:blipFill>
          <a:blip r:embed="rId5"/>
          <a:stretch>
            <a:fillRect/>
          </a:stretch>
        </p:blipFill>
        <p:spPr>
          <a:xfrm>
            <a:off x="6477000" y="2209800"/>
            <a:ext cx="2580458" cy="4283412"/>
          </a:xfrm>
          <a:prstGeom prst="rect">
            <a:avLst/>
          </a:prstGeom>
          <a:ln w="12700">
            <a:solidFill>
              <a:schemeClr val="tx1"/>
            </a:solidFill>
          </a:ln>
        </p:spPr>
      </p:pic>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88675" y="7205559"/>
            <a:ext cx="381764" cy="381764"/>
          </a:xfrm>
          <a:prstGeom prst="rect">
            <a:avLst/>
          </a:prstGeom>
        </p:spPr>
      </p:pic>
    </p:spTree>
    <p:extLst>
      <p:ext uri="{BB962C8B-B14F-4D97-AF65-F5344CB8AC3E}">
        <p14:creationId xmlns:p14="http://schemas.microsoft.com/office/powerpoint/2010/main" val="49112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3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39128" y="2329298"/>
            <a:ext cx="8732543" cy="3105337"/>
          </a:xfrm>
          <a:prstGeom prst="rect">
            <a:avLst/>
          </a:prstGeom>
        </p:spPr>
        <p:txBody>
          <a:bodyPr vert="horz" wrap="square" lIns="0" tIns="12065" rIns="0" bIns="0" rtlCol="0">
            <a:spAutoFit/>
          </a:bodyPr>
          <a:lstStyle/>
          <a:p>
            <a:pPr marL="12700" marR="142875">
              <a:lnSpc>
                <a:spcPct val="100000"/>
              </a:lnSpc>
              <a:spcBef>
                <a:spcPts val="100"/>
              </a:spcBef>
            </a:pPr>
            <a:r>
              <a:rPr lang="en-US" sz="2400" spc="-20" dirty="0">
                <a:cs typeface="Calibri"/>
              </a:rPr>
              <a:t>Occasionally, </a:t>
            </a:r>
            <a:r>
              <a:rPr lang="en-US" sz="2400" spc="-5" dirty="0">
                <a:cs typeface="Calibri"/>
              </a:rPr>
              <a:t>long </a:t>
            </a:r>
            <a:r>
              <a:rPr lang="en-US" sz="2400" spc="-10" dirty="0">
                <a:cs typeface="Calibri"/>
              </a:rPr>
              <a:t>term </a:t>
            </a:r>
            <a:r>
              <a:rPr lang="en-US" sz="2400" spc="-15" dirty="0">
                <a:cs typeface="Calibri"/>
              </a:rPr>
              <a:t>care </a:t>
            </a:r>
            <a:r>
              <a:rPr lang="en-US" sz="2400" spc="-5" dirty="0">
                <a:cs typeface="Calibri"/>
              </a:rPr>
              <a:t>is </a:t>
            </a:r>
            <a:r>
              <a:rPr lang="en-US" sz="2400" spc="-10" dirty="0">
                <a:cs typeface="Calibri"/>
              </a:rPr>
              <a:t>required </a:t>
            </a:r>
            <a:r>
              <a:rPr lang="en-US" sz="2400" spc="-20" dirty="0">
                <a:cs typeface="Calibri"/>
              </a:rPr>
              <a:t>for </a:t>
            </a:r>
            <a:r>
              <a:rPr lang="en-US" sz="2400" spc="-10" dirty="0">
                <a:cs typeface="Calibri"/>
              </a:rPr>
              <a:t>pediatric patients </a:t>
            </a:r>
            <a:r>
              <a:rPr lang="en-US" sz="2400" spc="-5" dirty="0">
                <a:cs typeface="Calibri"/>
              </a:rPr>
              <a:t>within  the military </a:t>
            </a:r>
            <a:r>
              <a:rPr lang="en-US" sz="2400" spc="-15" dirty="0">
                <a:cs typeface="Calibri"/>
              </a:rPr>
              <a:t>trauma</a:t>
            </a:r>
            <a:r>
              <a:rPr lang="en-US" sz="2400" spc="-10" dirty="0">
                <a:cs typeface="Calibri"/>
              </a:rPr>
              <a:t> </a:t>
            </a:r>
            <a:r>
              <a:rPr lang="en-US" sz="2400" spc="-20" dirty="0" smtClean="0">
                <a:cs typeface="Calibri"/>
              </a:rPr>
              <a:t>system.</a:t>
            </a:r>
            <a:endParaRPr lang="en-US" sz="2400" dirty="0">
              <a:cs typeface="Calibri"/>
            </a:endParaRPr>
          </a:p>
          <a:p>
            <a:pPr marL="355600" indent="-342900">
              <a:lnSpc>
                <a:spcPct val="100000"/>
              </a:lnSpc>
              <a:spcBef>
                <a:spcPts val="815"/>
              </a:spcBef>
              <a:buSzPct val="90000"/>
              <a:buFont typeface="Wingdings"/>
              <a:buChar char=""/>
              <a:tabLst>
                <a:tab pos="354965" algn="l"/>
                <a:tab pos="356235" algn="l"/>
              </a:tabLst>
            </a:pPr>
            <a:r>
              <a:rPr lang="en-US" sz="2200" spc="-5" dirty="0">
                <a:cs typeface="Calibri"/>
              </a:rPr>
              <a:t>Nutrition – 120</a:t>
            </a:r>
            <a:r>
              <a:rPr lang="en-US" sz="2200" spc="5" dirty="0">
                <a:cs typeface="Calibri"/>
              </a:rPr>
              <a:t> </a:t>
            </a:r>
            <a:r>
              <a:rPr lang="en-US" sz="2200" spc="-5" dirty="0">
                <a:cs typeface="Calibri"/>
              </a:rPr>
              <a:t>kcal/kg/d</a:t>
            </a:r>
            <a:endParaRPr lang="en-US" sz="2200" dirty="0">
              <a:cs typeface="Calibri"/>
            </a:endParaRPr>
          </a:p>
          <a:p>
            <a:pPr marL="584200" lvl="1" indent="-342900">
              <a:lnSpc>
                <a:spcPct val="100000"/>
              </a:lnSpc>
              <a:spcBef>
                <a:spcPts val="605"/>
              </a:spcBef>
              <a:buSzPct val="88888"/>
              <a:buFont typeface="Wingdings"/>
              <a:buChar char=""/>
              <a:tabLst>
                <a:tab pos="583565" algn="l"/>
                <a:tab pos="584835" algn="l"/>
              </a:tabLst>
            </a:pPr>
            <a:r>
              <a:rPr lang="en-US" sz="2000" spc="-25" dirty="0">
                <a:cs typeface="Calibri"/>
              </a:rPr>
              <a:t>At </a:t>
            </a:r>
            <a:r>
              <a:rPr lang="en-US" sz="2000" spc="-5" dirty="0">
                <a:cs typeface="Calibri"/>
              </a:rPr>
              <a:t>least </a:t>
            </a:r>
            <a:r>
              <a:rPr lang="en-US" sz="2000" dirty="0">
                <a:cs typeface="Calibri"/>
              </a:rPr>
              <a:t>2 </a:t>
            </a:r>
            <a:r>
              <a:rPr lang="en-US" sz="2000" spc="15" dirty="0">
                <a:cs typeface="Calibri"/>
              </a:rPr>
              <a:t>g/kg </a:t>
            </a:r>
            <a:r>
              <a:rPr lang="en-US" sz="2000" dirty="0">
                <a:cs typeface="Calibri"/>
              </a:rPr>
              <a:t>of </a:t>
            </a:r>
            <a:r>
              <a:rPr lang="en-US" sz="2000" spc="-10" dirty="0">
                <a:cs typeface="Calibri"/>
              </a:rPr>
              <a:t>protein from </a:t>
            </a:r>
            <a:r>
              <a:rPr lang="en-US" sz="2000" spc="-5" dirty="0">
                <a:cs typeface="Calibri"/>
              </a:rPr>
              <a:t>birth </a:t>
            </a:r>
            <a:r>
              <a:rPr lang="en-US" sz="2000" spc="-15" dirty="0">
                <a:cs typeface="Calibri"/>
              </a:rPr>
              <a:t>to </a:t>
            </a:r>
            <a:r>
              <a:rPr lang="en-US" sz="2000" dirty="0">
                <a:cs typeface="Calibri"/>
              </a:rPr>
              <a:t>12 </a:t>
            </a:r>
            <a:r>
              <a:rPr lang="en-US" sz="2000" spc="-15" dirty="0">
                <a:cs typeface="Calibri"/>
              </a:rPr>
              <a:t>years</a:t>
            </a:r>
            <a:r>
              <a:rPr lang="en-US" sz="2000" spc="45" dirty="0">
                <a:cs typeface="Calibri"/>
              </a:rPr>
              <a:t> </a:t>
            </a:r>
            <a:r>
              <a:rPr lang="en-US" sz="2000" dirty="0" smtClean="0">
                <a:cs typeface="Calibri"/>
              </a:rPr>
              <a:t>old.</a:t>
            </a:r>
            <a:endParaRPr lang="en-US" sz="2000" dirty="0">
              <a:cs typeface="Calibri"/>
            </a:endParaRPr>
          </a:p>
          <a:p>
            <a:pPr marL="584200" lvl="1" indent="-342900">
              <a:lnSpc>
                <a:spcPct val="100000"/>
              </a:lnSpc>
              <a:spcBef>
                <a:spcPts val="740"/>
              </a:spcBef>
              <a:buSzPct val="88888"/>
              <a:buFont typeface="Wingdings"/>
              <a:buChar char=""/>
              <a:tabLst>
                <a:tab pos="583565" algn="l"/>
                <a:tab pos="584835" algn="l"/>
              </a:tabLst>
            </a:pPr>
            <a:r>
              <a:rPr lang="en-US" sz="2000" spc="-10" dirty="0">
                <a:cs typeface="Calibri"/>
              </a:rPr>
              <a:t>Breast </a:t>
            </a:r>
            <a:r>
              <a:rPr lang="en-US" sz="2000" dirty="0">
                <a:cs typeface="Calibri"/>
              </a:rPr>
              <a:t>milk </a:t>
            </a:r>
            <a:r>
              <a:rPr lang="en-US" sz="2000" spc="-5" dirty="0">
                <a:cs typeface="Calibri"/>
              </a:rPr>
              <a:t>is </a:t>
            </a:r>
            <a:r>
              <a:rPr lang="en-US" sz="2000" spc="-15" dirty="0">
                <a:cs typeface="Calibri"/>
              </a:rPr>
              <a:t>always first </a:t>
            </a:r>
            <a:r>
              <a:rPr lang="en-US" sz="2000" dirty="0">
                <a:cs typeface="Calibri"/>
              </a:rPr>
              <a:t>choice </a:t>
            </a:r>
            <a:r>
              <a:rPr lang="en-US" sz="2000" spc="-15" dirty="0">
                <a:cs typeface="Calibri"/>
              </a:rPr>
              <a:t>for</a:t>
            </a:r>
            <a:r>
              <a:rPr lang="en-US" sz="2000" spc="20" dirty="0">
                <a:cs typeface="Calibri"/>
              </a:rPr>
              <a:t> </a:t>
            </a:r>
            <a:r>
              <a:rPr lang="en-US" sz="2000" spc="-15" dirty="0" smtClean="0">
                <a:cs typeface="Calibri"/>
              </a:rPr>
              <a:t>infants.</a:t>
            </a:r>
            <a:endParaRPr lang="en-US" sz="2000" dirty="0">
              <a:cs typeface="Calibri"/>
            </a:endParaRPr>
          </a:p>
          <a:p>
            <a:pPr marL="355600" marR="5080" indent="-342900">
              <a:lnSpc>
                <a:spcPct val="100000"/>
              </a:lnSpc>
              <a:spcBef>
                <a:spcPts val="935"/>
              </a:spcBef>
              <a:buSzPct val="90000"/>
              <a:buFont typeface="Wingdings"/>
              <a:buChar char=""/>
              <a:tabLst>
                <a:tab pos="354965" algn="l"/>
                <a:tab pos="356235" algn="l"/>
              </a:tabLst>
            </a:pPr>
            <a:r>
              <a:rPr lang="en-US" sz="2200" spc="-5" dirty="0">
                <a:cs typeface="Calibri"/>
              </a:rPr>
              <a:t>Hourly fluid </a:t>
            </a:r>
            <a:r>
              <a:rPr lang="en-US" sz="2200" spc="-10" dirty="0">
                <a:cs typeface="Calibri"/>
              </a:rPr>
              <a:t>requirements are weight </a:t>
            </a:r>
            <a:r>
              <a:rPr lang="en-US" sz="2200" spc="-5" dirty="0">
                <a:cs typeface="Calibri"/>
              </a:rPr>
              <a:t>based and </a:t>
            </a:r>
            <a:r>
              <a:rPr lang="en-US" sz="2200" spc="-10" dirty="0">
                <a:cs typeface="Calibri"/>
              </a:rPr>
              <a:t>should include dextrose  </a:t>
            </a:r>
            <a:r>
              <a:rPr lang="en-US" sz="2200" spc="-5" dirty="0">
                <a:cs typeface="Calibri"/>
              </a:rPr>
              <a:t>and </a:t>
            </a:r>
            <a:r>
              <a:rPr lang="en-US" sz="2200" spc="-10" dirty="0">
                <a:cs typeface="Calibri"/>
              </a:rPr>
              <a:t>potassium </a:t>
            </a:r>
            <a:r>
              <a:rPr lang="en-US" sz="2200" spc="-5" dirty="0">
                <a:cs typeface="Calibri"/>
              </a:rPr>
              <a:t>due </a:t>
            </a:r>
            <a:r>
              <a:rPr lang="en-US" sz="2200" spc="-15" dirty="0">
                <a:cs typeface="Calibri"/>
              </a:rPr>
              <a:t>to </a:t>
            </a:r>
            <a:r>
              <a:rPr lang="en-US" sz="2200" spc="-5" dirty="0">
                <a:cs typeface="Calibri"/>
              </a:rPr>
              <a:t>the predisposition </a:t>
            </a:r>
            <a:r>
              <a:rPr lang="en-US" sz="2200" spc="-20" dirty="0">
                <a:cs typeface="Calibri"/>
              </a:rPr>
              <a:t>toward </a:t>
            </a:r>
            <a:r>
              <a:rPr lang="en-US" sz="2200" spc="-10" dirty="0">
                <a:cs typeface="Calibri"/>
              </a:rPr>
              <a:t>hypoglycemia </a:t>
            </a:r>
            <a:r>
              <a:rPr lang="en-US" sz="2200" spc="-5" dirty="0">
                <a:cs typeface="Calibri"/>
              </a:rPr>
              <a:t>and  sensitivity </a:t>
            </a:r>
            <a:r>
              <a:rPr lang="en-US" sz="2200" spc="-15" dirty="0">
                <a:cs typeface="Calibri"/>
              </a:rPr>
              <a:t>to </a:t>
            </a:r>
            <a:r>
              <a:rPr lang="en-US" sz="2200" spc="-10" dirty="0">
                <a:cs typeface="Calibri"/>
              </a:rPr>
              <a:t>electrolyte</a:t>
            </a:r>
            <a:r>
              <a:rPr lang="en-US" sz="2200" spc="55" dirty="0">
                <a:cs typeface="Calibri"/>
              </a:rPr>
              <a:t> </a:t>
            </a:r>
            <a:r>
              <a:rPr lang="en-US" sz="2200" spc="-5" dirty="0">
                <a:cs typeface="Calibri"/>
              </a:rPr>
              <a:t>imbalances.</a:t>
            </a:r>
            <a:endParaRPr lang="en-US" sz="2200" dirty="0">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250"/>
              </a:lnSpc>
            </a:pPr>
            <a:fld id="{81D60167-4931-47E6-BA6A-407CBD079E47}" type="slidenum">
              <a:rPr spc="5" dirty="0"/>
              <a:t>14</a:t>
            </a:fld>
            <a:endParaRPr spc="5" dirty="0"/>
          </a:p>
        </p:txBody>
      </p:sp>
      <p:sp>
        <p:nvSpPr>
          <p:cNvPr id="3" name="object 3"/>
          <p:cNvSpPr txBox="1">
            <a:spLocks noGrp="1"/>
          </p:cNvSpPr>
          <p:nvPr>
            <p:ph type="title"/>
          </p:nvPr>
        </p:nvSpPr>
        <p:spPr>
          <a:xfrm>
            <a:off x="590804" y="525217"/>
            <a:ext cx="4514596" cy="825354"/>
          </a:xfrm>
          <a:prstGeom prst="rect">
            <a:avLst/>
          </a:prstGeom>
        </p:spPr>
        <p:txBody>
          <a:bodyPr vert="horz" wrap="square" lIns="0" tIns="17780" rIns="0" bIns="0" rtlCol="0">
            <a:spAutoFit/>
          </a:bodyPr>
          <a:lstStyle/>
          <a:p>
            <a:pPr marL="12700">
              <a:lnSpc>
                <a:spcPts val="3105"/>
              </a:lnSpc>
              <a:spcBef>
                <a:spcPts val="140"/>
              </a:spcBef>
            </a:pPr>
            <a:r>
              <a:rPr spc="20" dirty="0"/>
              <a:t>EWS </a:t>
            </a:r>
            <a:r>
              <a:rPr lang="en-US" spc="20" dirty="0"/>
              <a:t>Pediatric </a:t>
            </a:r>
            <a:r>
              <a:rPr lang="en-US" spc="20" dirty="0" smtClean="0"/>
              <a:t>Trauma</a:t>
            </a:r>
            <a:br>
              <a:rPr lang="en-US" spc="20" dirty="0" smtClean="0"/>
            </a:br>
            <a:r>
              <a:rPr lang="en-US" sz="3300" dirty="0" smtClean="0">
                <a:solidFill>
                  <a:schemeClr val="tx1"/>
                </a:solidFill>
              </a:rPr>
              <a:t>Nutrition</a:t>
            </a:r>
            <a:endParaRPr sz="3300" dirty="0">
              <a:solidFill>
                <a:schemeClr val="tx1"/>
              </a:solidFill>
            </a:endParaRPr>
          </a:p>
        </p:txBody>
      </p:sp>
      <p:sp>
        <p:nvSpPr>
          <p:cNvPr id="7" name="object 4"/>
          <p:cNvSpPr txBox="1">
            <a:spLocks noGrp="1"/>
          </p:cNvSpPr>
          <p:nvPr>
            <p:ph type="ftr" sz="quarter" idx="5"/>
          </p:nvPr>
        </p:nvSpPr>
        <p:spPr>
          <a:xfrm>
            <a:off x="590811" y="7229729"/>
            <a:ext cx="677544" cy="166712"/>
          </a:xfrm>
          <a:prstGeom prst="rect">
            <a:avLst/>
          </a:prstGeom>
        </p:spPr>
        <p:txBody>
          <a:bodyPr vert="horz" wrap="square" lIns="0" tIns="0" rIns="0" bIns="0" rtlCol="0">
            <a:spAutoFit/>
          </a:bodyPr>
          <a:lstStyle/>
          <a:p>
            <a:pPr marL="12700">
              <a:lnSpc>
                <a:spcPts val="1250"/>
              </a:lnSpc>
            </a:pPr>
            <a:r>
              <a:rPr dirty="0" smtClean="0"/>
              <a:t>202</a:t>
            </a:r>
            <a:r>
              <a:rPr lang="en-US" dirty="0"/>
              <a:t>1</a:t>
            </a:r>
            <a:r>
              <a:rPr dirty="0" smtClean="0"/>
              <a:t>,</a:t>
            </a:r>
            <a:r>
              <a:rPr spc="-35" dirty="0" smtClean="0"/>
              <a:t> </a:t>
            </a:r>
            <a:r>
              <a:rPr dirty="0" smtClean="0"/>
              <a:t>v1.</a:t>
            </a:r>
            <a:r>
              <a:rPr lang="en-US" dirty="0"/>
              <a:t>1</a:t>
            </a:r>
            <a:endParaRPr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10695" y="7284935"/>
            <a:ext cx="365760" cy="365760"/>
          </a:xfrm>
          <a:prstGeom prst="rect">
            <a:avLst/>
          </a:prstGeom>
        </p:spPr>
      </p:pic>
      <p:graphicFrame>
        <p:nvGraphicFramePr>
          <p:cNvPr id="9" name="object 4" descr="Hourly fluid volumes for pediatric patients by weight." title="Nutrition"/>
          <p:cNvGraphicFramePr>
            <a:graphicFrameLocks noGrp="1"/>
          </p:cNvGraphicFramePr>
          <p:nvPr>
            <p:extLst>
              <p:ext uri="{D42A27DB-BD31-4B8C-83A1-F6EECF244321}">
                <p14:modId xmlns:p14="http://schemas.microsoft.com/office/powerpoint/2010/main" val="1104706339"/>
              </p:ext>
            </p:extLst>
          </p:nvPr>
        </p:nvGraphicFramePr>
        <p:xfrm>
          <a:off x="1066800" y="5638800"/>
          <a:ext cx="7313930" cy="1043938"/>
        </p:xfrm>
        <a:graphic>
          <a:graphicData uri="http://schemas.openxmlformats.org/drawingml/2006/table">
            <a:tbl>
              <a:tblPr firstRow="1" bandRow="1">
                <a:tableStyleId>{2D5ABB26-0587-4C30-8999-92F81FD0307C}</a:tableStyleId>
              </a:tblPr>
              <a:tblGrid>
                <a:gridCol w="1959610">
                  <a:extLst>
                    <a:ext uri="{9D8B030D-6E8A-4147-A177-3AD203B41FA5}">
                      <a16:colId xmlns:a16="http://schemas.microsoft.com/office/drawing/2014/main" val="20000"/>
                    </a:ext>
                  </a:extLst>
                </a:gridCol>
                <a:gridCol w="3068955">
                  <a:extLst>
                    <a:ext uri="{9D8B030D-6E8A-4147-A177-3AD203B41FA5}">
                      <a16:colId xmlns:a16="http://schemas.microsoft.com/office/drawing/2014/main" val="20001"/>
                    </a:ext>
                  </a:extLst>
                </a:gridCol>
                <a:gridCol w="2285365">
                  <a:extLst>
                    <a:ext uri="{9D8B030D-6E8A-4147-A177-3AD203B41FA5}">
                      <a16:colId xmlns:a16="http://schemas.microsoft.com/office/drawing/2014/main" val="20002"/>
                    </a:ext>
                  </a:extLst>
                </a:gridCol>
              </a:tblGrid>
              <a:tr h="261365">
                <a:tc>
                  <a:txBody>
                    <a:bodyPr/>
                    <a:lstStyle/>
                    <a:p>
                      <a:pPr marL="68580">
                        <a:lnSpc>
                          <a:spcPts val="1870"/>
                        </a:lnSpc>
                      </a:pPr>
                      <a:r>
                        <a:rPr sz="1600" b="1" spc="-15" dirty="0">
                          <a:solidFill>
                            <a:srgbClr val="FFFFFF"/>
                          </a:solidFill>
                          <a:latin typeface="Calibri"/>
                          <a:cs typeface="Calibri"/>
                        </a:rPr>
                        <a:t>Weight</a:t>
                      </a:r>
                      <a:r>
                        <a:rPr sz="1600" b="1" spc="-10" dirty="0">
                          <a:solidFill>
                            <a:srgbClr val="FFFFFF"/>
                          </a:solidFill>
                          <a:latin typeface="Calibri"/>
                          <a:cs typeface="Calibri"/>
                        </a:rPr>
                        <a:t> </a:t>
                      </a:r>
                      <a:r>
                        <a:rPr sz="1600" b="1" spc="-5" dirty="0">
                          <a:solidFill>
                            <a:srgbClr val="FFFFFF"/>
                          </a:solidFill>
                          <a:latin typeface="Calibri"/>
                          <a:cs typeface="Calibri"/>
                        </a:rPr>
                        <a:t>(kg)</a:t>
                      </a:r>
                      <a:endParaRPr sz="1600" dirty="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000066"/>
                    </a:solidFill>
                  </a:tcPr>
                </a:tc>
                <a:tc>
                  <a:txBody>
                    <a:bodyPr/>
                    <a:lstStyle/>
                    <a:p>
                      <a:pPr marL="68580">
                        <a:lnSpc>
                          <a:spcPts val="1870"/>
                        </a:lnSpc>
                      </a:pPr>
                      <a:r>
                        <a:rPr sz="1600" b="1" dirty="0">
                          <a:solidFill>
                            <a:srgbClr val="FFFFFF"/>
                          </a:solidFill>
                          <a:latin typeface="Calibri"/>
                          <a:cs typeface="Calibri"/>
                        </a:rPr>
                        <a:t>Hourly</a:t>
                      </a:r>
                      <a:r>
                        <a:rPr sz="1600" b="1" spc="-5" dirty="0">
                          <a:solidFill>
                            <a:srgbClr val="FFFFFF"/>
                          </a:solidFill>
                          <a:latin typeface="Calibri"/>
                          <a:cs typeface="Calibri"/>
                        </a:rPr>
                        <a:t> </a:t>
                      </a:r>
                      <a:r>
                        <a:rPr sz="1600" b="1" spc="-15" dirty="0">
                          <a:solidFill>
                            <a:srgbClr val="FFFFFF"/>
                          </a:solidFill>
                          <a:latin typeface="Calibri"/>
                          <a:cs typeface="Calibri"/>
                        </a:rPr>
                        <a:t>Volume</a:t>
                      </a:r>
                      <a:endParaRPr sz="16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000066"/>
                    </a:solidFill>
                  </a:tcPr>
                </a:tc>
                <a:tc>
                  <a:txBody>
                    <a:bodyPr/>
                    <a:lstStyle/>
                    <a:p>
                      <a:pPr marL="69850">
                        <a:lnSpc>
                          <a:spcPts val="1870"/>
                        </a:lnSpc>
                      </a:pPr>
                      <a:r>
                        <a:rPr sz="1600" b="1" dirty="0">
                          <a:solidFill>
                            <a:srgbClr val="FFFFFF"/>
                          </a:solidFill>
                          <a:latin typeface="Calibri"/>
                          <a:cs typeface="Calibri"/>
                        </a:rPr>
                        <a:t>Fluid</a:t>
                      </a:r>
                      <a:endParaRPr sz="1600" dirty="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000066"/>
                    </a:solidFill>
                  </a:tcPr>
                </a:tc>
                <a:extLst>
                  <a:ext uri="{0D108BD9-81ED-4DB2-BD59-A6C34878D82A}">
                    <a16:rowId xmlns:a16="http://schemas.microsoft.com/office/drawing/2014/main" val="10000"/>
                  </a:ext>
                </a:extLst>
              </a:tr>
              <a:tr h="260603">
                <a:tc>
                  <a:txBody>
                    <a:bodyPr/>
                    <a:lstStyle/>
                    <a:p>
                      <a:pPr marL="68580">
                        <a:lnSpc>
                          <a:spcPts val="1860"/>
                        </a:lnSpc>
                      </a:pPr>
                      <a:r>
                        <a:rPr sz="1600" dirty="0">
                          <a:latin typeface="Calibri"/>
                          <a:cs typeface="Calibri"/>
                        </a:rPr>
                        <a:t>Up </a:t>
                      </a:r>
                      <a:r>
                        <a:rPr sz="1600" spc="-15" dirty="0">
                          <a:latin typeface="Calibri"/>
                          <a:cs typeface="Calibri"/>
                        </a:rPr>
                        <a:t>to </a:t>
                      </a:r>
                      <a:r>
                        <a:rPr sz="1600" spc="-5" dirty="0">
                          <a:latin typeface="Calibri"/>
                          <a:cs typeface="Calibri"/>
                        </a:rPr>
                        <a:t>10</a:t>
                      </a:r>
                      <a:r>
                        <a:rPr sz="1600" dirty="0">
                          <a:latin typeface="Calibri"/>
                          <a:cs typeface="Calibri"/>
                        </a:rPr>
                        <a:t> kg</a:t>
                      </a:r>
                      <a:endParaRPr sz="16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9215">
                        <a:lnSpc>
                          <a:spcPts val="1860"/>
                        </a:lnSpc>
                      </a:pPr>
                      <a:r>
                        <a:rPr sz="1600" dirty="0">
                          <a:latin typeface="Calibri"/>
                          <a:cs typeface="Calibri"/>
                        </a:rPr>
                        <a:t>4</a:t>
                      </a:r>
                      <a:r>
                        <a:rPr sz="1600" spc="-10" dirty="0">
                          <a:latin typeface="Calibri"/>
                          <a:cs typeface="Calibri"/>
                        </a:rPr>
                        <a:t> </a:t>
                      </a:r>
                      <a:r>
                        <a:rPr sz="1600" spc="-5" dirty="0">
                          <a:latin typeface="Calibri"/>
                          <a:cs typeface="Calibri"/>
                        </a:rPr>
                        <a:t>mL/kg</a:t>
                      </a:r>
                      <a:endParaRPr sz="16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9215">
                        <a:lnSpc>
                          <a:spcPts val="1860"/>
                        </a:lnSpc>
                      </a:pPr>
                      <a:r>
                        <a:rPr sz="1600" spc="-5" dirty="0">
                          <a:latin typeface="Calibri"/>
                          <a:cs typeface="Calibri"/>
                        </a:rPr>
                        <a:t>D5¼ </a:t>
                      </a:r>
                      <a:r>
                        <a:rPr sz="1600" dirty="0">
                          <a:latin typeface="Calibri"/>
                          <a:cs typeface="Calibri"/>
                        </a:rPr>
                        <a:t>NS + </a:t>
                      </a:r>
                      <a:r>
                        <a:rPr sz="1600" spc="-5" dirty="0">
                          <a:latin typeface="Calibri"/>
                          <a:cs typeface="Calibri"/>
                        </a:rPr>
                        <a:t>20 </a:t>
                      </a:r>
                      <a:r>
                        <a:rPr sz="1600" spc="-15" dirty="0">
                          <a:latin typeface="Calibri"/>
                          <a:cs typeface="Calibri"/>
                        </a:rPr>
                        <a:t>mEq</a:t>
                      </a:r>
                      <a:r>
                        <a:rPr sz="1600" spc="-25" dirty="0">
                          <a:latin typeface="Calibri"/>
                          <a:cs typeface="Calibri"/>
                        </a:rPr>
                        <a:t> </a:t>
                      </a:r>
                      <a:r>
                        <a:rPr sz="1600" spc="-20" dirty="0">
                          <a:latin typeface="Calibri"/>
                          <a:cs typeface="Calibri"/>
                        </a:rPr>
                        <a:t>KCI/L</a:t>
                      </a:r>
                      <a:endParaRPr sz="16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r h="261366">
                <a:tc>
                  <a:txBody>
                    <a:bodyPr/>
                    <a:lstStyle/>
                    <a:p>
                      <a:pPr marL="68580">
                        <a:lnSpc>
                          <a:spcPts val="1870"/>
                        </a:lnSpc>
                      </a:pPr>
                      <a:r>
                        <a:rPr sz="1600" spc="-5" dirty="0">
                          <a:latin typeface="Calibri"/>
                          <a:cs typeface="Calibri"/>
                        </a:rPr>
                        <a:t>11‐20</a:t>
                      </a:r>
                      <a:r>
                        <a:rPr sz="1600" spc="-10" dirty="0">
                          <a:latin typeface="Calibri"/>
                          <a:cs typeface="Calibri"/>
                        </a:rPr>
                        <a:t> </a:t>
                      </a:r>
                      <a:r>
                        <a:rPr sz="1600" dirty="0">
                          <a:latin typeface="Calibri"/>
                          <a:cs typeface="Calibri"/>
                        </a:rPr>
                        <a:t>kg</a:t>
                      </a:r>
                      <a:endParaRPr sz="16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D6E4F2"/>
                    </a:solidFill>
                  </a:tcPr>
                </a:tc>
                <a:tc>
                  <a:txBody>
                    <a:bodyPr/>
                    <a:lstStyle/>
                    <a:p>
                      <a:pPr marL="68580">
                        <a:lnSpc>
                          <a:spcPts val="1870"/>
                        </a:lnSpc>
                      </a:pPr>
                      <a:r>
                        <a:rPr sz="1600" spc="-5" dirty="0">
                          <a:latin typeface="Calibri"/>
                          <a:cs typeface="Calibri"/>
                        </a:rPr>
                        <a:t>40 mL </a:t>
                      </a:r>
                      <a:r>
                        <a:rPr sz="1600" dirty="0">
                          <a:latin typeface="Calibri"/>
                          <a:cs typeface="Calibri"/>
                        </a:rPr>
                        <a:t>+ 2 </a:t>
                      </a:r>
                      <a:r>
                        <a:rPr sz="1600" spc="-5" dirty="0">
                          <a:latin typeface="Calibri"/>
                          <a:cs typeface="Calibri"/>
                        </a:rPr>
                        <a:t>mL/kg </a:t>
                      </a:r>
                      <a:r>
                        <a:rPr sz="1600" spc="-10" dirty="0">
                          <a:latin typeface="Calibri"/>
                          <a:cs typeface="Calibri"/>
                        </a:rPr>
                        <a:t>over </a:t>
                      </a:r>
                      <a:r>
                        <a:rPr sz="1600" spc="-5" dirty="0">
                          <a:latin typeface="Calibri"/>
                          <a:cs typeface="Calibri"/>
                        </a:rPr>
                        <a:t>10</a:t>
                      </a:r>
                      <a:r>
                        <a:rPr sz="1600" spc="-10" dirty="0">
                          <a:latin typeface="Calibri"/>
                          <a:cs typeface="Calibri"/>
                        </a:rPr>
                        <a:t> </a:t>
                      </a:r>
                      <a:r>
                        <a:rPr sz="1600" dirty="0">
                          <a:latin typeface="Calibri"/>
                          <a:cs typeface="Calibri"/>
                        </a:rPr>
                        <a:t>kg</a:t>
                      </a:r>
                      <a:endParaRPr sz="16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D6E4F2"/>
                    </a:solidFill>
                  </a:tcPr>
                </a:tc>
                <a:tc>
                  <a:txBody>
                    <a:bodyPr/>
                    <a:lstStyle/>
                    <a:p>
                      <a:pPr marL="70485">
                        <a:lnSpc>
                          <a:spcPts val="1870"/>
                        </a:lnSpc>
                      </a:pPr>
                      <a:r>
                        <a:rPr sz="1600" spc="-5" dirty="0">
                          <a:latin typeface="Calibri"/>
                          <a:cs typeface="Calibri"/>
                        </a:rPr>
                        <a:t>D5¼ </a:t>
                      </a:r>
                      <a:r>
                        <a:rPr sz="1600" dirty="0">
                          <a:latin typeface="Calibri"/>
                          <a:cs typeface="Calibri"/>
                        </a:rPr>
                        <a:t>NS + </a:t>
                      </a:r>
                      <a:r>
                        <a:rPr sz="1600" spc="-5" dirty="0">
                          <a:latin typeface="Calibri"/>
                          <a:cs typeface="Calibri"/>
                        </a:rPr>
                        <a:t>20 </a:t>
                      </a:r>
                      <a:r>
                        <a:rPr sz="1600" spc="-15" dirty="0">
                          <a:latin typeface="Calibri"/>
                          <a:cs typeface="Calibri"/>
                        </a:rPr>
                        <a:t>mEq</a:t>
                      </a:r>
                      <a:r>
                        <a:rPr sz="1600" spc="-25" dirty="0">
                          <a:latin typeface="Calibri"/>
                          <a:cs typeface="Calibri"/>
                        </a:rPr>
                        <a:t> </a:t>
                      </a:r>
                      <a:r>
                        <a:rPr sz="1600" spc="-20" dirty="0">
                          <a:latin typeface="Calibri"/>
                          <a:cs typeface="Calibri"/>
                        </a:rPr>
                        <a:t>KCI/L</a:t>
                      </a:r>
                      <a:endParaRPr sz="1600" dirty="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D6E4F2"/>
                    </a:solidFill>
                  </a:tcPr>
                </a:tc>
                <a:extLst>
                  <a:ext uri="{0D108BD9-81ED-4DB2-BD59-A6C34878D82A}">
                    <a16:rowId xmlns:a16="http://schemas.microsoft.com/office/drawing/2014/main" val="10002"/>
                  </a:ext>
                </a:extLst>
              </a:tr>
              <a:tr h="260604">
                <a:tc>
                  <a:txBody>
                    <a:bodyPr/>
                    <a:lstStyle/>
                    <a:p>
                      <a:pPr marL="68580">
                        <a:lnSpc>
                          <a:spcPts val="1860"/>
                        </a:lnSpc>
                      </a:pPr>
                      <a:r>
                        <a:rPr sz="1600" spc="-5" dirty="0">
                          <a:latin typeface="Calibri"/>
                          <a:cs typeface="Calibri"/>
                        </a:rPr>
                        <a:t>&gt;20</a:t>
                      </a:r>
                      <a:r>
                        <a:rPr sz="1600" dirty="0">
                          <a:latin typeface="Calibri"/>
                          <a:cs typeface="Calibri"/>
                        </a:rPr>
                        <a:t> </a:t>
                      </a:r>
                      <a:r>
                        <a:rPr sz="1600" spc="-5" dirty="0">
                          <a:latin typeface="Calibri"/>
                          <a:cs typeface="Calibri"/>
                        </a:rPr>
                        <a:t>kg</a:t>
                      </a:r>
                      <a:endParaRPr sz="16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8580">
                        <a:lnSpc>
                          <a:spcPts val="1860"/>
                        </a:lnSpc>
                      </a:pPr>
                      <a:r>
                        <a:rPr sz="1600" spc="-5" dirty="0">
                          <a:latin typeface="Calibri"/>
                          <a:cs typeface="Calibri"/>
                        </a:rPr>
                        <a:t>60 mL </a:t>
                      </a:r>
                      <a:r>
                        <a:rPr sz="1600" dirty="0">
                          <a:latin typeface="Calibri"/>
                          <a:cs typeface="Calibri"/>
                        </a:rPr>
                        <a:t>+ 1 </a:t>
                      </a:r>
                      <a:r>
                        <a:rPr sz="1600" spc="-5" dirty="0">
                          <a:latin typeface="Calibri"/>
                          <a:cs typeface="Calibri"/>
                        </a:rPr>
                        <a:t>mL/kg </a:t>
                      </a:r>
                      <a:r>
                        <a:rPr sz="1600" spc="-10" dirty="0">
                          <a:latin typeface="Calibri"/>
                          <a:cs typeface="Calibri"/>
                        </a:rPr>
                        <a:t>over </a:t>
                      </a:r>
                      <a:r>
                        <a:rPr sz="1600" spc="-5" dirty="0">
                          <a:latin typeface="Calibri"/>
                          <a:cs typeface="Calibri"/>
                        </a:rPr>
                        <a:t>20</a:t>
                      </a:r>
                      <a:r>
                        <a:rPr sz="1600" spc="-10" dirty="0">
                          <a:latin typeface="Calibri"/>
                          <a:cs typeface="Calibri"/>
                        </a:rPr>
                        <a:t> </a:t>
                      </a:r>
                      <a:r>
                        <a:rPr sz="1600" spc="-5" dirty="0">
                          <a:latin typeface="Calibri"/>
                          <a:cs typeface="Calibri"/>
                        </a:rPr>
                        <a:t>kg</a:t>
                      </a:r>
                      <a:endParaRPr sz="16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9850">
                        <a:lnSpc>
                          <a:spcPts val="1860"/>
                        </a:lnSpc>
                      </a:pPr>
                      <a:r>
                        <a:rPr sz="1600" spc="-5" dirty="0">
                          <a:latin typeface="Calibri"/>
                          <a:cs typeface="Calibri"/>
                        </a:rPr>
                        <a:t>D5¼ </a:t>
                      </a:r>
                      <a:r>
                        <a:rPr sz="1600" dirty="0">
                          <a:latin typeface="Calibri"/>
                          <a:cs typeface="Calibri"/>
                        </a:rPr>
                        <a:t>NS + </a:t>
                      </a:r>
                      <a:r>
                        <a:rPr sz="1600" spc="-5" dirty="0">
                          <a:latin typeface="Calibri"/>
                          <a:cs typeface="Calibri"/>
                        </a:rPr>
                        <a:t>20 </a:t>
                      </a:r>
                      <a:r>
                        <a:rPr sz="1600" spc="-15" dirty="0">
                          <a:latin typeface="Calibri"/>
                          <a:cs typeface="Calibri"/>
                        </a:rPr>
                        <a:t>mEq</a:t>
                      </a:r>
                      <a:r>
                        <a:rPr sz="1600" spc="-25" dirty="0">
                          <a:latin typeface="Calibri"/>
                          <a:cs typeface="Calibri"/>
                        </a:rPr>
                        <a:t> </a:t>
                      </a:r>
                      <a:r>
                        <a:rPr sz="1600" spc="-20" dirty="0">
                          <a:latin typeface="Calibri"/>
                          <a:cs typeface="Calibri"/>
                        </a:rPr>
                        <a:t>KCI/L</a:t>
                      </a:r>
                      <a:endParaRPr sz="1600" dirty="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3306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0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8485" y="2133600"/>
            <a:ext cx="9342144" cy="4623702"/>
          </a:xfrm>
          <a:prstGeom prst="rect">
            <a:avLst/>
          </a:prstGeom>
        </p:spPr>
        <p:txBody>
          <a:bodyPr vert="horz" wrap="square" lIns="0" tIns="12065" rIns="0" bIns="0" rtlCol="0">
            <a:spAutoFit/>
          </a:bodyPr>
          <a:lstStyle/>
          <a:p>
            <a:pPr marL="741680" indent="-397510">
              <a:lnSpc>
                <a:spcPct val="100000"/>
              </a:lnSpc>
              <a:spcBef>
                <a:spcPts val="560"/>
              </a:spcBef>
              <a:buFont typeface="Wingdings"/>
              <a:buChar char=""/>
              <a:tabLst>
                <a:tab pos="741045" algn="l"/>
                <a:tab pos="741680" algn="l"/>
              </a:tabLst>
            </a:pPr>
            <a:r>
              <a:rPr lang="en-US" sz="2400" spc="-15" dirty="0"/>
              <a:t>Infant </a:t>
            </a:r>
            <a:r>
              <a:rPr lang="en-US" sz="2400" spc="-10" dirty="0"/>
              <a:t>Surgical</a:t>
            </a:r>
            <a:r>
              <a:rPr lang="en-US" sz="2400" spc="-20" dirty="0"/>
              <a:t> </a:t>
            </a:r>
            <a:r>
              <a:rPr lang="en-US" sz="2400" spc="-10" dirty="0"/>
              <a:t>Approach</a:t>
            </a:r>
          </a:p>
          <a:p>
            <a:pPr marL="1089660" lvl="1" indent="-408305">
              <a:lnSpc>
                <a:spcPct val="100000"/>
              </a:lnSpc>
              <a:spcBef>
                <a:spcPts val="415"/>
              </a:spcBef>
              <a:buSzPct val="90000"/>
              <a:buFont typeface="Wingdings"/>
              <a:buChar char=""/>
              <a:tabLst>
                <a:tab pos="1089660" algn="l"/>
                <a:tab pos="1090295" algn="l"/>
              </a:tabLst>
            </a:pPr>
            <a:r>
              <a:rPr lang="en-US" sz="2200" spc="-30" dirty="0">
                <a:cs typeface="Calibri"/>
              </a:rPr>
              <a:t>Transverse </a:t>
            </a:r>
            <a:r>
              <a:rPr lang="en-US" sz="2200" spc="-10" dirty="0">
                <a:cs typeface="Calibri"/>
              </a:rPr>
              <a:t>incisions should </a:t>
            </a:r>
            <a:r>
              <a:rPr lang="en-US" sz="2200" spc="-5" dirty="0">
                <a:cs typeface="Calibri"/>
              </a:rPr>
              <a:t>be</a:t>
            </a:r>
            <a:r>
              <a:rPr lang="en-US" sz="2200" spc="90" dirty="0">
                <a:cs typeface="Calibri"/>
              </a:rPr>
              <a:t> </a:t>
            </a:r>
            <a:r>
              <a:rPr lang="en-US" sz="2200" spc="-5" dirty="0">
                <a:cs typeface="Calibri"/>
              </a:rPr>
              <a:t>used.</a:t>
            </a:r>
            <a:endParaRPr lang="en-US" sz="2200" dirty="0">
              <a:cs typeface="Calibri"/>
            </a:endParaRPr>
          </a:p>
          <a:p>
            <a:pPr marL="1313180" lvl="2" indent="-228600">
              <a:lnSpc>
                <a:spcPct val="100000"/>
              </a:lnSpc>
              <a:spcBef>
                <a:spcPts val="315"/>
              </a:spcBef>
              <a:buSzPct val="127777"/>
              <a:buFont typeface="Wingdings"/>
              <a:buChar char=""/>
              <a:tabLst>
                <a:tab pos="1313180" algn="l"/>
              </a:tabLst>
            </a:pPr>
            <a:r>
              <a:rPr lang="en-US" sz="2000" spc="-10" dirty="0">
                <a:cs typeface="Calibri"/>
              </a:rPr>
              <a:t>Reduces </a:t>
            </a:r>
            <a:r>
              <a:rPr lang="en-US" sz="2000" spc="-5" dirty="0">
                <a:cs typeface="Calibri"/>
              </a:rPr>
              <a:t>risk of </a:t>
            </a:r>
            <a:r>
              <a:rPr lang="en-US" sz="2000" spc="-15" dirty="0">
                <a:cs typeface="Calibri"/>
              </a:rPr>
              <a:t>postoperative</a:t>
            </a:r>
            <a:r>
              <a:rPr lang="en-US" sz="2000" spc="25" dirty="0">
                <a:cs typeface="Calibri"/>
              </a:rPr>
              <a:t> </a:t>
            </a:r>
            <a:r>
              <a:rPr lang="en-US" sz="2000" dirty="0">
                <a:cs typeface="Calibri"/>
              </a:rPr>
              <a:t>dehiscence.</a:t>
            </a:r>
          </a:p>
          <a:p>
            <a:pPr marL="1313180" lvl="2" indent="-228600">
              <a:lnSpc>
                <a:spcPct val="100000"/>
              </a:lnSpc>
              <a:spcBef>
                <a:spcPts val="300"/>
              </a:spcBef>
              <a:buSzPct val="127777"/>
              <a:buFont typeface="Wingdings"/>
              <a:buChar char=""/>
              <a:tabLst>
                <a:tab pos="1313180" algn="l"/>
              </a:tabLst>
            </a:pPr>
            <a:r>
              <a:rPr lang="en-US" sz="2000" spc="-10" dirty="0">
                <a:cs typeface="Calibri"/>
              </a:rPr>
              <a:t>Allows adequate surgical</a:t>
            </a:r>
            <a:r>
              <a:rPr lang="en-US" sz="2000" spc="30" dirty="0">
                <a:cs typeface="Calibri"/>
              </a:rPr>
              <a:t> </a:t>
            </a:r>
            <a:r>
              <a:rPr lang="en-US" sz="2000" spc="-10" dirty="0">
                <a:cs typeface="Calibri"/>
              </a:rPr>
              <a:t>exposure.</a:t>
            </a:r>
            <a:endParaRPr lang="en-US" sz="2000" dirty="0">
              <a:cs typeface="Calibri"/>
            </a:endParaRPr>
          </a:p>
          <a:p>
            <a:pPr marL="1089660" marR="392430" lvl="1" indent="-408305">
              <a:lnSpc>
                <a:spcPct val="100000"/>
              </a:lnSpc>
              <a:spcBef>
                <a:spcPts val="384"/>
              </a:spcBef>
              <a:buSzPct val="90000"/>
              <a:buFont typeface="Wingdings"/>
              <a:buChar char=""/>
              <a:tabLst>
                <a:tab pos="1089660" algn="l"/>
                <a:tab pos="1090295" algn="l"/>
              </a:tabLst>
            </a:pPr>
            <a:r>
              <a:rPr lang="en-US" sz="2200" spc="-5" dirty="0">
                <a:cs typeface="Calibri"/>
              </a:rPr>
              <a:t>Absorbable </a:t>
            </a:r>
            <a:r>
              <a:rPr lang="en-US" sz="2200" spc="-10" dirty="0">
                <a:cs typeface="Calibri"/>
              </a:rPr>
              <a:t>suture </a:t>
            </a:r>
            <a:r>
              <a:rPr lang="en-US" sz="2200" spc="-5" dirty="0">
                <a:cs typeface="Calibri"/>
              </a:rPr>
              <a:t>such as </a:t>
            </a:r>
            <a:r>
              <a:rPr lang="en-US" sz="2200" dirty="0" err="1">
                <a:cs typeface="Calibri"/>
              </a:rPr>
              <a:t>Vicryl</a:t>
            </a:r>
            <a:r>
              <a:rPr lang="en-US" sz="2200" dirty="0">
                <a:cs typeface="Calibri"/>
              </a:rPr>
              <a:t> </a:t>
            </a:r>
            <a:r>
              <a:rPr lang="en-US" sz="2200" spc="-5" dirty="0">
                <a:cs typeface="Calibri"/>
              </a:rPr>
              <a:t>or PDS (2‐0) </a:t>
            </a:r>
            <a:r>
              <a:rPr lang="en-US" sz="2200" spc="-10" dirty="0">
                <a:cs typeface="Calibri"/>
              </a:rPr>
              <a:t>should </a:t>
            </a:r>
            <a:r>
              <a:rPr lang="en-US" sz="2200" spc="-5" dirty="0">
                <a:cs typeface="Calibri"/>
              </a:rPr>
              <a:t>be used </a:t>
            </a:r>
            <a:r>
              <a:rPr lang="en-US" sz="2200" spc="-15" dirty="0">
                <a:cs typeface="Calibri"/>
              </a:rPr>
              <a:t>to </a:t>
            </a:r>
            <a:r>
              <a:rPr lang="en-US" sz="2200" spc="-5" dirty="0">
                <a:cs typeface="Calibri"/>
              </a:rPr>
              <a:t>close  rectus </a:t>
            </a:r>
            <a:r>
              <a:rPr lang="en-US" sz="2200" spc="-10" dirty="0">
                <a:cs typeface="Calibri"/>
              </a:rPr>
              <a:t>fascia </a:t>
            </a:r>
            <a:r>
              <a:rPr lang="en-US" sz="2200" spc="-15" dirty="0">
                <a:cs typeface="Calibri"/>
              </a:rPr>
              <a:t>regardless </a:t>
            </a:r>
            <a:r>
              <a:rPr lang="en-US" sz="2200" spc="-5" dirty="0">
                <a:cs typeface="Calibri"/>
              </a:rPr>
              <a:t>of</a:t>
            </a:r>
            <a:r>
              <a:rPr lang="en-US" sz="2200" spc="85" dirty="0">
                <a:cs typeface="Calibri"/>
              </a:rPr>
              <a:t> </a:t>
            </a:r>
            <a:r>
              <a:rPr lang="en-US" sz="2200" spc="-10" dirty="0">
                <a:cs typeface="Calibri"/>
              </a:rPr>
              <a:t>incision.</a:t>
            </a:r>
            <a:endParaRPr lang="en-US" sz="2200" dirty="0">
              <a:cs typeface="Calibri"/>
            </a:endParaRPr>
          </a:p>
          <a:p>
            <a:pPr marL="1089660" lvl="1" indent="-408305">
              <a:lnSpc>
                <a:spcPct val="100000"/>
              </a:lnSpc>
              <a:spcBef>
                <a:spcPts val="400"/>
              </a:spcBef>
              <a:buSzPct val="90000"/>
              <a:buFont typeface="Wingdings"/>
              <a:buChar char=""/>
              <a:tabLst>
                <a:tab pos="1089660" algn="l"/>
                <a:tab pos="1090295" algn="l"/>
              </a:tabLst>
            </a:pPr>
            <a:r>
              <a:rPr lang="en-US" sz="2200" spc="-5" dirty="0">
                <a:cs typeface="Calibri"/>
              </a:rPr>
              <a:t>Skin </a:t>
            </a:r>
            <a:r>
              <a:rPr lang="en-US" sz="2200" spc="-10" dirty="0">
                <a:cs typeface="Calibri"/>
              </a:rPr>
              <a:t>can </a:t>
            </a:r>
            <a:r>
              <a:rPr lang="en-US" sz="2200" spc="-5" dirty="0">
                <a:cs typeface="Calibri"/>
              </a:rPr>
              <a:t>be closed with </a:t>
            </a:r>
            <a:r>
              <a:rPr lang="en-US" sz="2200" spc="-10" dirty="0">
                <a:cs typeface="Calibri"/>
              </a:rPr>
              <a:t>staples </a:t>
            </a:r>
            <a:r>
              <a:rPr lang="en-US" sz="2200" spc="-5" dirty="0">
                <a:cs typeface="Calibri"/>
              </a:rPr>
              <a:t>or absorbable</a:t>
            </a:r>
            <a:r>
              <a:rPr lang="en-US" sz="2200" spc="120" dirty="0">
                <a:cs typeface="Calibri"/>
              </a:rPr>
              <a:t> </a:t>
            </a:r>
            <a:r>
              <a:rPr lang="en-US" sz="2200" spc="-5" dirty="0">
                <a:cs typeface="Calibri"/>
              </a:rPr>
              <a:t>monofilament.</a:t>
            </a:r>
            <a:endParaRPr lang="en-US" sz="2200" dirty="0">
              <a:cs typeface="Calibri"/>
            </a:endParaRPr>
          </a:p>
          <a:p>
            <a:pPr marL="741680" marR="824230" indent="-400050">
              <a:lnSpc>
                <a:spcPct val="100000"/>
              </a:lnSpc>
              <a:spcBef>
                <a:spcPts val="585"/>
              </a:spcBef>
              <a:buSzPct val="88636"/>
              <a:buFont typeface="Lucida Sans Unicode"/>
              <a:buChar char="■"/>
              <a:tabLst>
                <a:tab pos="741045" algn="l"/>
                <a:tab pos="741680" algn="l"/>
              </a:tabLst>
            </a:pPr>
            <a:r>
              <a:rPr lang="en-US" sz="2400" spc="-5" dirty="0"/>
              <a:t>If </a:t>
            </a:r>
            <a:r>
              <a:rPr lang="en-US" sz="2400" spc="-10" dirty="0"/>
              <a:t>pediatric surgical </a:t>
            </a:r>
            <a:r>
              <a:rPr lang="en-US" sz="2400" spc="-5" dirty="0"/>
              <a:t>set not </a:t>
            </a:r>
            <a:r>
              <a:rPr lang="en-US" sz="2400" spc="-10" dirty="0"/>
              <a:t>immediately available, </a:t>
            </a:r>
            <a:r>
              <a:rPr lang="en-US" sz="2400" dirty="0"/>
              <a:t>a </a:t>
            </a:r>
            <a:r>
              <a:rPr lang="en-US" sz="2400" spc="-10" dirty="0"/>
              <a:t>peripheral  vascular </a:t>
            </a:r>
            <a:r>
              <a:rPr lang="en-US" sz="2400" spc="-5" dirty="0"/>
              <a:t>set will usually </a:t>
            </a:r>
            <a:r>
              <a:rPr lang="en-US" sz="2400" spc="-10" dirty="0"/>
              <a:t>contain </a:t>
            </a:r>
            <a:r>
              <a:rPr lang="en-US" sz="2400" spc="-5" dirty="0"/>
              <a:t>instruments </a:t>
            </a:r>
            <a:r>
              <a:rPr lang="en-US" sz="2400" spc="-15" dirty="0"/>
              <a:t>delicate</a:t>
            </a:r>
            <a:r>
              <a:rPr lang="en-US" sz="2400" spc="-40" dirty="0"/>
              <a:t> </a:t>
            </a:r>
            <a:r>
              <a:rPr lang="en-US" sz="2400" dirty="0"/>
              <a:t>enough.</a:t>
            </a:r>
          </a:p>
          <a:p>
            <a:pPr marL="741680" indent="-400050">
              <a:lnSpc>
                <a:spcPct val="100000"/>
              </a:lnSpc>
              <a:spcBef>
                <a:spcPts val="600"/>
              </a:spcBef>
              <a:buSzPct val="88636"/>
              <a:buFont typeface="Lucida Sans Unicode"/>
              <a:buChar char="■"/>
              <a:tabLst>
                <a:tab pos="741045" algn="l"/>
                <a:tab pos="741680" algn="l"/>
              </a:tabLst>
            </a:pPr>
            <a:r>
              <a:rPr lang="en-US" sz="2400" spc="-5" dirty="0"/>
              <a:t>Majority of </a:t>
            </a:r>
            <a:r>
              <a:rPr lang="en-US" sz="2400" spc="-10" dirty="0"/>
              <a:t>thoracic </a:t>
            </a:r>
            <a:r>
              <a:rPr lang="en-US" sz="2400" spc="-5" dirty="0"/>
              <a:t>injuries </a:t>
            </a:r>
            <a:r>
              <a:rPr lang="en-US" sz="2400" spc="-10" dirty="0"/>
              <a:t>can </a:t>
            </a:r>
            <a:r>
              <a:rPr lang="en-US" sz="2400" spc="-5" dirty="0"/>
              <a:t>be managed with </a:t>
            </a:r>
            <a:r>
              <a:rPr lang="en-US" sz="2400" dirty="0"/>
              <a:t>a </a:t>
            </a:r>
            <a:r>
              <a:rPr lang="en-US" sz="2400" spc="-10" dirty="0"/>
              <a:t>chest </a:t>
            </a:r>
            <a:r>
              <a:rPr lang="en-US" sz="2400" spc="-5" dirty="0"/>
              <a:t>tube</a:t>
            </a:r>
            <a:r>
              <a:rPr lang="en-US" sz="2400" spc="-15" dirty="0"/>
              <a:t> </a:t>
            </a:r>
            <a:r>
              <a:rPr lang="en-US" sz="2400" dirty="0"/>
              <a:t>alone.</a:t>
            </a:r>
          </a:p>
          <a:p>
            <a:pPr marL="1089660" lvl="1" indent="-408305">
              <a:lnSpc>
                <a:spcPct val="100000"/>
              </a:lnSpc>
              <a:spcBef>
                <a:spcPts val="415"/>
              </a:spcBef>
              <a:buSzPct val="90000"/>
              <a:buFont typeface="Wingdings"/>
              <a:buChar char=""/>
              <a:tabLst>
                <a:tab pos="1089660" algn="l"/>
                <a:tab pos="1090295" algn="l"/>
              </a:tabLst>
            </a:pPr>
            <a:r>
              <a:rPr lang="en-US" sz="2200" spc="-10" dirty="0" smtClean="0">
                <a:cs typeface="Calibri"/>
              </a:rPr>
              <a:t>Resuscitative </a:t>
            </a:r>
            <a:r>
              <a:rPr lang="en-US" sz="2200" spc="-15" dirty="0" smtClean="0">
                <a:cs typeface="Calibri"/>
              </a:rPr>
              <a:t>thoracotomy </a:t>
            </a:r>
            <a:r>
              <a:rPr lang="en-US" sz="2200" spc="-10" dirty="0" smtClean="0">
                <a:cs typeface="Calibri"/>
              </a:rPr>
              <a:t>feasible </a:t>
            </a:r>
            <a:r>
              <a:rPr lang="en-US" sz="2200" spc="-5" dirty="0" smtClean="0">
                <a:cs typeface="Calibri"/>
              </a:rPr>
              <a:t>in </a:t>
            </a:r>
            <a:r>
              <a:rPr lang="en-US" sz="2200" spc="-10" dirty="0" smtClean="0">
                <a:cs typeface="Calibri"/>
              </a:rPr>
              <a:t>penetrating</a:t>
            </a:r>
            <a:r>
              <a:rPr lang="en-US" sz="2200" spc="105" dirty="0" smtClean="0">
                <a:cs typeface="Calibri"/>
              </a:rPr>
              <a:t> </a:t>
            </a:r>
            <a:r>
              <a:rPr lang="en-US" sz="2200" spc="-10" dirty="0" smtClean="0">
                <a:cs typeface="Calibri"/>
              </a:rPr>
              <a:t>trauma</a:t>
            </a:r>
            <a:endParaRPr lang="en-US" sz="2200" dirty="0" smtClean="0">
              <a:cs typeface="Calibri"/>
            </a:endParaRPr>
          </a:p>
          <a:p>
            <a:pPr marL="1089660" lvl="1" indent="-408305">
              <a:lnSpc>
                <a:spcPct val="100000"/>
              </a:lnSpc>
              <a:spcBef>
                <a:spcPts val="400"/>
              </a:spcBef>
              <a:buSzPct val="90000"/>
              <a:buFont typeface="Wingdings"/>
              <a:buChar char=""/>
              <a:tabLst>
                <a:tab pos="1089660" algn="l"/>
                <a:tab pos="1090295" algn="l"/>
              </a:tabLst>
            </a:pPr>
            <a:r>
              <a:rPr lang="en-US" sz="2200" spc="-15" dirty="0" smtClean="0">
                <a:cs typeface="Calibri"/>
              </a:rPr>
              <a:t>Contraindicated </a:t>
            </a:r>
            <a:r>
              <a:rPr lang="en-US" sz="2200" spc="-5" dirty="0" smtClean="0">
                <a:cs typeface="Calibri"/>
              </a:rPr>
              <a:t>in </a:t>
            </a:r>
            <a:r>
              <a:rPr lang="en-US" sz="2200" spc="-10" dirty="0" smtClean="0">
                <a:cs typeface="Calibri"/>
              </a:rPr>
              <a:t>blunt </a:t>
            </a:r>
            <a:r>
              <a:rPr lang="en-US" sz="2200" spc="-15" dirty="0" smtClean="0">
                <a:cs typeface="Calibri"/>
              </a:rPr>
              <a:t>trauma </a:t>
            </a:r>
            <a:r>
              <a:rPr lang="en-US" sz="2200" spc="-5" dirty="0" smtClean="0">
                <a:cs typeface="Calibri"/>
              </a:rPr>
              <a:t>– survival </a:t>
            </a:r>
            <a:r>
              <a:rPr lang="en-US" sz="2200" spc="-15" dirty="0" smtClean="0">
                <a:cs typeface="Calibri"/>
              </a:rPr>
              <a:t>profoundly </a:t>
            </a:r>
            <a:r>
              <a:rPr lang="en-US" sz="2200" spc="-5" dirty="0" smtClean="0">
                <a:cs typeface="Calibri"/>
              </a:rPr>
              <a:t>low in</a:t>
            </a:r>
            <a:r>
              <a:rPr lang="en-US" sz="2200" spc="135" dirty="0" smtClean="0">
                <a:cs typeface="Calibri"/>
              </a:rPr>
              <a:t> </a:t>
            </a:r>
            <a:r>
              <a:rPr lang="en-US" sz="2200" spc="-5" dirty="0" smtClean="0">
                <a:cs typeface="Calibri"/>
              </a:rPr>
              <a:t>children</a:t>
            </a:r>
            <a:endParaRPr lang="en-US" sz="2200" dirty="0">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250"/>
              </a:lnSpc>
            </a:pPr>
            <a:fld id="{81D60167-4931-47E6-BA6A-407CBD079E47}" type="slidenum">
              <a:rPr spc="5" dirty="0"/>
              <a:t>15</a:t>
            </a:fld>
            <a:endParaRPr spc="5" dirty="0"/>
          </a:p>
        </p:txBody>
      </p:sp>
      <p:sp>
        <p:nvSpPr>
          <p:cNvPr id="3" name="object 3"/>
          <p:cNvSpPr txBox="1">
            <a:spLocks noGrp="1"/>
          </p:cNvSpPr>
          <p:nvPr>
            <p:ph type="title"/>
          </p:nvPr>
        </p:nvSpPr>
        <p:spPr>
          <a:xfrm>
            <a:off x="590804" y="525217"/>
            <a:ext cx="4514596" cy="825354"/>
          </a:xfrm>
          <a:prstGeom prst="rect">
            <a:avLst/>
          </a:prstGeom>
        </p:spPr>
        <p:txBody>
          <a:bodyPr vert="horz" wrap="square" lIns="0" tIns="17780" rIns="0" bIns="0" rtlCol="0">
            <a:spAutoFit/>
          </a:bodyPr>
          <a:lstStyle/>
          <a:p>
            <a:pPr marL="12700">
              <a:lnSpc>
                <a:spcPts val="3105"/>
              </a:lnSpc>
              <a:spcBef>
                <a:spcPts val="140"/>
              </a:spcBef>
            </a:pPr>
            <a:r>
              <a:rPr spc="20" dirty="0"/>
              <a:t>EWS </a:t>
            </a:r>
            <a:r>
              <a:rPr lang="en-US" spc="20" dirty="0"/>
              <a:t>Pediatric </a:t>
            </a:r>
            <a:r>
              <a:rPr lang="en-US" spc="20" dirty="0" smtClean="0"/>
              <a:t>Trauma</a:t>
            </a:r>
            <a:br>
              <a:rPr lang="en-US" spc="20" dirty="0" smtClean="0"/>
            </a:br>
            <a:r>
              <a:rPr lang="en-US" sz="3300" dirty="0" smtClean="0">
                <a:solidFill>
                  <a:schemeClr val="tx1"/>
                </a:solidFill>
              </a:rPr>
              <a:t>Infant Surgery</a:t>
            </a:r>
            <a:endParaRPr sz="3300" dirty="0">
              <a:solidFill>
                <a:schemeClr val="tx1"/>
              </a:solidFill>
            </a:endParaRPr>
          </a:p>
        </p:txBody>
      </p:sp>
      <p:sp>
        <p:nvSpPr>
          <p:cNvPr id="7" name="object 4"/>
          <p:cNvSpPr txBox="1">
            <a:spLocks noGrp="1"/>
          </p:cNvSpPr>
          <p:nvPr>
            <p:ph type="ftr" sz="quarter" idx="5"/>
          </p:nvPr>
        </p:nvSpPr>
        <p:spPr>
          <a:xfrm>
            <a:off x="590811" y="7229729"/>
            <a:ext cx="677544" cy="166712"/>
          </a:xfrm>
          <a:prstGeom prst="rect">
            <a:avLst/>
          </a:prstGeom>
        </p:spPr>
        <p:txBody>
          <a:bodyPr vert="horz" wrap="square" lIns="0" tIns="0" rIns="0" bIns="0" rtlCol="0">
            <a:spAutoFit/>
          </a:bodyPr>
          <a:lstStyle/>
          <a:p>
            <a:pPr marL="12700">
              <a:lnSpc>
                <a:spcPts val="1250"/>
              </a:lnSpc>
            </a:pPr>
            <a:r>
              <a:rPr dirty="0" smtClean="0"/>
              <a:t>202</a:t>
            </a:r>
            <a:r>
              <a:rPr lang="en-US" dirty="0"/>
              <a:t>1</a:t>
            </a:r>
            <a:r>
              <a:rPr dirty="0" smtClean="0"/>
              <a:t>,</a:t>
            </a:r>
            <a:r>
              <a:rPr spc="-35" dirty="0" smtClean="0"/>
              <a:t> </a:t>
            </a:r>
            <a:r>
              <a:rPr dirty="0" smtClean="0"/>
              <a:t>v1.</a:t>
            </a:r>
            <a:r>
              <a:rPr lang="en-US" dirty="0"/>
              <a:t>1</a:t>
            </a:r>
            <a:endParaRPr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88675" y="7205559"/>
            <a:ext cx="381764" cy="381764"/>
          </a:xfrm>
          <a:prstGeom prst="rect">
            <a:avLst/>
          </a:prstGeom>
        </p:spPr>
      </p:pic>
    </p:spTree>
    <p:extLst>
      <p:ext uri="{BB962C8B-B14F-4D97-AF65-F5344CB8AC3E}">
        <p14:creationId xmlns:p14="http://schemas.microsoft.com/office/powerpoint/2010/main" val="305330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8276" y="2478278"/>
            <a:ext cx="8331834" cy="3616311"/>
          </a:xfrm>
          <a:prstGeom prst="rect">
            <a:avLst/>
          </a:prstGeom>
        </p:spPr>
        <p:txBody>
          <a:bodyPr vert="horz" wrap="square" lIns="0" tIns="11430" rIns="0" bIns="0" rtlCol="0">
            <a:spAutoFit/>
          </a:bodyPr>
          <a:lstStyle/>
          <a:p>
            <a:pPr marL="12700" marR="5080">
              <a:lnSpc>
                <a:spcPct val="100000"/>
              </a:lnSpc>
              <a:spcBef>
                <a:spcPts val="100"/>
              </a:spcBef>
            </a:pPr>
            <a:r>
              <a:rPr lang="en-US" sz="2800" dirty="0">
                <a:cs typeface="Calibri"/>
              </a:rPr>
              <a:t>A </a:t>
            </a:r>
            <a:r>
              <a:rPr lang="en-US" sz="2800" spc="-5" dirty="0">
                <a:cs typeface="Calibri"/>
              </a:rPr>
              <a:t>3‐year‐old male is </a:t>
            </a:r>
            <a:r>
              <a:rPr lang="en-US" sz="2800" spc="-10" dirty="0">
                <a:cs typeface="Calibri"/>
              </a:rPr>
              <a:t>thrown </a:t>
            </a:r>
            <a:r>
              <a:rPr lang="en-US" sz="2800" spc="-5" dirty="0">
                <a:cs typeface="Calibri"/>
              </a:rPr>
              <a:t>10 </a:t>
            </a:r>
            <a:r>
              <a:rPr lang="en-US" sz="2800" spc="-25" dirty="0">
                <a:cs typeface="Calibri"/>
              </a:rPr>
              <a:t>feet </a:t>
            </a:r>
            <a:r>
              <a:rPr lang="en-US" sz="2800" spc="-10" dirty="0">
                <a:cs typeface="Calibri"/>
              </a:rPr>
              <a:t>by </a:t>
            </a:r>
            <a:r>
              <a:rPr lang="en-US" sz="2800" spc="-5" dirty="0">
                <a:cs typeface="Calibri"/>
              </a:rPr>
              <a:t>an </a:t>
            </a:r>
            <a:r>
              <a:rPr lang="en-US" sz="2800" spc="-10" dirty="0">
                <a:cs typeface="Calibri"/>
              </a:rPr>
              <a:t>explosion </a:t>
            </a:r>
            <a:r>
              <a:rPr lang="en-US" sz="2800" spc="-5" dirty="0">
                <a:cs typeface="Calibri"/>
              </a:rPr>
              <a:t>in </a:t>
            </a:r>
            <a:r>
              <a:rPr lang="en-US" sz="2800" dirty="0">
                <a:cs typeface="Calibri"/>
              </a:rPr>
              <a:t>a </a:t>
            </a:r>
            <a:r>
              <a:rPr lang="en-US" sz="2800" spc="-10" dirty="0">
                <a:cs typeface="Calibri"/>
              </a:rPr>
              <a:t>nearby  </a:t>
            </a:r>
            <a:r>
              <a:rPr lang="en-US" sz="2800" spc="-5" dirty="0">
                <a:cs typeface="Calibri"/>
              </a:rPr>
              <a:t>building. He has </a:t>
            </a:r>
            <a:r>
              <a:rPr lang="en-US" sz="2800" dirty="0">
                <a:cs typeface="Calibri"/>
              </a:rPr>
              <a:t>multiple </a:t>
            </a:r>
            <a:r>
              <a:rPr lang="en-US" sz="2800" spc="-15" dirty="0">
                <a:cs typeface="Calibri"/>
              </a:rPr>
              <a:t>punctate </a:t>
            </a:r>
            <a:r>
              <a:rPr lang="en-US" sz="2800" spc="-10" dirty="0">
                <a:cs typeface="Calibri"/>
              </a:rPr>
              <a:t>penetrating wounds </a:t>
            </a:r>
            <a:r>
              <a:rPr lang="en-US" sz="2800" spc="-15" dirty="0">
                <a:cs typeface="Calibri"/>
              </a:rPr>
              <a:t>to </a:t>
            </a:r>
            <a:r>
              <a:rPr lang="en-US" sz="2800" spc="-5" dirty="0">
                <a:cs typeface="Calibri"/>
              </a:rPr>
              <a:t>the  </a:t>
            </a:r>
            <a:r>
              <a:rPr lang="en-US" sz="2800" spc="-10" dirty="0">
                <a:cs typeface="Calibri"/>
              </a:rPr>
              <a:t>extremities </a:t>
            </a:r>
            <a:r>
              <a:rPr lang="en-US" sz="2800" dirty="0">
                <a:cs typeface="Calibri"/>
              </a:rPr>
              <a:t>and </a:t>
            </a:r>
            <a:r>
              <a:rPr lang="en-US" sz="2800" spc="-10" dirty="0">
                <a:cs typeface="Calibri"/>
              </a:rPr>
              <a:t>chest </a:t>
            </a:r>
            <a:r>
              <a:rPr lang="en-US" sz="2800" dirty="0">
                <a:cs typeface="Calibri"/>
              </a:rPr>
              <a:t>and </a:t>
            </a:r>
            <a:r>
              <a:rPr lang="en-US" sz="2800" spc="-5" dirty="0">
                <a:cs typeface="Calibri"/>
              </a:rPr>
              <a:t>has </a:t>
            </a:r>
            <a:r>
              <a:rPr lang="en-US" sz="2800" spc="-10" dirty="0">
                <a:cs typeface="Calibri"/>
              </a:rPr>
              <a:t>altered mental</a:t>
            </a:r>
            <a:r>
              <a:rPr lang="en-US" sz="2800" spc="-15" dirty="0">
                <a:cs typeface="Calibri"/>
              </a:rPr>
              <a:t> status.</a:t>
            </a:r>
            <a:endParaRPr lang="en-US" sz="2800" dirty="0">
              <a:cs typeface="Calibri"/>
            </a:endParaRPr>
          </a:p>
          <a:p>
            <a:pPr>
              <a:lnSpc>
                <a:spcPct val="100000"/>
              </a:lnSpc>
              <a:spcBef>
                <a:spcPts val="5"/>
              </a:spcBef>
            </a:pPr>
            <a:endParaRPr lang="en-US" sz="4000" dirty="0">
              <a:latin typeface="Times New Roman"/>
              <a:cs typeface="Times New Roman"/>
            </a:endParaRPr>
          </a:p>
          <a:p>
            <a:pPr marL="12700" marR="367030">
              <a:lnSpc>
                <a:spcPct val="100000"/>
              </a:lnSpc>
            </a:pPr>
            <a:r>
              <a:rPr lang="en-US" sz="2800" spc="-10" dirty="0">
                <a:cs typeface="Calibri"/>
              </a:rPr>
              <a:t>What </a:t>
            </a:r>
            <a:r>
              <a:rPr lang="en-US" sz="2800" spc="-15" dirty="0">
                <a:cs typeface="Calibri"/>
              </a:rPr>
              <a:t>are </a:t>
            </a:r>
            <a:r>
              <a:rPr lang="en-US" sz="2800" spc="-5" dirty="0">
                <a:cs typeface="Calibri"/>
              </a:rPr>
              <a:t>the </a:t>
            </a:r>
            <a:r>
              <a:rPr lang="en-US" sz="2800" spc="-10" dirty="0">
                <a:cs typeface="Calibri"/>
              </a:rPr>
              <a:t>anatomic </a:t>
            </a:r>
            <a:r>
              <a:rPr lang="en-US" sz="2800" spc="-5" dirty="0">
                <a:cs typeface="Calibri"/>
              </a:rPr>
              <a:t>and </a:t>
            </a:r>
            <a:r>
              <a:rPr lang="en-US" sz="2800" spc="-10" dirty="0">
                <a:cs typeface="Calibri"/>
              </a:rPr>
              <a:t>physiologic </a:t>
            </a:r>
            <a:r>
              <a:rPr lang="en-US" sz="2800" spc="-15" dirty="0">
                <a:cs typeface="Calibri"/>
              </a:rPr>
              <a:t>differences </a:t>
            </a:r>
            <a:r>
              <a:rPr lang="en-US" sz="2800" spc="-10" dirty="0">
                <a:cs typeface="Calibri"/>
              </a:rPr>
              <a:t>between  </a:t>
            </a:r>
            <a:r>
              <a:rPr lang="en-US" sz="2800" spc="-5" dirty="0">
                <a:cs typeface="Calibri"/>
              </a:rPr>
              <a:t>children and adults </a:t>
            </a:r>
            <a:r>
              <a:rPr lang="en-US" sz="2800" spc="-10" dirty="0">
                <a:cs typeface="Calibri"/>
              </a:rPr>
              <a:t>that </a:t>
            </a:r>
            <a:r>
              <a:rPr lang="en-US" sz="2800" dirty="0">
                <a:cs typeface="Calibri"/>
              </a:rPr>
              <a:t>will </a:t>
            </a:r>
            <a:r>
              <a:rPr lang="en-US" sz="2800" spc="-20" dirty="0">
                <a:cs typeface="Calibri"/>
              </a:rPr>
              <a:t>affect </a:t>
            </a:r>
            <a:r>
              <a:rPr lang="en-US" sz="2800" spc="-5" dirty="0">
                <a:cs typeface="Calibri"/>
              </a:rPr>
              <a:t>their</a:t>
            </a:r>
            <a:r>
              <a:rPr lang="en-US" sz="2800" spc="-15" dirty="0">
                <a:cs typeface="Calibri"/>
              </a:rPr>
              <a:t> care?</a:t>
            </a:r>
            <a:endParaRPr lang="en-US" sz="2800" dirty="0">
              <a:cs typeface="Calibri"/>
            </a:endParaRPr>
          </a:p>
          <a:p>
            <a:pPr marL="12700" marR="5080">
              <a:lnSpc>
                <a:spcPct val="101499"/>
              </a:lnSpc>
              <a:spcBef>
                <a:spcPts val="90"/>
              </a:spcBef>
              <a:tabLst>
                <a:tab pos="1107440" algn="l"/>
                <a:tab pos="3791585" algn="l"/>
                <a:tab pos="4989195" algn="l"/>
              </a:tabLst>
            </a:pPr>
            <a:endParaRPr sz="2600" dirty="0">
              <a:latin typeface="Calibri"/>
              <a:cs typeface="Calibri"/>
            </a:endParaRPr>
          </a:p>
        </p:txBody>
      </p:sp>
      <p:sp>
        <p:nvSpPr>
          <p:cNvPr id="4" name="object 4"/>
          <p:cNvSpPr txBox="1">
            <a:spLocks noGrp="1"/>
          </p:cNvSpPr>
          <p:nvPr>
            <p:ph type="ftr" sz="quarter" idx="5"/>
          </p:nvPr>
        </p:nvSpPr>
        <p:spPr>
          <a:xfrm>
            <a:off x="590811" y="7229729"/>
            <a:ext cx="677544" cy="166712"/>
          </a:xfrm>
          <a:prstGeom prst="rect">
            <a:avLst/>
          </a:prstGeom>
        </p:spPr>
        <p:txBody>
          <a:bodyPr vert="horz" wrap="square" lIns="0" tIns="0" rIns="0" bIns="0" rtlCol="0">
            <a:spAutoFit/>
          </a:bodyPr>
          <a:lstStyle/>
          <a:p>
            <a:pPr marL="12700">
              <a:lnSpc>
                <a:spcPts val="1250"/>
              </a:lnSpc>
            </a:pPr>
            <a:r>
              <a:rPr dirty="0" smtClean="0"/>
              <a:t>202</a:t>
            </a:r>
            <a:r>
              <a:rPr lang="en-US" dirty="0"/>
              <a:t>1</a:t>
            </a:r>
            <a:r>
              <a:rPr dirty="0" smtClean="0"/>
              <a:t>,</a:t>
            </a:r>
            <a:r>
              <a:rPr spc="-35" dirty="0" smtClean="0"/>
              <a:t> </a:t>
            </a:r>
            <a:r>
              <a:rPr dirty="0" smtClean="0"/>
              <a:t>v1.</a:t>
            </a:r>
            <a:r>
              <a:rPr lang="en-US" dirty="0"/>
              <a:t>1</a:t>
            </a:r>
            <a:endParaRPr dirty="0"/>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250"/>
              </a:lnSpc>
            </a:pPr>
            <a:fld id="{81D60167-4931-47E6-BA6A-407CBD079E47}" type="slidenum">
              <a:rPr spc="5" dirty="0"/>
              <a:t>16</a:t>
            </a:fld>
            <a:endParaRPr spc="5" dirty="0"/>
          </a:p>
        </p:txBody>
      </p:sp>
      <p:sp>
        <p:nvSpPr>
          <p:cNvPr id="3" name="object 3"/>
          <p:cNvSpPr txBox="1">
            <a:spLocks noGrp="1"/>
          </p:cNvSpPr>
          <p:nvPr>
            <p:ph type="title"/>
          </p:nvPr>
        </p:nvSpPr>
        <p:spPr>
          <a:xfrm>
            <a:off x="590804" y="451252"/>
            <a:ext cx="5124196" cy="954107"/>
          </a:xfrm>
          <a:prstGeom prst="rect">
            <a:avLst/>
          </a:prstGeom>
        </p:spPr>
        <p:txBody>
          <a:bodyPr vert="horz" wrap="square" lIns="0" tIns="17780" rIns="0" bIns="0" rtlCol="0">
            <a:spAutoFit/>
          </a:bodyPr>
          <a:lstStyle/>
          <a:p>
            <a:pPr marL="12700">
              <a:lnSpc>
                <a:spcPts val="3105"/>
              </a:lnSpc>
              <a:spcBef>
                <a:spcPts val="140"/>
              </a:spcBef>
            </a:pPr>
            <a:r>
              <a:rPr spc="20" dirty="0"/>
              <a:t>EWS </a:t>
            </a:r>
            <a:r>
              <a:rPr lang="en-US" spc="20" dirty="0" smtClean="0"/>
              <a:t>Pediatric Trauma</a:t>
            </a:r>
            <a:endParaRPr spc="5" dirty="0"/>
          </a:p>
          <a:p>
            <a:pPr marL="12700">
              <a:lnSpc>
                <a:spcPts val="4185"/>
              </a:lnSpc>
            </a:pPr>
            <a:r>
              <a:rPr lang="en-US" sz="3500" spc="-5" dirty="0" smtClean="0">
                <a:solidFill>
                  <a:schemeClr val="tx1"/>
                </a:solidFill>
              </a:rPr>
              <a:t>Exercise</a:t>
            </a:r>
            <a:endParaRPr sz="3500" dirty="0">
              <a:solidFill>
                <a:schemeClr val="tx1"/>
              </a:solidFill>
            </a:endParaRP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89439" y="7249766"/>
            <a:ext cx="365760" cy="365760"/>
          </a:xfrm>
          <a:prstGeom prst="rect">
            <a:avLst/>
          </a:prstGeom>
        </p:spPr>
      </p:pic>
    </p:spTree>
    <p:extLst>
      <p:ext uri="{BB962C8B-B14F-4D97-AF65-F5344CB8AC3E}">
        <p14:creationId xmlns:p14="http://schemas.microsoft.com/office/powerpoint/2010/main" val="210601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6256" y="2395982"/>
            <a:ext cx="8732543" cy="3028393"/>
          </a:xfrm>
          <a:prstGeom prst="rect">
            <a:avLst/>
          </a:prstGeom>
        </p:spPr>
        <p:txBody>
          <a:bodyPr vert="horz" wrap="square" lIns="0" tIns="12065" rIns="0" bIns="0" rtlCol="0">
            <a:spAutoFit/>
          </a:bodyPr>
          <a:lstStyle/>
          <a:p>
            <a:pPr marL="355600" marR="5080" indent="-342900">
              <a:lnSpc>
                <a:spcPct val="100000"/>
              </a:lnSpc>
              <a:spcBef>
                <a:spcPts val="100"/>
              </a:spcBef>
              <a:buFont typeface="Wingdings"/>
              <a:buChar char=""/>
              <a:tabLst>
                <a:tab pos="354965" algn="l"/>
                <a:tab pos="356235" algn="l"/>
              </a:tabLst>
            </a:pPr>
            <a:r>
              <a:rPr lang="en-US" sz="2200" spc="-10" dirty="0">
                <a:cs typeface="Calibri"/>
              </a:rPr>
              <a:t>JTS Damage Control Resuscitation Clinical Practice </a:t>
            </a:r>
            <a:r>
              <a:rPr lang="en-US" sz="2200" spc="-5" dirty="0">
                <a:cs typeface="Calibri"/>
              </a:rPr>
              <a:t>Guideline, 19 Jul  </a:t>
            </a:r>
            <a:r>
              <a:rPr lang="en-US" sz="2200" dirty="0">
                <a:cs typeface="Calibri"/>
              </a:rPr>
              <a:t>2019.</a:t>
            </a:r>
          </a:p>
          <a:p>
            <a:pPr marL="355600">
              <a:lnSpc>
                <a:spcPct val="100000"/>
              </a:lnSpc>
              <a:spcBef>
                <a:spcPts val="30"/>
              </a:spcBef>
            </a:pPr>
            <a:r>
              <a:rPr lang="en-US" sz="2200" u="heavy" spc="-10" dirty="0">
                <a:solidFill>
                  <a:srgbClr val="650000"/>
                </a:solidFill>
                <a:uFill>
                  <a:solidFill>
                    <a:srgbClr val="660000"/>
                  </a:solidFill>
                </a:uFill>
                <a:cs typeface="Calibri"/>
              </a:rPr>
              <a:t>https://jts.amedd.army.mil/index.cfm/PI_CPGs/cpgs</a:t>
            </a:r>
            <a:endParaRPr lang="en-US" sz="2200" dirty="0">
              <a:cs typeface="Calibri"/>
            </a:endParaRPr>
          </a:p>
          <a:p>
            <a:pPr marL="355600" marR="117475" indent="-342900">
              <a:lnSpc>
                <a:spcPct val="100000"/>
              </a:lnSpc>
              <a:spcBef>
                <a:spcPts val="1170"/>
              </a:spcBef>
              <a:buFont typeface="Lucida Sans Unicode"/>
              <a:buChar char="■"/>
              <a:tabLst>
                <a:tab pos="356235" algn="l"/>
              </a:tabLst>
            </a:pPr>
            <a:r>
              <a:rPr lang="en-US" sz="2200" spc="-10" dirty="0">
                <a:cs typeface="Calibri"/>
              </a:rPr>
              <a:t>Emergency </a:t>
            </a:r>
            <a:r>
              <a:rPr lang="en-US" sz="2200" spc="-30" dirty="0">
                <a:cs typeface="Calibri"/>
              </a:rPr>
              <a:t>War Surgery, </a:t>
            </a:r>
            <a:r>
              <a:rPr lang="en-US" sz="2200" dirty="0">
                <a:cs typeface="Calibri"/>
              </a:rPr>
              <a:t>5</a:t>
            </a:r>
            <a:r>
              <a:rPr lang="en-US" sz="2200" baseline="24904" dirty="0">
                <a:cs typeface="Calibri"/>
              </a:rPr>
              <a:t>th </a:t>
            </a:r>
            <a:r>
              <a:rPr lang="en-US" sz="2200" spc="-15" dirty="0">
                <a:cs typeface="Calibri"/>
              </a:rPr>
              <a:t>U.S. </a:t>
            </a:r>
            <a:r>
              <a:rPr lang="en-US" sz="2200" spc="-10" dirty="0">
                <a:cs typeface="Calibri"/>
              </a:rPr>
              <a:t>Edition. Chapter </a:t>
            </a:r>
            <a:r>
              <a:rPr lang="en-US" sz="2200" dirty="0">
                <a:cs typeface="Calibri"/>
              </a:rPr>
              <a:t>31. </a:t>
            </a:r>
            <a:r>
              <a:rPr lang="en-US" sz="2200" spc="-10" dirty="0">
                <a:cs typeface="Calibri"/>
              </a:rPr>
              <a:t>Office </a:t>
            </a:r>
            <a:r>
              <a:rPr lang="en-US" sz="2200" spc="-5" dirty="0">
                <a:cs typeface="Calibri"/>
              </a:rPr>
              <a:t>of The  </a:t>
            </a:r>
            <a:r>
              <a:rPr lang="en-US" sz="2200" spc="-10" dirty="0">
                <a:cs typeface="Calibri"/>
              </a:rPr>
              <a:t>Surgeon General </a:t>
            </a:r>
            <a:r>
              <a:rPr lang="en-US" sz="2200" spc="-5" dirty="0">
                <a:cs typeface="Calibri"/>
              </a:rPr>
              <a:t>United </a:t>
            </a:r>
            <a:r>
              <a:rPr lang="en-US" sz="2200" spc="-15" dirty="0">
                <a:cs typeface="Calibri"/>
              </a:rPr>
              <a:t>States </a:t>
            </a:r>
            <a:r>
              <a:rPr lang="en-US" sz="2200" spc="-40" dirty="0">
                <a:cs typeface="Calibri"/>
              </a:rPr>
              <a:t>Army, </a:t>
            </a:r>
            <a:r>
              <a:rPr lang="en-US" sz="2200" spc="-5" dirty="0">
                <a:cs typeface="Calibri"/>
              </a:rPr>
              <a:t>Borden</a:t>
            </a:r>
            <a:r>
              <a:rPr lang="en-US" sz="2200" spc="10" dirty="0">
                <a:cs typeface="Calibri"/>
              </a:rPr>
              <a:t> </a:t>
            </a:r>
            <a:r>
              <a:rPr lang="en-US" sz="2200" spc="-10" dirty="0">
                <a:cs typeface="Calibri"/>
              </a:rPr>
              <a:t>Institute </a:t>
            </a:r>
            <a:r>
              <a:rPr lang="en-US" sz="2200" u="heavy" spc="-10" dirty="0">
                <a:solidFill>
                  <a:srgbClr val="650000"/>
                </a:solidFill>
                <a:uFill>
                  <a:solidFill>
                    <a:srgbClr val="660000"/>
                  </a:solidFill>
                </a:uFill>
                <a:cs typeface="Calibri"/>
              </a:rPr>
              <a:t>http</a:t>
            </a:r>
            <a:r>
              <a:rPr lang="en-US" sz="2200" u="heavy" spc="-10" dirty="0">
                <a:solidFill>
                  <a:srgbClr val="650000"/>
                </a:solidFill>
                <a:uFill>
                  <a:solidFill>
                    <a:srgbClr val="660000"/>
                  </a:solidFill>
                </a:uFill>
                <a:cs typeface="Calibri"/>
                <a:hlinkClick r:id="rId5"/>
              </a:rPr>
              <a:t>s://ww</a:t>
            </a:r>
            <a:r>
              <a:rPr lang="en-US" sz="2200" u="heavy" spc="-10" dirty="0">
                <a:solidFill>
                  <a:srgbClr val="650000"/>
                </a:solidFill>
                <a:uFill>
                  <a:solidFill>
                    <a:srgbClr val="660000"/>
                  </a:solidFill>
                </a:uFill>
                <a:cs typeface="Calibri"/>
              </a:rPr>
              <a:t>w</a:t>
            </a:r>
            <a:r>
              <a:rPr lang="en-US" sz="2200" u="heavy" spc="-10" dirty="0">
                <a:solidFill>
                  <a:srgbClr val="650000"/>
                </a:solidFill>
                <a:uFill>
                  <a:solidFill>
                    <a:srgbClr val="660000"/>
                  </a:solidFill>
                </a:uFill>
                <a:cs typeface="Calibri"/>
                <a:hlinkClick r:id="rId5"/>
              </a:rPr>
              <a:t>.cs.amedd.arm</a:t>
            </a:r>
            <a:r>
              <a:rPr lang="en-US" sz="2200" u="heavy" spc="-10" dirty="0">
                <a:solidFill>
                  <a:srgbClr val="650000"/>
                </a:solidFill>
                <a:uFill>
                  <a:solidFill>
                    <a:srgbClr val="660000"/>
                  </a:solidFill>
                </a:uFill>
                <a:cs typeface="Calibri"/>
              </a:rPr>
              <a:t>y</a:t>
            </a:r>
            <a:r>
              <a:rPr lang="en-US" sz="2200" u="heavy" spc="-10" dirty="0">
                <a:solidFill>
                  <a:srgbClr val="650000"/>
                </a:solidFill>
                <a:uFill>
                  <a:solidFill>
                    <a:srgbClr val="660000"/>
                  </a:solidFill>
                </a:uFill>
                <a:cs typeface="Calibri"/>
                <a:hlinkClick r:id="rId5"/>
              </a:rPr>
              <a:t>.mil/</a:t>
            </a:r>
            <a:r>
              <a:rPr lang="en-US" sz="2200" u="heavy" spc="-10" dirty="0" err="1">
                <a:solidFill>
                  <a:srgbClr val="650000"/>
                </a:solidFill>
                <a:uFill>
                  <a:solidFill>
                    <a:srgbClr val="660000"/>
                  </a:solidFill>
                </a:uFill>
                <a:cs typeface="Calibri"/>
                <a:hlinkClick r:id="rId5"/>
              </a:rPr>
              <a:t>P</a:t>
            </a:r>
            <a:r>
              <a:rPr lang="en-US" sz="2200" u="heavy" spc="-10" dirty="0" err="1">
                <a:solidFill>
                  <a:srgbClr val="650000"/>
                </a:solidFill>
                <a:uFill>
                  <a:solidFill>
                    <a:srgbClr val="660000"/>
                  </a:solidFill>
                </a:uFill>
                <a:cs typeface="Calibri"/>
              </a:rPr>
              <a:t>o</a:t>
            </a:r>
            <a:r>
              <a:rPr lang="en-US" sz="2200" u="heavy" spc="-10" dirty="0" err="1">
                <a:solidFill>
                  <a:srgbClr val="650000"/>
                </a:solidFill>
                <a:uFill>
                  <a:solidFill>
                    <a:srgbClr val="660000"/>
                  </a:solidFill>
                </a:uFill>
                <a:cs typeface="Calibri"/>
                <a:hlinkClick r:id="rId5"/>
              </a:rPr>
              <a:t>rtlet.asp</a:t>
            </a:r>
            <a:r>
              <a:rPr lang="en-US" sz="2200" u="heavy" spc="-10" dirty="0" err="1">
                <a:solidFill>
                  <a:srgbClr val="650000"/>
                </a:solidFill>
                <a:uFill>
                  <a:solidFill>
                    <a:srgbClr val="660000"/>
                  </a:solidFill>
                </a:uFill>
                <a:cs typeface="Calibri"/>
              </a:rPr>
              <a:t>x</a:t>
            </a:r>
            <a:r>
              <a:rPr lang="en-US" sz="2200" u="heavy" spc="-10" dirty="0" err="1">
                <a:solidFill>
                  <a:srgbClr val="650000"/>
                </a:solidFill>
                <a:uFill>
                  <a:solidFill>
                    <a:srgbClr val="660000"/>
                  </a:solidFill>
                </a:uFill>
                <a:cs typeface="Calibri"/>
                <a:hlinkClick r:id="rId5"/>
              </a:rPr>
              <a:t>?ID</a:t>
            </a:r>
            <a:r>
              <a:rPr lang="en-US" sz="2200" u="heavy" spc="-10" dirty="0">
                <a:solidFill>
                  <a:srgbClr val="650000"/>
                </a:solidFill>
                <a:uFill>
                  <a:solidFill>
                    <a:srgbClr val="660000"/>
                  </a:solidFill>
                </a:uFill>
                <a:cs typeface="Calibri"/>
                <a:hlinkClick r:id="rId5"/>
              </a:rPr>
              <a:t>=cb88853d‐5b33‐4b3</a:t>
            </a:r>
            <a:r>
              <a:rPr lang="en-US" sz="2200" u="heavy" spc="-10" dirty="0">
                <a:solidFill>
                  <a:srgbClr val="650000"/>
                </a:solidFill>
                <a:uFill>
                  <a:solidFill>
                    <a:srgbClr val="660000"/>
                  </a:solidFill>
                </a:uFill>
                <a:cs typeface="Calibri"/>
              </a:rPr>
              <a:t>f‐968c‐ </a:t>
            </a:r>
            <a:r>
              <a:rPr lang="en-US" sz="2200" spc="-10" dirty="0">
                <a:solidFill>
                  <a:srgbClr val="650000"/>
                </a:solidFill>
                <a:cs typeface="Calibri"/>
              </a:rPr>
              <a:t> </a:t>
            </a:r>
            <a:r>
              <a:rPr lang="en-US" sz="2200" u="heavy" dirty="0">
                <a:solidFill>
                  <a:srgbClr val="650000"/>
                </a:solidFill>
                <a:uFill>
                  <a:solidFill>
                    <a:srgbClr val="660000"/>
                  </a:solidFill>
                </a:uFill>
                <a:cs typeface="Calibri"/>
              </a:rPr>
              <a:t>2cd95f7b7809</a:t>
            </a:r>
            <a:endParaRPr lang="en-US" sz="2200" spc="-10" dirty="0">
              <a:cs typeface="Calibri"/>
            </a:endParaRPr>
          </a:p>
          <a:p>
            <a:pPr marL="355600" marR="117475" indent="-342900">
              <a:lnSpc>
                <a:spcPct val="100000"/>
              </a:lnSpc>
              <a:spcBef>
                <a:spcPts val="1170"/>
              </a:spcBef>
              <a:buFont typeface="Lucida Sans Unicode"/>
              <a:buChar char="■"/>
              <a:tabLst>
                <a:tab pos="356235" algn="l"/>
              </a:tabLst>
            </a:pPr>
            <a:r>
              <a:rPr lang="en-US" sz="2200" dirty="0">
                <a:ea typeface="Calibri" panose="020F0502020204030204" pitchFamily="34" charset="0"/>
                <a:cs typeface="Times New Roman" panose="02020603050405020304" pitchFamily="18" charset="0"/>
              </a:rPr>
              <a:t>Mattox, K, Moore, E, Feliciano, D 2013</a:t>
            </a:r>
            <a:r>
              <a:rPr lang="en-US" sz="2200" i="1" dirty="0">
                <a:ea typeface="Calibri" panose="020F0502020204030204" pitchFamily="34" charset="0"/>
                <a:cs typeface="Times New Roman" panose="02020603050405020304" pitchFamily="18" charset="0"/>
              </a:rPr>
              <a:t>. Trauma, Seventh Edition</a:t>
            </a:r>
            <a:r>
              <a:rPr lang="en-US" sz="2200" dirty="0">
                <a:ea typeface="Calibri" panose="020F0502020204030204" pitchFamily="34" charset="0"/>
                <a:cs typeface="Times New Roman" panose="02020603050405020304" pitchFamily="18" charset="0"/>
              </a:rPr>
              <a:t>. The McGraw-Hill Companies. ISBN 978-0-07-166351-7</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250"/>
              </a:lnSpc>
            </a:pPr>
            <a:fld id="{81D60167-4931-47E6-BA6A-407CBD079E47}" type="slidenum">
              <a:rPr spc="5" dirty="0"/>
              <a:t>17</a:t>
            </a:fld>
            <a:endParaRPr spc="5" dirty="0"/>
          </a:p>
        </p:txBody>
      </p:sp>
      <p:sp>
        <p:nvSpPr>
          <p:cNvPr id="3" name="object 3"/>
          <p:cNvSpPr txBox="1">
            <a:spLocks noGrp="1"/>
          </p:cNvSpPr>
          <p:nvPr>
            <p:ph type="title"/>
          </p:nvPr>
        </p:nvSpPr>
        <p:spPr>
          <a:xfrm>
            <a:off x="590804" y="525217"/>
            <a:ext cx="4514596" cy="825354"/>
          </a:xfrm>
          <a:prstGeom prst="rect">
            <a:avLst/>
          </a:prstGeom>
        </p:spPr>
        <p:txBody>
          <a:bodyPr vert="horz" wrap="square" lIns="0" tIns="17780" rIns="0" bIns="0" rtlCol="0">
            <a:spAutoFit/>
          </a:bodyPr>
          <a:lstStyle/>
          <a:p>
            <a:pPr marL="12700">
              <a:lnSpc>
                <a:spcPts val="3105"/>
              </a:lnSpc>
              <a:spcBef>
                <a:spcPts val="140"/>
              </a:spcBef>
            </a:pPr>
            <a:r>
              <a:rPr spc="20" dirty="0"/>
              <a:t>EWS </a:t>
            </a:r>
            <a:r>
              <a:rPr lang="en-US" spc="20" dirty="0"/>
              <a:t>Pediatric </a:t>
            </a:r>
            <a:r>
              <a:rPr lang="en-US" spc="20" dirty="0" smtClean="0"/>
              <a:t>Trauma</a:t>
            </a:r>
            <a:br>
              <a:rPr lang="en-US" spc="20" dirty="0" smtClean="0"/>
            </a:br>
            <a:r>
              <a:rPr lang="en-US" sz="3300" dirty="0" smtClean="0">
                <a:solidFill>
                  <a:schemeClr val="tx1"/>
                </a:solidFill>
              </a:rPr>
              <a:t>References</a:t>
            </a:r>
            <a:endParaRPr sz="3300" dirty="0">
              <a:solidFill>
                <a:schemeClr val="tx1"/>
              </a:solidFill>
            </a:endParaRPr>
          </a:p>
        </p:txBody>
      </p:sp>
      <p:sp>
        <p:nvSpPr>
          <p:cNvPr id="7" name="object 4"/>
          <p:cNvSpPr txBox="1">
            <a:spLocks noGrp="1"/>
          </p:cNvSpPr>
          <p:nvPr>
            <p:ph type="ftr" sz="quarter" idx="5"/>
          </p:nvPr>
        </p:nvSpPr>
        <p:spPr>
          <a:xfrm>
            <a:off x="590811" y="7229729"/>
            <a:ext cx="677544" cy="166712"/>
          </a:xfrm>
          <a:prstGeom prst="rect">
            <a:avLst/>
          </a:prstGeom>
        </p:spPr>
        <p:txBody>
          <a:bodyPr vert="horz" wrap="square" lIns="0" tIns="0" rIns="0" bIns="0" rtlCol="0">
            <a:spAutoFit/>
          </a:bodyPr>
          <a:lstStyle/>
          <a:p>
            <a:pPr marL="12700">
              <a:lnSpc>
                <a:spcPts val="1250"/>
              </a:lnSpc>
            </a:pPr>
            <a:r>
              <a:rPr dirty="0" smtClean="0"/>
              <a:t>202</a:t>
            </a:r>
            <a:r>
              <a:rPr lang="en-US" dirty="0"/>
              <a:t>1</a:t>
            </a:r>
            <a:r>
              <a:rPr dirty="0" smtClean="0"/>
              <a:t>,</a:t>
            </a:r>
            <a:r>
              <a:rPr spc="-35" dirty="0" smtClean="0"/>
              <a:t> </a:t>
            </a:r>
            <a:r>
              <a:rPr dirty="0" smtClean="0"/>
              <a:t>v1.</a:t>
            </a:r>
            <a:r>
              <a:rPr lang="en-US" dirty="0"/>
              <a:t>1</a:t>
            </a:r>
            <a:endParaRPr dirty="0"/>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88675" y="7226320"/>
            <a:ext cx="365760" cy="365760"/>
          </a:xfrm>
          <a:prstGeom prst="rect">
            <a:avLst/>
          </a:prstGeom>
        </p:spPr>
      </p:pic>
    </p:spTree>
    <p:extLst>
      <p:ext uri="{BB962C8B-B14F-4D97-AF65-F5344CB8AC3E}">
        <p14:creationId xmlns:p14="http://schemas.microsoft.com/office/powerpoint/2010/main" val="14475726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8276" y="2478278"/>
            <a:ext cx="8331834" cy="3616311"/>
          </a:xfrm>
          <a:prstGeom prst="rect">
            <a:avLst/>
          </a:prstGeom>
        </p:spPr>
        <p:txBody>
          <a:bodyPr vert="horz" wrap="square" lIns="0" tIns="11430" rIns="0" bIns="0" rtlCol="0">
            <a:spAutoFit/>
          </a:bodyPr>
          <a:lstStyle/>
          <a:p>
            <a:pPr marL="12700" marR="5080">
              <a:lnSpc>
                <a:spcPct val="100000"/>
              </a:lnSpc>
              <a:spcBef>
                <a:spcPts val="100"/>
              </a:spcBef>
            </a:pPr>
            <a:r>
              <a:rPr lang="en-US" sz="2800" dirty="0">
                <a:cs typeface="Calibri"/>
              </a:rPr>
              <a:t>A </a:t>
            </a:r>
            <a:r>
              <a:rPr lang="en-US" sz="2800" spc="-5" dirty="0">
                <a:cs typeface="Calibri"/>
              </a:rPr>
              <a:t>3‐year‐old male is </a:t>
            </a:r>
            <a:r>
              <a:rPr lang="en-US" sz="2800" spc="-10" dirty="0">
                <a:cs typeface="Calibri"/>
              </a:rPr>
              <a:t>thrown </a:t>
            </a:r>
            <a:r>
              <a:rPr lang="en-US" sz="2800" spc="-5" dirty="0">
                <a:cs typeface="Calibri"/>
              </a:rPr>
              <a:t>10 </a:t>
            </a:r>
            <a:r>
              <a:rPr lang="en-US" sz="2800" spc="-25" dirty="0">
                <a:cs typeface="Calibri"/>
              </a:rPr>
              <a:t>feet </a:t>
            </a:r>
            <a:r>
              <a:rPr lang="en-US" sz="2800" spc="-10" dirty="0">
                <a:cs typeface="Calibri"/>
              </a:rPr>
              <a:t>by </a:t>
            </a:r>
            <a:r>
              <a:rPr lang="en-US" sz="2800" spc="-5" dirty="0">
                <a:cs typeface="Calibri"/>
              </a:rPr>
              <a:t>an </a:t>
            </a:r>
            <a:r>
              <a:rPr lang="en-US" sz="2800" spc="-10" dirty="0">
                <a:cs typeface="Calibri"/>
              </a:rPr>
              <a:t>explosion </a:t>
            </a:r>
            <a:r>
              <a:rPr lang="en-US" sz="2800" spc="-5" dirty="0">
                <a:cs typeface="Calibri"/>
              </a:rPr>
              <a:t>in </a:t>
            </a:r>
            <a:r>
              <a:rPr lang="en-US" sz="2800" dirty="0">
                <a:cs typeface="Calibri"/>
              </a:rPr>
              <a:t>a </a:t>
            </a:r>
            <a:r>
              <a:rPr lang="en-US" sz="2800" spc="-10" dirty="0">
                <a:cs typeface="Calibri"/>
              </a:rPr>
              <a:t>nearby  </a:t>
            </a:r>
            <a:r>
              <a:rPr lang="en-US" sz="2800" spc="-5" dirty="0">
                <a:cs typeface="Calibri"/>
              </a:rPr>
              <a:t>building. He has </a:t>
            </a:r>
            <a:r>
              <a:rPr lang="en-US" sz="2800" dirty="0">
                <a:cs typeface="Calibri"/>
              </a:rPr>
              <a:t>multiple </a:t>
            </a:r>
            <a:r>
              <a:rPr lang="en-US" sz="2800" spc="-15" dirty="0">
                <a:cs typeface="Calibri"/>
              </a:rPr>
              <a:t>punctate </a:t>
            </a:r>
            <a:r>
              <a:rPr lang="en-US" sz="2800" spc="-10" dirty="0">
                <a:cs typeface="Calibri"/>
              </a:rPr>
              <a:t>penetrating wounds </a:t>
            </a:r>
            <a:r>
              <a:rPr lang="en-US" sz="2800" spc="-15" dirty="0">
                <a:cs typeface="Calibri"/>
              </a:rPr>
              <a:t>to </a:t>
            </a:r>
            <a:r>
              <a:rPr lang="en-US" sz="2800" spc="-5" dirty="0">
                <a:cs typeface="Calibri"/>
              </a:rPr>
              <a:t>the  </a:t>
            </a:r>
            <a:r>
              <a:rPr lang="en-US" sz="2800" spc="-10" dirty="0">
                <a:cs typeface="Calibri"/>
              </a:rPr>
              <a:t>extremities </a:t>
            </a:r>
            <a:r>
              <a:rPr lang="en-US" sz="2800" dirty="0">
                <a:cs typeface="Calibri"/>
              </a:rPr>
              <a:t>and </a:t>
            </a:r>
            <a:r>
              <a:rPr lang="en-US" sz="2800" spc="-10" dirty="0">
                <a:cs typeface="Calibri"/>
              </a:rPr>
              <a:t>chest </a:t>
            </a:r>
            <a:r>
              <a:rPr lang="en-US" sz="2800" dirty="0">
                <a:cs typeface="Calibri"/>
              </a:rPr>
              <a:t>and </a:t>
            </a:r>
            <a:r>
              <a:rPr lang="en-US" sz="2800" spc="-5" dirty="0">
                <a:cs typeface="Calibri"/>
              </a:rPr>
              <a:t>has </a:t>
            </a:r>
            <a:r>
              <a:rPr lang="en-US" sz="2800" spc="-10" dirty="0">
                <a:cs typeface="Calibri"/>
              </a:rPr>
              <a:t>altered mental</a:t>
            </a:r>
            <a:r>
              <a:rPr lang="en-US" sz="2800" spc="-15" dirty="0">
                <a:cs typeface="Calibri"/>
              </a:rPr>
              <a:t> status.</a:t>
            </a:r>
            <a:endParaRPr lang="en-US" sz="2800" dirty="0">
              <a:cs typeface="Calibri"/>
            </a:endParaRPr>
          </a:p>
          <a:p>
            <a:pPr>
              <a:lnSpc>
                <a:spcPct val="100000"/>
              </a:lnSpc>
              <a:spcBef>
                <a:spcPts val="5"/>
              </a:spcBef>
            </a:pPr>
            <a:endParaRPr lang="en-US" sz="4000" dirty="0">
              <a:latin typeface="Times New Roman"/>
              <a:cs typeface="Times New Roman"/>
            </a:endParaRPr>
          </a:p>
          <a:p>
            <a:pPr marL="12700" marR="367030">
              <a:lnSpc>
                <a:spcPct val="100000"/>
              </a:lnSpc>
            </a:pPr>
            <a:r>
              <a:rPr lang="en-US" sz="2800" spc="-10" dirty="0">
                <a:cs typeface="Calibri"/>
              </a:rPr>
              <a:t>What </a:t>
            </a:r>
            <a:r>
              <a:rPr lang="en-US" sz="2800" spc="-15" dirty="0">
                <a:cs typeface="Calibri"/>
              </a:rPr>
              <a:t>are </a:t>
            </a:r>
            <a:r>
              <a:rPr lang="en-US" sz="2800" spc="-5" dirty="0">
                <a:cs typeface="Calibri"/>
              </a:rPr>
              <a:t>the </a:t>
            </a:r>
            <a:r>
              <a:rPr lang="en-US" sz="2800" spc="-10" dirty="0">
                <a:cs typeface="Calibri"/>
              </a:rPr>
              <a:t>anatomic </a:t>
            </a:r>
            <a:r>
              <a:rPr lang="en-US" sz="2800" spc="-5" dirty="0">
                <a:cs typeface="Calibri"/>
              </a:rPr>
              <a:t>and </a:t>
            </a:r>
            <a:r>
              <a:rPr lang="en-US" sz="2800" spc="-10" dirty="0">
                <a:cs typeface="Calibri"/>
              </a:rPr>
              <a:t>physiologic </a:t>
            </a:r>
            <a:r>
              <a:rPr lang="en-US" sz="2800" spc="-15" dirty="0">
                <a:cs typeface="Calibri"/>
              </a:rPr>
              <a:t>differences </a:t>
            </a:r>
            <a:r>
              <a:rPr lang="en-US" sz="2800" spc="-10" dirty="0">
                <a:cs typeface="Calibri"/>
              </a:rPr>
              <a:t>between  </a:t>
            </a:r>
            <a:r>
              <a:rPr lang="en-US" sz="2800" spc="-5" dirty="0">
                <a:cs typeface="Calibri"/>
              </a:rPr>
              <a:t>children and adults </a:t>
            </a:r>
            <a:r>
              <a:rPr lang="en-US" sz="2800" spc="-10" dirty="0">
                <a:cs typeface="Calibri"/>
              </a:rPr>
              <a:t>that </a:t>
            </a:r>
            <a:r>
              <a:rPr lang="en-US" sz="2800" dirty="0">
                <a:cs typeface="Calibri"/>
              </a:rPr>
              <a:t>will </a:t>
            </a:r>
            <a:r>
              <a:rPr lang="en-US" sz="2800" spc="-20" dirty="0">
                <a:cs typeface="Calibri"/>
              </a:rPr>
              <a:t>affect </a:t>
            </a:r>
            <a:r>
              <a:rPr lang="en-US" sz="2800" spc="-5" dirty="0">
                <a:cs typeface="Calibri"/>
              </a:rPr>
              <a:t>their</a:t>
            </a:r>
            <a:r>
              <a:rPr lang="en-US" sz="2800" spc="-15" dirty="0">
                <a:cs typeface="Calibri"/>
              </a:rPr>
              <a:t> care?</a:t>
            </a:r>
            <a:endParaRPr lang="en-US" sz="2800" dirty="0">
              <a:cs typeface="Calibri"/>
            </a:endParaRPr>
          </a:p>
          <a:p>
            <a:pPr marL="12700" marR="5080">
              <a:lnSpc>
                <a:spcPct val="101499"/>
              </a:lnSpc>
              <a:spcBef>
                <a:spcPts val="90"/>
              </a:spcBef>
              <a:tabLst>
                <a:tab pos="1107440" algn="l"/>
                <a:tab pos="3791585" algn="l"/>
                <a:tab pos="4989195" algn="l"/>
              </a:tabLst>
            </a:pPr>
            <a:endParaRPr sz="2600" dirty="0">
              <a:latin typeface="Calibri"/>
              <a:cs typeface="Calibri"/>
            </a:endParaRPr>
          </a:p>
        </p:txBody>
      </p:sp>
      <p:sp>
        <p:nvSpPr>
          <p:cNvPr id="4" name="object 4"/>
          <p:cNvSpPr txBox="1">
            <a:spLocks noGrp="1"/>
          </p:cNvSpPr>
          <p:nvPr>
            <p:ph type="ftr" sz="quarter" idx="5"/>
          </p:nvPr>
        </p:nvSpPr>
        <p:spPr>
          <a:xfrm>
            <a:off x="590811" y="7229729"/>
            <a:ext cx="677544" cy="166712"/>
          </a:xfrm>
          <a:prstGeom prst="rect">
            <a:avLst/>
          </a:prstGeom>
        </p:spPr>
        <p:txBody>
          <a:bodyPr vert="horz" wrap="square" lIns="0" tIns="0" rIns="0" bIns="0" rtlCol="0">
            <a:spAutoFit/>
          </a:bodyPr>
          <a:lstStyle/>
          <a:p>
            <a:pPr marL="12700">
              <a:lnSpc>
                <a:spcPts val="1250"/>
              </a:lnSpc>
            </a:pPr>
            <a:r>
              <a:rPr dirty="0" smtClean="0"/>
              <a:t>202</a:t>
            </a:r>
            <a:r>
              <a:rPr lang="en-US" dirty="0" smtClean="0"/>
              <a:t>1</a:t>
            </a:r>
            <a:r>
              <a:rPr dirty="0" smtClean="0"/>
              <a:t>,</a:t>
            </a:r>
            <a:r>
              <a:rPr spc="-35" dirty="0" smtClean="0"/>
              <a:t> </a:t>
            </a:r>
            <a:r>
              <a:rPr dirty="0" smtClean="0"/>
              <a:t>v1.</a:t>
            </a:r>
            <a:r>
              <a:rPr lang="en-US" dirty="0"/>
              <a:t>1</a:t>
            </a:r>
            <a:endParaRPr dirty="0"/>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250"/>
              </a:lnSpc>
            </a:pPr>
            <a:fld id="{81D60167-4931-47E6-BA6A-407CBD079E47}" type="slidenum">
              <a:rPr spc="5" dirty="0"/>
              <a:t>2</a:t>
            </a:fld>
            <a:endParaRPr spc="5" dirty="0"/>
          </a:p>
        </p:txBody>
      </p:sp>
      <p:sp>
        <p:nvSpPr>
          <p:cNvPr id="3" name="object 3"/>
          <p:cNvSpPr txBox="1">
            <a:spLocks noGrp="1"/>
          </p:cNvSpPr>
          <p:nvPr>
            <p:ph type="title"/>
          </p:nvPr>
        </p:nvSpPr>
        <p:spPr>
          <a:xfrm>
            <a:off x="590804" y="451252"/>
            <a:ext cx="5124196" cy="954107"/>
          </a:xfrm>
          <a:prstGeom prst="rect">
            <a:avLst/>
          </a:prstGeom>
        </p:spPr>
        <p:txBody>
          <a:bodyPr vert="horz" wrap="square" lIns="0" tIns="17780" rIns="0" bIns="0" rtlCol="0">
            <a:spAutoFit/>
          </a:bodyPr>
          <a:lstStyle/>
          <a:p>
            <a:pPr marL="12700">
              <a:lnSpc>
                <a:spcPts val="3105"/>
              </a:lnSpc>
              <a:spcBef>
                <a:spcPts val="140"/>
              </a:spcBef>
            </a:pPr>
            <a:r>
              <a:rPr spc="20" dirty="0"/>
              <a:t>EWS </a:t>
            </a:r>
            <a:r>
              <a:rPr lang="en-US" spc="20" dirty="0" smtClean="0"/>
              <a:t>Pediatric Trauma</a:t>
            </a:r>
            <a:endParaRPr spc="5" dirty="0"/>
          </a:p>
          <a:p>
            <a:pPr marL="12700">
              <a:lnSpc>
                <a:spcPts val="4185"/>
              </a:lnSpc>
            </a:pPr>
            <a:r>
              <a:rPr lang="en-US" sz="3500" spc="-5" dirty="0" smtClean="0">
                <a:solidFill>
                  <a:schemeClr val="tx1"/>
                </a:solidFill>
              </a:rPr>
              <a:t>Scenario</a:t>
            </a:r>
            <a:endParaRPr sz="3500" dirty="0">
              <a:solidFill>
                <a:schemeClr val="tx1"/>
              </a:solidFill>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12470" y="7234437"/>
            <a:ext cx="280164" cy="2801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6257" y="2395982"/>
            <a:ext cx="7966075" cy="827791"/>
          </a:xfrm>
          <a:prstGeom prst="rect">
            <a:avLst/>
          </a:prstGeom>
        </p:spPr>
        <p:txBody>
          <a:bodyPr vert="horz" wrap="square" lIns="0" tIns="12065" rIns="0" bIns="0" rtlCol="0">
            <a:spAutoFit/>
          </a:bodyPr>
          <a:lstStyle/>
          <a:p>
            <a:pPr marL="357505" indent="-344805">
              <a:lnSpc>
                <a:spcPct val="100000"/>
              </a:lnSpc>
              <a:spcBef>
                <a:spcPts val="700"/>
              </a:spcBef>
              <a:buFont typeface="Lucida Sans Unicode"/>
              <a:buChar char="■"/>
              <a:tabLst>
                <a:tab pos="358140" algn="l"/>
              </a:tabLst>
            </a:pPr>
            <a:r>
              <a:rPr lang="en-US" sz="2400" spc="-10" dirty="0">
                <a:cs typeface="Calibri"/>
              </a:rPr>
              <a:t>Pediatric </a:t>
            </a:r>
            <a:r>
              <a:rPr lang="en-US" sz="2400" spc="-15" dirty="0">
                <a:cs typeface="Calibri"/>
              </a:rPr>
              <a:t>resuscitation</a:t>
            </a:r>
            <a:endParaRPr lang="en-US" sz="2400" dirty="0">
              <a:cs typeface="Calibri"/>
            </a:endParaRPr>
          </a:p>
          <a:p>
            <a:pPr marL="357505" indent="-344805">
              <a:lnSpc>
                <a:spcPct val="100000"/>
              </a:lnSpc>
              <a:spcBef>
                <a:spcPts val="600"/>
              </a:spcBef>
              <a:buFont typeface="Lucida Sans Unicode"/>
              <a:buChar char="■"/>
              <a:tabLst>
                <a:tab pos="358140" algn="l"/>
              </a:tabLst>
            </a:pPr>
            <a:r>
              <a:rPr lang="en-US" sz="2400" spc="-10" dirty="0">
                <a:cs typeface="Calibri"/>
              </a:rPr>
              <a:t>Anatomic </a:t>
            </a:r>
            <a:r>
              <a:rPr lang="en-US" sz="2400" spc="-5" dirty="0">
                <a:cs typeface="Calibri"/>
              </a:rPr>
              <a:t>and </a:t>
            </a:r>
            <a:r>
              <a:rPr lang="en-US" sz="2400" spc="-10" dirty="0">
                <a:cs typeface="Calibri"/>
              </a:rPr>
              <a:t>physiologic </a:t>
            </a:r>
            <a:r>
              <a:rPr lang="en-US" sz="2400" spc="-15" dirty="0">
                <a:cs typeface="Calibri"/>
              </a:rPr>
              <a:t>considerations </a:t>
            </a:r>
            <a:r>
              <a:rPr lang="en-US" sz="2400" spc="-5" dirty="0">
                <a:cs typeface="Calibri"/>
              </a:rPr>
              <a:t>of pediatric</a:t>
            </a:r>
            <a:r>
              <a:rPr lang="en-US" sz="2400" spc="-20" dirty="0">
                <a:cs typeface="Calibri"/>
              </a:rPr>
              <a:t> </a:t>
            </a:r>
            <a:r>
              <a:rPr lang="en-US" sz="2400" spc="-10" dirty="0">
                <a:cs typeface="Calibri"/>
              </a:rPr>
              <a:t>patients</a:t>
            </a:r>
            <a:endParaRPr lang="en-US" sz="2400" dirty="0">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250"/>
              </a:lnSpc>
            </a:pPr>
            <a:fld id="{81D60167-4931-47E6-BA6A-407CBD079E47}" type="slidenum">
              <a:rPr spc="5" dirty="0"/>
              <a:t>3</a:t>
            </a:fld>
            <a:endParaRPr spc="5" dirty="0"/>
          </a:p>
        </p:txBody>
      </p:sp>
      <p:sp>
        <p:nvSpPr>
          <p:cNvPr id="3" name="object 3"/>
          <p:cNvSpPr txBox="1">
            <a:spLocks noGrp="1"/>
          </p:cNvSpPr>
          <p:nvPr>
            <p:ph type="title"/>
          </p:nvPr>
        </p:nvSpPr>
        <p:spPr>
          <a:xfrm>
            <a:off x="590804" y="525216"/>
            <a:ext cx="3436620" cy="825354"/>
          </a:xfrm>
          <a:prstGeom prst="rect">
            <a:avLst/>
          </a:prstGeom>
        </p:spPr>
        <p:txBody>
          <a:bodyPr vert="horz" wrap="square" lIns="0" tIns="17780" rIns="0" bIns="0" rtlCol="0">
            <a:spAutoFit/>
          </a:bodyPr>
          <a:lstStyle/>
          <a:p>
            <a:pPr marL="12700">
              <a:lnSpc>
                <a:spcPts val="3105"/>
              </a:lnSpc>
              <a:spcBef>
                <a:spcPts val="140"/>
              </a:spcBef>
            </a:pPr>
            <a:r>
              <a:rPr spc="20" dirty="0"/>
              <a:t>EWS </a:t>
            </a:r>
            <a:r>
              <a:rPr lang="en-US" spc="20" dirty="0"/>
              <a:t>Pediatric Trauma </a:t>
            </a:r>
            <a:r>
              <a:rPr lang="en-US" sz="3300" spc="-5" dirty="0">
                <a:solidFill>
                  <a:schemeClr val="tx1"/>
                </a:solidFill>
              </a:rPr>
              <a:t>Learning</a:t>
            </a:r>
            <a:r>
              <a:rPr lang="en-US" sz="3300" spc="-50" dirty="0">
                <a:solidFill>
                  <a:schemeClr val="tx1"/>
                </a:solidFill>
              </a:rPr>
              <a:t> </a:t>
            </a:r>
            <a:r>
              <a:rPr lang="en-US" sz="3300" spc="-10" dirty="0">
                <a:solidFill>
                  <a:schemeClr val="tx1"/>
                </a:solidFill>
              </a:rPr>
              <a:t>Objectives</a:t>
            </a:r>
            <a:endParaRPr sz="3300" dirty="0">
              <a:solidFill>
                <a:schemeClr val="tx1"/>
              </a:solidFill>
            </a:endParaRPr>
          </a:p>
        </p:txBody>
      </p:sp>
      <p:sp>
        <p:nvSpPr>
          <p:cNvPr id="7" name="object 4"/>
          <p:cNvSpPr txBox="1">
            <a:spLocks noGrp="1"/>
          </p:cNvSpPr>
          <p:nvPr>
            <p:ph type="ftr" sz="quarter" idx="5"/>
          </p:nvPr>
        </p:nvSpPr>
        <p:spPr>
          <a:xfrm>
            <a:off x="590811" y="7229729"/>
            <a:ext cx="677544" cy="166712"/>
          </a:xfrm>
          <a:prstGeom prst="rect">
            <a:avLst/>
          </a:prstGeom>
        </p:spPr>
        <p:txBody>
          <a:bodyPr vert="horz" wrap="square" lIns="0" tIns="0" rIns="0" bIns="0" rtlCol="0">
            <a:spAutoFit/>
          </a:bodyPr>
          <a:lstStyle/>
          <a:p>
            <a:pPr marL="12700">
              <a:lnSpc>
                <a:spcPts val="1250"/>
              </a:lnSpc>
            </a:pPr>
            <a:r>
              <a:rPr dirty="0" smtClean="0"/>
              <a:t>202</a:t>
            </a:r>
            <a:r>
              <a:rPr lang="en-US" dirty="0"/>
              <a:t>1</a:t>
            </a:r>
            <a:r>
              <a:rPr dirty="0" smtClean="0"/>
              <a:t>,</a:t>
            </a:r>
            <a:r>
              <a:rPr spc="-35" dirty="0" smtClean="0"/>
              <a:t> </a:t>
            </a:r>
            <a:r>
              <a:rPr dirty="0" smtClean="0"/>
              <a:t>v1.</a:t>
            </a:r>
            <a:r>
              <a:rPr lang="en-US" dirty="0"/>
              <a:t>1</a:t>
            </a:r>
            <a:endParaRPr dirty="0"/>
          </a:p>
        </p:txBody>
      </p:sp>
      <p:sp>
        <p:nvSpPr>
          <p:cNvPr id="8" name="object 5" descr="Surgery in progress on upper right thigh" title="5-year old Iraqi male injured in a blast"/>
          <p:cNvSpPr/>
          <p:nvPr/>
        </p:nvSpPr>
        <p:spPr>
          <a:xfrm>
            <a:off x="5893373" y="3810000"/>
            <a:ext cx="3098226" cy="2075688"/>
          </a:xfrm>
          <a:prstGeom prst="rect">
            <a:avLst/>
          </a:prstGeom>
          <a:blipFill>
            <a:blip r:embed="rId5" cstate="print"/>
            <a:stretch>
              <a:fillRect/>
            </a:stretch>
          </a:blipFill>
          <a:ln w="12700">
            <a:solidFill>
              <a:schemeClr val="tx1"/>
            </a:solidFill>
          </a:ln>
          <a:effectLst>
            <a:outerShdw blurRad="50800" dist="38100" dir="2700000" algn="tl" rotWithShape="0">
              <a:prstClr val="black">
                <a:alpha val="40000"/>
              </a:prstClr>
            </a:outerShdw>
          </a:effectLst>
        </p:spPr>
        <p:txBody>
          <a:bodyPr wrap="square" lIns="0" tIns="0" rIns="0" bIns="0" rtlCol="0"/>
          <a:lstStyle/>
          <a:p>
            <a:endParaRPr/>
          </a:p>
        </p:txBody>
      </p:sp>
      <p:sp>
        <p:nvSpPr>
          <p:cNvPr id="9" name="object 6"/>
          <p:cNvSpPr txBox="1"/>
          <p:nvPr/>
        </p:nvSpPr>
        <p:spPr>
          <a:xfrm>
            <a:off x="1158238" y="6120574"/>
            <a:ext cx="3032761" cy="166712"/>
          </a:xfrm>
          <a:prstGeom prst="rect">
            <a:avLst/>
          </a:prstGeom>
        </p:spPr>
        <p:txBody>
          <a:bodyPr vert="horz" wrap="square" lIns="0" tIns="0" rIns="0" bIns="0" rtlCol="0">
            <a:spAutoFit/>
          </a:bodyPr>
          <a:lstStyle/>
          <a:p>
            <a:pPr>
              <a:lnSpc>
                <a:spcPts val="1330"/>
              </a:lnSpc>
            </a:pPr>
            <a:r>
              <a:rPr sz="1400" i="1" spc="-30" dirty="0">
                <a:latin typeface="Calibri"/>
                <a:cs typeface="Calibri"/>
              </a:rPr>
              <a:t>5‐year‐old </a:t>
            </a:r>
            <a:r>
              <a:rPr sz="1400" i="1" spc="-25" dirty="0">
                <a:latin typeface="Calibri"/>
                <a:cs typeface="Calibri"/>
              </a:rPr>
              <a:t>Iraqi male </a:t>
            </a:r>
            <a:r>
              <a:rPr sz="1400" i="1" spc="-35" dirty="0" smtClean="0">
                <a:latin typeface="Calibri"/>
                <a:cs typeface="Calibri"/>
              </a:rPr>
              <a:t>injured</a:t>
            </a:r>
            <a:r>
              <a:rPr lang="en-US" sz="1400" i="1" spc="-35" dirty="0" smtClean="0">
                <a:latin typeface="Calibri"/>
                <a:cs typeface="Calibri"/>
              </a:rPr>
              <a:t> in a blast</a:t>
            </a:r>
            <a:endParaRPr sz="1400" dirty="0">
              <a:latin typeface="Calibri"/>
              <a:cs typeface="Calibri"/>
            </a:endParaRPr>
          </a:p>
        </p:txBody>
      </p:sp>
      <p:sp>
        <p:nvSpPr>
          <p:cNvPr id="10" name="object 8"/>
          <p:cNvSpPr txBox="1"/>
          <p:nvPr/>
        </p:nvSpPr>
        <p:spPr>
          <a:xfrm>
            <a:off x="1145539" y="6279896"/>
            <a:ext cx="3275329" cy="193040"/>
          </a:xfrm>
          <a:prstGeom prst="rect">
            <a:avLst/>
          </a:prstGeom>
        </p:spPr>
        <p:txBody>
          <a:bodyPr vert="horz" wrap="square" lIns="0" tIns="12065" rIns="0" bIns="0" rtlCol="0">
            <a:spAutoFit/>
          </a:bodyPr>
          <a:lstStyle/>
          <a:p>
            <a:pPr marL="12700">
              <a:lnSpc>
                <a:spcPct val="100000"/>
              </a:lnSpc>
              <a:spcBef>
                <a:spcPts val="95"/>
              </a:spcBef>
            </a:pPr>
            <a:r>
              <a:rPr sz="1100" i="1" spc="-35" dirty="0">
                <a:latin typeface="Calibri"/>
                <a:cs typeface="Calibri"/>
              </a:rPr>
              <a:t>Source:</a:t>
            </a:r>
            <a:r>
              <a:rPr sz="1100" i="1" spc="-50" dirty="0">
                <a:latin typeface="Calibri"/>
                <a:cs typeface="Calibri"/>
              </a:rPr>
              <a:t> </a:t>
            </a:r>
            <a:r>
              <a:rPr sz="1100" i="1" spc="-25" dirty="0">
                <a:latin typeface="Calibri"/>
                <a:cs typeface="Calibri"/>
              </a:rPr>
              <a:t>War</a:t>
            </a:r>
            <a:r>
              <a:rPr sz="1100" i="1" spc="-65" dirty="0">
                <a:latin typeface="Calibri"/>
                <a:cs typeface="Calibri"/>
              </a:rPr>
              <a:t> </a:t>
            </a:r>
            <a:r>
              <a:rPr sz="1100" i="1" spc="-35" dirty="0">
                <a:latin typeface="Calibri"/>
                <a:cs typeface="Calibri"/>
              </a:rPr>
              <a:t>Surgery</a:t>
            </a:r>
            <a:r>
              <a:rPr sz="1100" i="1" spc="-65" dirty="0">
                <a:latin typeface="Calibri"/>
                <a:cs typeface="Calibri"/>
              </a:rPr>
              <a:t> </a:t>
            </a:r>
            <a:r>
              <a:rPr sz="1100" i="1" spc="-20" dirty="0">
                <a:latin typeface="Calibri"/>
                <a:cs typeface="Calibri"/>
              </a:rPr>
              <a:t>in</a:t>
            </a:r>
            <a:r>
              <a:rPr sz="1100" i="1" spc="-65" dirty="0">
                <a:latin typeface="Calibri"/>
                <a:cs typeface="Calibri"/>
              </a:rPr>
              <a:t> </a:t>
            </a:r>
            <a:r>
              <a:rPr sz="1100" i="1" spc="-30" dirty="0">
                <a:latin typeface="Calibri"/>
                <a:cs typeface="Calibri"/>
              </a:rPr>
              <a:t>Afghanistan</a:t>
            </a:r>
            <a:r>
              <a:rPr sz="1100" i="1" spc="-65" dirty="0">
                <a:latin typeface="Calibri"/>
                <a:cs typeface="Calibri"/>
              </a:rPr>
              <a:t> </a:t>
            </a:r>
            <a:r>
              <a:rPr sz="1100" i="1" spc="-25" dirty="0">
                <a:latin typeface="Calibri"/>
                <a:cs typeface="Calibri"/>
              </a:rPr>
              <a:t>and</a:t>
            </a:r>
            <a:r>
              <a:rPr sz="1100" i="1" spc="-60" dirty="0">
                <a:latin typeface="Calibri"/>
                <a:cs typeface="Calibri"/>
              </a:rPr>
              <a:t> </a:t>
            </a:r>
            <a:r>
              <a:rPr sz="1100" i="1" spc="-30" dirty="0">
                <a:latin typeface="Calibri"/>
                <a:cs typeface="Calibri"/>
              </a:rPr>
              <a:t>Iraq,</a:t>
            </a:r>
            <a:r>
              <a:rPr sz="1100" i="1" spc="-70" dirty="0">
                <a:latin typeface="Calibri"/>
                <a:cs typeface="Calibri"/>
              </a:rPr>
              <a:t> </a:t>
            </a:r>
            <a:r>
              <a:rPr sz="1100" i="1" spc="-30" dirty="0">
                <a:latin typeface="Calibri"/>
                <a:cs typeface="Calibri"/>
              </a:rPr>
              <a:t>Borden</a:t>
            </a:r>
            <a:r>
              <a:rPr sz="1100" i="1" spc="-60" dirty="0">
                <a:latin typeface="Calibri"/>
                <a:cs typeface="Calibri"/>
              </a:rPr>
              <a:t> </a:t>
            </a:r>
            <a:r>
              <a:rPr sz="1100" i="1" spc="-40" dirty="0">
                <a:latin typeface="Calibri"/>
                <a:cs typeface="Calibri"/>
              </a:rPr>
              <a:t>Institute</a:t>
            </a:r>
            <a:endParaRPr sz="1100">
              <a:latin typeface="Calibri"/>
              <a:cs typeface="Calibri"/>
            </a:endParaRPr>
          </a:p>
        </p:txBody>
      </p:sp>
      <p:sp>
        <p:nvSpPr>
          <p:cNvPr id="11" name="object 12" descr="Patient intubated" title="5-year old Iraqi male injured in a blast"/>
          <p:cNvSpPr/>
          <p:nvPr/>
        </p:nvSpPr>
        <p:spPr>
          <a:xfrm>
            <a:off x="1066800" y="3810000"/>
            <a:ext cx="1953005" cy="2075688"/>
          </a:xfrm>
          <a:prstGeom prst="rect">
            <a:avLst/>
          </a:prstGeom>
          <a:blipFill>
            <a:blip r:embed="rId6" cstate="print"/>
            <a:stretch>
              <a:fillRect/>
            </a:stretch>
          </a:blipFill>
          <a:ln w="12700">
            <a:solidFill>
              <a:schemeClr val="tx1"/>
            </a:solidFill>
          </a:ln>
          <a:effectLst>
            <a:outerShdw blurRad="50800" dist="38100" dir="2700000" algn="tl" rotWithShape="0">
              <a:prstClr val="black">
                <a:alpha val="40000"/>
              </a:prstClr>
            </a:outerShdw>
          </a:effectLst>
        </p:spPr>
        <p:txBody>
          <a:bodyPr wrap="square" lIns="0" tIns="0" rIns="0" bIns="0" rtlCol="0"/>
          <a:lstStyle/>
          <a:p>
            <a:endParaRPr/>
          </a:p>
        </p:txBody>
      </p:sp>
      <p:pic>
        <p:nvPicPr>
          <p:cNvPr id="12" name="Picture 11" descr="X-ray of patient's pevlic region" title="5-year old Iraqi male injured in a blast"/>
          <p:cNvPicPr>
            <a:picLocks noChangeAspect="1"/>
          </p:cNvPicPr>
          <p:nvPr/>
        </p:nvPicPr>
        <p:blipFill>
          <a:blip r:embed="rId7"/>
          <a:stretch>
            <a:fillRect/>
          </a:stretch>
        </p:blipFill>
        <p:spPr>
          <a:xfrm>
            <a:off x="3480020" y="3810000"/>
            <a:ext cx="1953138" cy="2075688"/>
          </a:xfrm>
          <a:prstGeom prst="rect">
            <a:avLst/>
          </a:prstGeom>
          <a:ln w="12700">
            <a:solidFill>
              <a:schemeClr val="tx1"/>
            </a:solidFill>
          </a:ln>
          <a:effectLst>
            <a:outerShdw blurRad="50800" dist="38100" dir="2700000" algn="tl" rotWithShape="0">
              <a:prstClr val="black">
                <a:alpha val="40000"/>
              </a:prstClr>
            </a:outerShdw>
          </a:effectLst>
        </p:spPr>
      </p:pic>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52175" y="7237309"/>
            <a:ext cx="318264" cy="3182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0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6257" y="2395982"/>
            <a:ext cx="7966075" cy="1861407"/>
          </a:xfrm>
          <a:prstGeom prst="rect">
            <a:avLst/>
          </a:prstGeom>
        </p:spPr>
        <p:txBody>
          <a:bodyPr vert="horz" wrap="square" lIns="0" tIns="12065" rIns="0" bIns="0" rtlCol="0">
            <a:spAutoFit/>
          </a:bodyPr>
          <a:lstStyle/>
          <a:p>
            <a:pPr marL="355600" indent="-342900">
              <a:lnSpc>
                <a:spcPct val="100000"/>
              </a:lnSpc>
              <a:spcBef>
                <a:spcPts val="1300"/>
              </a:spcBef>
              <a:buFont typeface="Lucida Sans Unicode"/>
              <a:buChar char="■"/>
              <a:tabLst>
                <a:tab pos="356235" algn="l"/>
              </a:tabLst>
            </a:pPr>
            <a:r>
              <a:rPr lang="en-US" sz="2200" spc="-15" dirty="0">
                <a:cs typeface="Calibri"/>
              </a:rPr>
              <a:t>Systemic </a:t>
            </a:r>
            <a:r>
              <a:rPr lang="en-US" sz="2200" spc="-10" dirty="0">
                <a:cs typeface="Calibri"/>
              </a:rPr>
              <a:t>evaluation </a:t>
            </a:r>
            <a:r>
              <a:rPr lang="en-US" sz="2200" spc="-15" dirty="0">
                <a:cs typeface="Calibri"/>
              </a:rPr>
              <a:t>follows </a:t>
            </a:r>
            <a:r>
              <a:rPr lang="en-US" sz="2200" spc="-5" dirty="0">
                <a:cs typeface="Calibri"/>
              </a:rPr>
              <a:t>adult assessment algorithms (i.e.</a:t>
            </a:r>
            <a:r>
              <a:rPr lang="en-US" sz="2200" spc="45" dirty="0">
                <a:cs typeface="Calibri"/>
              </a:rPr>
              <a:t> </a:t>
            </a:r>
            <a:r>
              <a:rPr lang="en-US" sz="2200" spc="-40" dirty="0">
                <a:cs typeface="Calibri"/>
              </a:rPr>
              <a:t>ATLS)</a:t>
            </a:r>
            <a:endParaRPr lang="en-US" sz="2200" dirty="0">
              <a:cs typeface="Calibri"/>
            </a:endParaRPr>
          </a:p>
          <a:p>
            <a:pPr marL="355600" marR="53340" indent="-342900">
              <a:lnSpc>
                <a:spcPct val="100000"/>
              </a:lnSpc>
              <a:spcBef>
                <a:spcPts val="1200"/>
              </a:spcBef>
              <a:buFont typeface="Lucida Sans Unicode"/>
              <a:buChar char="■"/>
              <a:tabLst>
                <a:tab pos="356235" algn="l"/>
              </a:tabLst>
            </a:pPr>
            <a:r>
              <a:rPr lang="en-US" sz="2200" spc="-10" dirty="0">
                <a:cs typeface="Calibri"/>
              </a:rPr>
              <a:t>Resuscitation </a:t>
            </a:r>
            <a:r>
              <a:rPr lang="en-US" sz="2200" spc="-5" dirty="0">
                <a:cs typeface="Calibri"/>
              </a:rPr>
              <a:t>and </a:t>
            </a:r>
            <a:r>
              <a:rPr lang="en-US" sz="2200" spc="-10" dirty="0">
                <a:cs typeface="Calibri"/>
              </a:rPr>
              <a:t>vital </a:t>
            </a:r>
            <a:r>
              <a:rPr lang="en-US" sz="2200" spc="-5" dirty="0">
                <a:cs typeface="Calibri"/>
              </a:rPr>
              <a:t>signs </a:t>
            </a:r>
            <a:r>
              <a:rPr lang="en-US" sz="2200" spc="-10" dirty="0">
                <a:cs typeface="Calibri"/>
              </a:rPr>
              <a:t>can vary significantly </a:t>
            </a:r>
            <a:r>
              <a:rPr lang="en-US" sz="2200" spc="-5" dirty="0">
                <a:cs typeface="Calibri"/>
              </a:rPr>
              <a:t>with </a:t>
            </a:r>
            <a:r>
              <a:rPr lang="en-US" sz="2200" spc="-10" dirty="0">
                <a:cs typeface="Calibri"/>
              </a:rPr>
              <a:t>age </a:t>
            </a:r>
            <a:r>
              <a:rPr lang="en-US" sz="2200" dirty="0">
                <a:cs typeface="Calibri"/>
              </a:rPr>
              <a:t>and </a:t>
            </a:r>
            <a:r>
              <a:rPr lang="en-US" sz="2200" spc="-15" dirty="0">
                <a:cs typeface="Calibri"/>
              </a:rPr>
              <a:t>are  </a:t>
            </a:r>
            <a:r>
              <a:rPr lang="en-US" sz="2200" spc="-10" dirty="0">
                <a:cs typeface="Calibri"/>
              </a:rPr>
              <a:t>often estimated </a:t>
            </a:r>
            <a:r>
              <a:rPr lang="en-US" sz="2200" spc="-5" dirty="0">
                <a:cs typeface="Calibri"/>
              </a:rPr>
              <a:t>using </a:t>
            </a:r>
            <a:r>
              <a:rPr lang="en-US" sz="2200" spc="-10" dirty="0">
                <a:cs typeface="Calibri"/>
              </a:rPr>
              <a:t>weight‐based </a:t>
            </a:r>
            <a:r>
              <a:rPr lang="en-US" sz="2200" dirty="0">
                <a:cs typeface="Calibri"/>
              </a:rPr>
              <a:t>or </a:t>
            </a:r>
            <a:r>
              <a:rPr lang="en-US" sz="2200" spc="-10" dirty="0">
                <a:cs typeface="Calibri"/>
              </a:rPr>
              <a:t>length‐based</a:t>
            </a:r>
            <a:r>
              <a:rPr lang="en-US" sz="2200" spc="25" dirty="0">
                <a:cs typeface="Calibri"/>
              </a:rPr>
              <a:t> </a:t>
            </a:r>
            <a:r>
              <a:rPr lang="en-US" sz="2200" spc="-10" dirty="0">
                <a:cs typeface="Calibri"/>
              </a:rPr>
              <a:t>nomograms.</a:t>
            </a:r>
            <a:endParaRPr lang="en-US" sz="2200" dirty="0">
              <a:cs typeface="Calibri"/>
            </a:endParaRPr>
          </a:p>
          <a:p>
            <a:pPr marL="698500" lvl="1" indent="-342900">
              <a:lnSpc>
                <a:spcPct val="100000"/>
              </a:lnSpc>
              <a:spcBef>
                <a:spcPts val="490"/>
              </a:spcBef>
              <a:buSzPct val="90000"/>
              <a:buFont typeface="Wingdings"/>
              <a:buChar char=""/>
              <a:tabLst>
                <a:tab pos="697865" algn="l"/>
                <a:tab pos="698500" algn="l"/>
              </a:tabLst>
            </a:pPr>
            <a:r>
              <a:rPr lang="en-US" sz="2000" spc="-10" dirty="0" err="1">
                <a:cs typeface="Calibri"/>
              </a:rPr>
              <a:t>Broselow</a:t>
            </a:r>
            <a:r>
              <a:rPr lang="en-US" sz="2000" spc="-10" dirty="0">
                <a:cs typeface="Calibri"/>
              </a:rPr>
              <a:t> Pediatric Emergency </a:t>
            </a:r>
            <a:r>
              <a:rPr lang="en-US" sz="2000" spc="-45" dirty="0">
                <a:cs typeface="Calibri"/>
              </a:rPr>
              <a:t>Tape is a </a:t>
            </a:r>
            <a:r>
              <a:rPr lang="en-US" sz="2000" spc="-5" dirty="0">
                <a:cs typeface="Calibri"/>
              </a:rPr>
              <a:t>helpful </a:t>
            </a:r>
            <a:r>
              <a:rPr lang="en-US" sz="2000" spc="-10" dirty="0">
                <a:cs typeface="Calibri"/>
              </a:rPr>
              <a:t>adjutant </a:t>
            </a:r>
            <a:r>
              <a:rPr lang="en-US" sz="2000" spc="-5" dirty="0">
                <a:cs typeface="Calibri"/>
              </a:rPr>
              <a:t>in</a:t>
            </a:r>
            <a:r>
              <a:rPr lang="en-US" sz="2000" spc="140" dirty="0">
                <a:cs typeface="Calibri"/>
              </a:rPr>
              <a:t> </a:t>
            </a:r>
            <a:r>
              <a:rPr lang="en-US" sz="2000" spc="-5" dirty="0">
                <a:cs typeface="Calibri"/>
              </a:rPr>
              <a:t>resuscitation</a:t>
            </a:r>
            <a:endParaRPr lang="en-US" sz="2000" dirty="0">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250"/>
              </a:lnSpc>
            </a:pPr>
            <a:fld id="{81D60167-4931-47E6-BA6A-407CBD079E47}" type="slidenum">
              <a:rPr spc="5" dirty="0"/>
              <a:t>4</a:t>
            </a:fld>
            <a:endParaRPr spc="5" dirty="0"/>
          </a:p>
        </p:txBody>
      </p:sp>
      <p:sp>
        <p:nvSpPr>
          <p:cNvPr id="3" name="object 3"/>
          <p:cNvSpPr txBox="1">
            <a:spLocks noGrp="1"/>
          </p:cNvSpPr>
          <p:nvPr>
            <p:ph type="title"/>
          </p:nvPr>
        </p:nvSpPr>
        <p:spPr>
          <a:xfrm>
            <a:off x="590804" y="531372"/>
            <a:ext cx="4514596" cy="813043"/>
          </a:xfrm>
          <a:prstGeom prst="rect">
            <a:avLst/>
          </a:prstGeom>
        </p:spPr>
        <p:txBody>
          <a:bodyPr vert="horz" wrap="square" lIns="0" tIns="17780" rIns="0" bIns="0" rtlCol="0">
            <a:spAutoFit/>
          </a:bodyPr>
          <a:lstStyle/>
          <a:p>
            <a:pPr marL="12700">
              <a:lnSpc>
                <a:spcPts val="3105"/>
              </a:lnSpc>
              <a:spcBef>
                <a:spcPts val="140"/>
              </a:spcBef>
            </a:pPr>
            <a:r>
              <a:rPr spc="20" dirty="0"/>
              <a:t>EWS </a:t>
            </a:r>
            <a:r>
              <a:rPr lang="en-US" spc="20" dirty="0"/>
              <a:t>Pediatric </a:t>
            </a:r>
            <a:r>
              <a:rPr lang="en-US" spc="20" dirty="0" smtClean="0"/>
              <a:t>Trauma</a:t>
            </a:r>
            <a:br>
              <a:rPr lang="en-US" spc="20" dirty="0" smtClean="0"/>
            </a:br>
            <a:r>
              <a:rPr lang="en-US" sz="3300" dirty="0" smtClean="0">
                <a:solidFill>
                  <a:schemeClr val="tx1"/>
                </a:solidFill>
              </a:rPr>
              <a:t>Initial </a:t>
            </a:r>
            <a:r>
              <a:rPr lang="en-US" sz="3300" spc="-40" dirty="0">
                <a:solidFill>
                  <a:schemeClr val="tx1"/>
                </a:solidFill>
              </a:rPr>
              <a:t>Trauma</a:t>
            </a:r>
            <a:r>
              <a:rPr lang="en-US" sz="3300" spc="-100" dirty="0">
                <a:solidFill>
                  <a:schemeClr val="tx1"/>
                </a:solidFill>
              </a:rPr>
              <a:t> </a:t>
            </a:r>
            <a:r>
              <a:rPr lang="en-US" sz="3300" spc="-15" dirty="0">
                <a:solidFill>
                  <a:schemeClr val="tx1"/>
                </a:solidFill>
              </a:rPr>
              <a:t>Evaluation</a:t>
            </a:r>
            <a:endParaRPr sz="3300" dirty="0">
              <a:solidFill>
                <a:schemeClr val="tx1"/>
              </a:solidFill>
            </a:endParaRPr>
          </a:p>
        </p:txBody>
      </p:sp>
      <p:sp>
        <p:nvSpPr>
          <p:cNvPr id="7" name="object 4"/>
          <p:cNvSpPr txBox="1">
            <a:spLocks noGrp="1"/>
          </p:cNvSpPr>
          <p:nvPr>
            <p:ph type="ftr" sz="quarter" idx="5"/>
          </p:nvPr>
        </p:nvSpPr>
        <p:spPr>
          <a:xfrm>
            <a:off x="590811" y="7229729"/>
            <a:ext cx="677544" cy="166712"/>
          </a:xfrm>
          <a:prstGeom prst="rect">
            <a:avLst/>
          </a:prstGeom>
        </p:spPr>
        <p:txBody>
          <a:bodyPr vert="horz" wrap="square" lIns="0" tIns="0" rIns="0" bIns="0" rtlCol="0">
            <a:spAutoFit/>
          </a:bodyPr>
          <a:lstStyle/>
          <a:p>
            <a:pPr marL="12700">
              <a:lnSpc>
                <a:spcPts val="1250"/>
              </a:lnSpc>
            </a:pPr>
            <a:r>
              <a:rPr dirty="0" smtClean="0"/>
              <a:t>202</a:t>
            </a:r>
            <a:r>
              <a:rPr lang="en-US" dirty="0"/>
              <a:t>1</a:t>
            </a:r>
            <a:r>
              <a:rPr dirty="0" smtClean="0"/>
              <a:t>,</a:t>
            </a:r>
            <a:r>
              <a:rPr spc="-35" dirty="0" smtClean="0"/>
              <a:t> </a:t>
            </a:r>
            <a:r>
              <a:rPr dirty="0" smtClean="0"/>
              <a:t>v1.</a:t>
            </a:r>
            <a:r>
              <a:rPr lang="en-US" dirty="0"/>
              <a:t>1</a:t>
            </a:r>
            <a:endParaRPr dirty="0"/>
          </a:p>
        </p:txBody>
      </p:sp>
      <p:graphicFrame>
        <p:nvGraphicFramePr>
          <p:cNvPr id="14" name="object 4" descr="Summary of weight, respiratory rate, pulse, and blood pressure ranges for various age ranges." title="Pediatric vital signs"/>
          <p:cNvGraphicFramePr>
            <a:graphicFrameLocks noGrp="1"/>
          </p:cNvGraphicFramePr>
          <p:nvPr>
            <p:extLst>
              <p:ext uri="{D42A27DB-BD31-4B8C-83A1-F6EECF244321}">
                <p14:modId xmlns:p14="http://schemas.microsoft.com/office/powerpoint/2010/main" val="1823624371"/>
              </p:ext>
            </p:extLst>
          </p:nvPr>
        </p:nvGraphicFramePr>
        <p:xfrm>
          <a:off x="1060450" y="4374388"/>
          <a:ext cx="7698104" cy="1846321"/>
        </p:xfrm>
        <a:graphic>
          <a:graphicData uri="http://schemas.openxmlformats.org/drawingml/2006/table">
            <a:tbl>
              <a:tblPr firstRow="1" bandRow="1">
                <a:tableStyleId>{2D5ABB26-0587-4C30-8999-92F81FD0307C}</a:tableStyleId>
              </a:tblPr>
              <a:tblGrid>
                <a:gridCol w="1447800">
                  <a:extLst>
                    <a:ext uri="{9D8B030D-6E8A-4147-A177-3AD203B41FA5}">
                      <a16:colId xmlns:a16="http://schemas.microsoft.com/office/drawing/2014/main" val="20000"/>
                    </a:ext>
                  </a:extLst>
                </a:gridCol>
                <a:gridCol w="1477010">
                  <a:extLst>
                    <a:ext uri="{9D8B030D-6E8A-4147-A177-3AD203B41FA5}">
                      <a16:colId xmlns:a16="http://schemas.microsoft.com/office/drawing/2014/main" val="20001"/>
                    </a:ext>
                  </a:extLst>
                </a:gridCol>
                <a:gridCol w="1952625">
                  <a:extLst>
                    <a:ext uri="{9D8B030D-6E8A-4147-A177-3AD203B41FA5}">
                      <a16:colId xmlns:a16="http://schemas.microsoft.com/office/drawing/2014/main" val="20002"/>
                    </a:ext>
                  </a:extLst>
                </a:gridCol>
                <a:gridCol w="1280794">
                  <a:extLst>
                    <a:ext uri="{9D8B030D-6E8A-4147-A177-3AD203B41FA5}">
                      <a16:colId xmlns:a16="http://schemas.microsoft.com/office/drawing/2014/main" val="20003"/>
                    </a:ext>
                  </a:extLst>
                </a:gridCol>
                <a:gridCol w="1539875">
                  <a:extLst>
                    <a:ext uri="{9D8B030D-6E8A-4147-A177-3AD203B41FA5}">
                      <a16:colId xmlns:a16="http://schemas.microsoft.com/office/drawing/2014/main" val="20004"/>
                    </a:ext>
                  </a:extLst>
                </a:gridCol>
              </a:tblGrid>
              <a:tr h="380238">
                <a:tc>
                  <a:txBody>
                    <a:bodyPr/>
                    <a:lstStyle/>
                    <a:p>
                      <a:pPr marL="68580">
                        <a:lnSpc>
                          <a:spcPct val="100000"/>
                        </a:lnSpc>
                        <a:spcBef>
                          <a:spcPts val="275"/>
                        </a:spcBef>
                      </a:pPr>
                      <a:r>
                        <a:rPr sz="1800" b="1" spc="-10" dirty="0">
                          <a:solidFill>
                            <a:srgbClr val="FFFFFF"/>
                          </a:solidFill>
                          <a:latin typeface="Calibri"/>
                          <a:cs typeface="Calibri"/>
                        </a:rPr>
                        <a:t>Age</a:t>
                      </a:r>
                      <a:endParaRPr sz="1800">
                        <a:latin typeface="Calibri"/>
                        <a:cs typeface="Calibri"/>
                      </a:endParaRPr>
                    </a:p>
                  </a:txBody>
                  <a:tcPr marL="0" marR="0" marT="34925"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002060"/>
                    </a:solidFill>
                  </a:tcPr>
                </a:tc>
                <a:tc>
                  <a:txBody>
                    <a:bodyPr/>
                    <a:lstStyle/>
                    <a:p>
                      <a:pPr marL="67945">
                        <a:lnSpc>
                          <a:spcPct val="100000"/>
                        </a:lnSpc>
                        <a:spcBef>
                          <a:spcPts val="275"/>
                        </a:spcBef>
                      </a:pPr>
                      <a:r>
                        <a:rPr sz="1800" b="1" spc="-20" dirty="0">
                          <a:solidFill>
                            <a:srgbClr val="FFFFFF"/>
                          </a:solidFill>
                          <a:latin typeface="Calibri"/>
                          <a:cs typeface="Calibri"/>
                        </a:rPr>
                        <a:t>Weight</a:t>
                      </a:r>
                      <a:r>
                        <a:rPr sz="1800" b="1" spc="-15" dirty="0">
                          <a:solidFill>
                            <a:srgbClr val="FFFFFF"/>
                          </a:solidFill>
                          <a:latin typeface="Calibri"/>
                          <a:cs typeface="Calibri"/>
                        </a:rPr>
                        <a:t> </a:t>
                      </a:r>
                      <a:r>
                        <a:rPr sz="1800" b="1" dirty="0">
                          <a:solidFill>
                            <a:srgbClr val="FFFFFF"/>
                          </a:solidFill>
                          <a:latin typeface="Calibri"/>
                          <a:cs typeface="Calibri"/>
                        </a:rPr>
                        <a:t>(kg)</a:t>
                      </a:r>
                      <a:endParaRPr sz="1800">
                        <a:latin typeface="Calibri"/>
                        <a:cs typeface="Calibri"/>
                      </a:endParaRPr>
                    </a:p>
                  </a:txBody>
                  <a:tcPr marL="0" marR="0" marT="34925"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002060"/>
                    </a:solidFill>
                  </a:tcPr>
                </a:tc>
                <a:tc>
                  <a:txBody>
                    <a:bodyPr/>
                    <a:lstStyle/>
                    <a:p>
                      <a:pPr marL="68580">
                        <a:lnSpc>
                          <a:spcPct val="100000"/>
                        </a:lnSpc>
                        <a:spcBef>
                          <a:spcPts val="275"/>
                        </a:spcBef>
                      </a:pPr>
                      <a:r>
                        <a:rPr sz="1800" b="1" spc="-15" dirty="0">
                          <a:solidFill>
                            <a:srgbClr val="FFFFFF"/>
                          </a:solidFill>
                          <a:latin typeface="Calibri"/>
                          <a:cs typeface="Calibri"/>
                        </a:rPr>
                        <a:t>Respiratory</a:t>
                      </a:r>
                      <a:r>
                        <a:rPr sz="1800" b="1" spc="-10" dirty="0">
                          <a:solidFill>
                            <a:srgbClr val="FFFFFF"/>
                          </a:solidFill>
                          <a:latin typeface="Calibri"/>
                          <a:cs typeface="Calibri"/>
                        </a:rPr>
                        <a:t> </a:t>
                      </a:r>
                      <a:r>
                        <a:rPr sz="1800" b="1" spc="-15" dirty="0">
                          <a:solidFill>
                            <a:srgbClr val="FFFFFF"/>
                          </a:solidFill>
                          <a:latin typeface="Calibri"/>
                          <a:cs typeface="Calibri"/>
                        </a:rPr>
                        <a:t>Rate</a:t>
                      </a:r>
                      <a:endParaRPr sz="1800">
                        <a:latin typeface="Calibri"/>
                        <a:cs typeface="Calibri"/>
                      </a:endParaRPr>
                    </a:p>
                  </a:txBody>
                  <a:tcPr marL="0" marR="0" marT="34925"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002060"/>
                    </a:solidFill>
                  </a:tcPr>
                </a:tc>
                <a:tc>
                  <a:txBody>
                    <a:bodyPr/>
                    <a:lstStyle/>
                    <a:p>
                      <a:pPr marL="69850">
                        <a:lnSpc>
                          <a:spcPct val="100000"/>
                        </a:lnSpc>
                        <a:spcBef>
                          <a:spcPts val="275"/>
                        </a:spcBef>
                      </a:pPr>
                      <a:r>
                        <a:rPr sz="1800" b="1" spc="-5" dirty="0">
                          <a:solidFill>
                            <a:srgbClr val="FFFFFF"/>
                          </a:solidFill>
                          <a:latin typeface="Calibri"/>
                          <a:cs typeface="Calibri"/>
                        </a:rPr>
                        <a:t>Pulse</a:t>
                      </a:r>
                      <a:endParaRPr sz="1800">
                        <a:latin typeface="Calibri"/>
                        <a:cs typeface="Calibri"/>
                      </a:endParaRPr>
                    </a:p>
                  </a:txBody>
                  <a:tcPr marL="0" marR="0" marT="34925"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002060"/>
                    </a:solidFill>
                  </a:tcPr>
                </a:tc>
                <a:tc>
                  <a:txBody>
                    <a:bodyPr/>
                    <a:lstStyle/>
                    <a:p>
                      <a:pPr marL="68580">
                        <a:lnSpc>
                          <a:spcPct val="100000"/>
                        </a:lnSpc>
                        <a:spcBef>
                          <a:spcPts val="275"/>
                        </a:spcBef>
                      </a:pPr>
                      <a:r>
                        <a:rPr sz="1800" b="1" spc="-10" dirty="0">
                          <a:solidFill>
                            <a:srgbClr val="FFFFFF"/>
                          </a:solidFill>
                          <a:latin typeface="Calibri"/>
                          <a:cs typeface="Calibri"/>
                        </a:rPr>
                        <a:t>BP(Systolic)</a:t>
                      </a:r>
                      <a:endParaRPr sz="1800">
                        <a:latin typeface="Calibri"/>
                        <a:cs typeface="Calibri"/>
                      </a:endParaRPr>
                    </a:p>
                  </a:txBody>
                  <a:tcPr marL="0" marR="0" marT="34925"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002060"/>
                    </a:solidFill>
                  </a:tcPr>
                </a:tc>
                <a:extLst>
                  <a:ext uri="{0D108BD9-81ED-4DB2-BD59-A6C34878D82A}">
                    <a16:rowId xmlns:a16="http://schemas.microsoft.com/office/drawing/2014/main" val="10000"/>
                  </a:ext>
                </a:extLst>
              </a:tr>
              <a:tr h="301751">
                <a:tc>
                  <a:txBody>
                    <a:bodyPr/>
                    <a:lstStyle/>
                    <a:p>
                      <a:pPr marL="68580">
                        <a:lnSpc>
                          <a:spcPts val="2045"/>
                        </a:lnSpc>
                      </a:pPr>
                      <a:r>
                        <a:rPr sz="1800" spc="-5" dirty="0">
                          <a:latin typeface="Calibri"/>
                          <a:cs typeface="Calibri"/>
                        </a:rPr>
                        <a:t>Premie</a:t>
                      </a:r>
                      <a:endParaRPr sz="1800">
                        <a:latin typeface="Calibri"/>
                        <a:cs typeface="Calibri"/>
                      </a:endParaRPr>
                    </a:p>
                  </a:txBody>
                  <a:tcPr marL="0" marR="0" marT="0"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8580">
                        <a:lnSpc>
                          <a:spcPts val="2045"/>
                        </a:lnSpc>
                      </a:pPr>
                      <a:r>
                        <a:rPr sz="1800" dirty="0">
                          <a:latin typeface="Calibri"/>
                          <a:cs typeface="Calibri"/>
                        </a:rPr>
                        <a:t>&lt;3</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9215">
                        <a:lnSpc>
                          <a:spcPts val="2045"/>
                        </a:lnSpc>
                      </a:pPr>
                      <a:r>
                        <a:rPr sz="1800" dirty="0">
                          <a:latin typeface="Calibri"/>
                          <a:cs typeface="Calibri"/>
                        </a:rPr>
                        <a:t>40‐60</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9215">
                        <a:lnSpc>
                          <a:spcPts val="2045"/>
                        </a:lnSpc>
                      </a:pPr>
                      <a:r>
                        <a:rPr sz="1800" dirty="0">
                          <a:latin typeface="Calibri"/>
                          <a:cs typeface="Calibri"/>
                        </a:rPr>
                        <a:t>130‐150</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9850">
                        <a:lnSpc>
                          <a:spcPts val="2045"/>
                        </a:lnSpc>
                      </a:pPr>
                      <a:r>
                        <a:rPr sz="1800" dirty="0">
                          <a:latin typeface="Calibri"/>
                          <a:cs typeface="Calibri"/>
                        </a:rPr>
                        <a:t>42 ±</a:t>
                      </a:r>
                      <a:r>
                        <a:rPr sz="1800" spc="-5" dirty="0">
                          <a:latin typeface="Calibri"/>
                          <a:cs typeface="Calibri"/>
                        </a:rPr>
                        <a:t> 10</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r h="281939">
                <a:tc>
                  <a:txBody>
                    <a:bodyPr/>
                    <a:lstStyle/>
                    <a:p>
                      <a:pPr marL="68580">
                        <a:lnSpc>
                          <a:spcPts val="2045"/>
                        </a:lnSpc>
                      </a:pPr>
                      <a:r>
                        <a:rPr sz="1800" spc="-45" dirty="0">
                          <a:latin typeface="Calibri"/>
                          <a:cs typeface="Calibri"/>
                        </a:rPr>
                        <a:t>Term</a:t>
                      </a:r>
                      <a:endParaRPr sz="1800">
                        <a:latin typeface="Calibri"/>
                        <a:cs typeface="Calibri"/>
                      </a:endParaRPr>
                    </a:p>
                  </a:txBody>
                  <a:tcPr marL="0" marR="0" marT="0"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8580">
                        <a:lnSpc>
                          <a:spcPts val="2045"/>
                        </a:lnSpc>
                      </a:pPr>
                      <a:r>
                        <a:rPr sz="1800" dirty="0">
                          <a:latin typeface="Calibri"/>
                          <a:cs typeface="Calibri"/>
                        </a:rPr>
                        <a:t>3</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8580">
                        <a:lnSpc>
                          <a:spcPts val="2045"/>
                        </a:lnSpc>
                      </a:pPr>
                      <a:r>
                        <a:rPr sz="1800" spc="-5" dirty="0">
                          <a:latin typeface="Calibri"/>
                          <a:cs typeface="Calibri"/>
                        </a:rPr>
                        <a:t>40</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8580">
                        <a:lnSpc>
                          <a:spcPts val="2045"/>
                        </a:lnSpc>
                      </a:pPr>
                      <a:r>
                        <a:rPr sz="1800" dirty="0">
                          <a:latin typeface="Calibri"/>
                          <a:cs typeface="Calibri"/>
                        </a:rPr>
                        <a:t>120‐140</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9215">
                        <a:lnSpc>
                          <a:spcPts val="2045"/>
                        </a:lnSpc>
                      </a:pPr>
                      <a:r>
                        <a:rPr sz="1800" dirty="0">
                          <a:latin typeface="Calibri"/>
                          <a:cs typeface="Calibri"/>
                        </a:rPr>
                        <a:t>60 ±</a:t>
                      </a:r>
                      <a:r>
                        <a:rPr sz="1800" spc="-5" dirty="0">
                          <a:latin typeface="Calibri"/>
                          <a:cs typeface="Calibri"/>
                        </a:rPr>
                        <a:t> 10</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r h="315467">
                <a:tc>
                  <a:txBody>
                    <a:bodyPr/>
                    <a:lstStyle/>
                    <a:p>
                      <a:pPr marL="68580">
                        <a:lnSpc>
                          <a:spcPts val="2050"/>
                        </a:lnSpc>
                      </a:pPr>
                      <a:r>
                        <a:rPr sz="1800" dirty="0">
                          <a:latin typeface="Calibri"/>
                          <a:cs typeface="Calibri"/>
                        </a:rPr>
                        <a:t>1‐5</a:t>
                      </a:r>
                      <a:r>
                        <a:rPr sz="1800" spc="-10" dirty="0">
                          <a:latin typeface="Calibri"/>
                          <a:cs typeface="Calibri"/>
                        </a:rPr>
                        <a:t> </a:t>
                      </a:r>
                      <a:r>
                        <a:rPr sz="1800" spc="-15" dirty="0">
                          <a:latin typeface="Calibri"/>
                          <a:cs typeface="Calibri"/>
                        </a:rPr>
                        <a:t>years</a:t>
                      </a:r>
                      <a:endParaRPr sz="1800">
                        <a:latin typeface="Calibri"/>
                        <a:cs typeface="Calibri"/>
                      </a:endParaRPr>
                    </a:p>
                  </a:txBody>
                  <a:tcPr marL="0" marR="0" marT="0"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7945">
                        <a:lnSpc>
                          <a:spcPts val="2050"/>
                        </a:lnSpc>
                      </a:pPr>
                      <a:r>
                        <a:rPr sz="1800" dirty="0">
                          <a:latin typeface="Calibri"/>
                          <a:cs typeface="Calibri"/>
                        </a:rPr>
                        <a:t>‐10‐20</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7945">
                        <a:lnSpc>
                          <a:spcPts val="2050"/>
                        </a:lnSpc>
                      </a:pPr>
                      <a:r>
                        <a:rPr sz="1800" dirty="0">
                          <a:latin typeface="Calibri"/>
                          <a:cs typeface="Calibri"/>
                        </a:rPr>
                        <a:t>20‐30</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8580">
                        <a:lnSpc>
                          <a:spcPts val="2050"/>
                        </a:lnSpc>
                      </a:pPr>
                      <a:r>
                        <a:rPr sz="1800" dirty="0">
                          <a:latin typeface="Calibri"/>
                          <a:cs typeface="Calibri"/>
                        </a:rPr>
                        <a:t>100‐130</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9215">
                        <a:lnSpc>
                          <a:spcPts val="2050"/>
                        </a:lnSpc>
                      </a:pPr>
                      <a:r>
                        <a:rPr sz="1800" dirty="0">
                          <a:latin typeface="Calibri"/>
                          <a:cs typeface="Calibri"/>
                        </a:rPr>
                        <a:t>95 ±</a:t>
                      </a:r>
                      <a:r>
                        <a:rPr sz="1800" spc="-5" dirty="0">
                          <a:latin typeface="Calibri"/>
                          <a:cs typeface="Calibri"/>
                        </a:rPr>
                        <a:t> 30</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r h="283463">
                <a:tc>
                  <a:txBody>
                    <a:bodyPr/>
                    <a:lstStyle/>
                    <a:p>
                      <a:pPr marL="68580">
                        <a:lnSpc>
                          <a:spcPts val="2045"/>
                        </a:lnSpc>
                      </a:pPr>
                      <a:r>
                        <a:rPr sz="1800" dirty="0">
                          <a:latin typeface="Calibri"/>
                          <a:cs typeface="Calibri"/>
                        </a:rPr>
                        <a:t>6‐10</a:t>
                      </a:r>
                      <a:r>
                        <a:rPr sz="1800" spc="-10" dirty="0">
                          <a:latin typeface="Calibri"/>
                          <a:cs typeface="Calibri"/>
                        </a:rPr>
                        <a:t> </a:t>
                      </a:r>
                      <a:r>
                        <a:rPr sz="1800" spc="-15" dirty="0">
                          <a:latin typeface="Calibri"/>
                          <a:cs typeface="Calibri"/>
                        </a:rPr>
                        <a:t>years</a:t>
                      </a:r>
                      <a:endParaRPr sz="1800">
                        <a:latin typeface="Calibri"/>
                        <a:cs typeface="Calibri"/>
                      </a:endParaRPr>
                    </a:p>
                  </a:txBody>
                  <a:tcPr marL="0" marR="0" marT="0"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7945">
                        <a:lnSpc>
                          <a:spcPts val="2045"/>
                        </a:lnSpc>
                      </a:pPr>
                      <a:r>
                        <a:rPr sz="1800" dirty="0">
                          <a:latin typeface="Calibri"/>
                          <a:cs typeface="Calibri"/>
                        </a:rPr>
                        <a:t>20‐32</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8580">
                        <a:lnSpc>
                          <a:spcPts val="2045"/>
                        </a:lnSpc>
                      </a:pPr>
                      <a:r>
                        <a:rPr sz="1800" dirty="0">
                          <a:latin typeface="Calibri"/>
                          <a:cs typeface="Calibri"/>
                        </a:rPr>
                        <a:t>12‐25</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9215">
                        <a:lnSpc>
                          <a:spcPts val="2045"/>
                        </a:lnSpc>
                      </a:pPr>
                      <a:r>
                        <a:rPr sz="1800" dirty="0">
                          <a:latin typeface="Calibri"/>
                          <a:cs typeface="Calibri"/>
                        </a:rPr>
                        <a:t>75‐100</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9215">
                        <a:lnSpc>
                          <a:spcPts val="2045"/>
                        </a:lnSpc>
                      </a:pPr>
                      <a:r>
                        <a:rPr sz="1800" dirty="0">
                          <a:latin typeface="Calibri"/>
                          <a:cs typeface="Calibri"/>
                        </a:rPr>
                        <a:t>100 ±</a:t>
                      </a:r>
                      <a:r>
                        <a:rPr sz="1800" spc="-5" dirty="0">
                          <a:latin typeface="Calibri"/>
                          <a:cs typeface="Calibri"/>
                        </a:rPr>
                        <a:t> 15</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4"/>
                  </a:ext>
                </a:extLst>
              </a:tr>
              <a:tr h="283463">
                <a:tc>
                  <a:txBody>
                    <a:bodyPr/>
                    <a:lstStyle/>
                    <a:p>
                      <a:pPr marL="68580">
                        <a:lnSpc>
                          <a:spcPts val="2045"/>
                        </a:lnSpc>
                      </a:pPr>
                      <a:r>
                        <a:rPr sz="1800" spc="-5" dirty="0">
                          <a:latin typeface="Calibri"/>
                          <a:cs typeface="Calibri"/>
                        </a:rPr>
                        <a:t>Adolescent</a:t>
                      </a:r>
                      <a:endParaRPr sz="1800">
                        <a:latin typeface="Calibri"/>
                        <a:cs typeface="Calibri"/>
                      </a:endParaRPr>
                    </a:p>
                  </a:txBody>
                  <a:tcPr marL="0" marR="0" marT="0"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9215">
                        <a:lnSpc>
                          <a:spcPts val="2045"/>
                        </a:lnSpc>
                      </a:pPr>
                      <a:r>
                        <a:rPr sz="1800" dirty="0">
                          <a:latin typeface="Calibri"/>
                          <a:cs typeface="Calibri"/>
                        </a:rPr>
                        <a:t>50</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9215">
                        <a:lnSpc>
                          <a:spcPts val="2045"/>
                        </a:lnSpc>
                      </a:pPr>
                      <a:r>
                        <a:rPr sz="1800" dirty="0">
                          <a:latin typeface="Calibri"/>
                          <a:cs typeface="Calibri"/>
                        </a:rPr>
                        <a:t>12‐18</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9850">
                        <a:lnSpc>
                          <a:spcPts val="2045"/>
                        </a:lnSpc>
                      </a:pPr>
                      <a:r>
                        <a:rPr sz="1800" dirty="0">
                          <a:latin typeface="Calibri"/>
                          <a:cs typeface="Calibri"/>
                        </a:rPr>
                        <a:t>70</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69850">
                        <a:lnSpc>
                          <a:spcPts val="2045"/>
                        </a:lnSpc>
                      </a:pPr>
                      <a:r>
                        <a:rPr sz="1800" dirty="0">
                          <a:latin typeface="Calibri"/>
                          <a:cs typeface="Calibri"/>
                        </a:rPr>
                        <a:t>120 ±</a:t>
                      </a:r>
                      <a:r>
                        <a:rPr sz="1800" spc="-5" dirty="0">
                          <a:latin typeface="Calibri"/>
                          <a:cs typeface="Calibri"/>
                        </a:rPr>
                        <a:t> 20</a:t>
                      </a:r>
                      <a:endParaRPr sz="1800" dirty="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5"/>
                  </a:ext>
                </a:extLst>
              </a:tr>
            </a:tbl>
          </a:graphicData>
        </a:graphic>
      </p:graphicFrame>
      <p:pic>
        <p:nvPicPr>
          <p:cNvPr id="1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09502" y="7229729"/>
            <a:ext cx="315596" cy="315596"/>
          </a:xfrm>
          <a:prstGeom prst="rect">
            <a:avLst/>
          </a:prstGeom>
        </p:spPr>
      </p:pic>
    </p:spTree>
    <p:extLst>
      <p:ext uri="{BB962C8B-B14F-4D97-AF65-F5344CB8AC3E}">
        <p14:creationId xmlns:p14="http://schemas.microsoft.com/office/powerpoint/2010/main" val="262473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7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17280" y="2338046"/>
            <a:ext cx="7966075" cy="856004"/>
          </a:xfrm>
          <a:prstGeom prst="rect">
            <a:avLst/>
          </a:prstGeom>
        </p:spPr>
        <p:txBody>
          <a:bodyPr vert="horz" wrap="square" lIns="0" tIns="12065" rIns="0" bIns="0" rtlCol="0">
            <a:spAutoFit/>
          </a:bodyPr>
          <a:lstStyle/>
          <a:p>
            <a:pPr marL="12700">
              <a:spcBef>
                <a:spcPts val="1300"/>
              </a:spcBef>
              <a:tabLst>
                <a:tab pos="356235" algn="l"/>
              </a:tabLst>
            </a:pPr>
            <a:r>
              <a:rPr lang="en-US" sz="2400" b="1" spc="-5" dirty="0">
                <a:cs typeface="Calibri"/>
              </a:rPr>
              <a:t>Establishing </a:t>
            </a:r>
            <a:r>
              <a:rPr lang="en-US" sz="2400" b="1" dirty="0">
                <a:cs typeface="Calibri"/>
              </a:rPr>
              <a:t>a </a:t>
            </a:r>
            <a:r>
              <a:rPr lang="en-US" sz="2400" b="1" spc="-10" dirty="0">
                <a:cs typeface="Calibri"/>
              </a:rPr>
              <a:t>definitive </a:t>
            </a:r>
            <a:r>
              <a:rPr lang="en-US" sz="2400" b="1" spc="-15" dirty="0">
                <a:cs typeface="Calibri"/>
              </a:rPr>
              <a:t>airway </a:t>
            </a:r>
            <a:r>
              <a:rPr lang="en-US" sz="2400" b="1" dirty="0">
                <a:cs typeface="Calibri"/>
              </a:rPr>
              <a:t>is also based on </a:t>
            </a:r>
            <a:r>
              <a:rPr lang="en-US" sz="2400" b="1" spc="-10" dirty="0">
                <a:cs typeface="Calibri"/>
              </a:rPr>
              <a:t>age </a:t>
            </a:r>
            <a:r>
              <a:rPr lang="en-US" sz="2400" b="1" dirty="0">
                <a:cs typeface="Calibri"/>
              </a:rPr>
              <a:t>and </a:t>
            </a:r>
            <a:r>
              <a:rPr lang="en-US" sz="2400" b="1" spc="-20" dirty="0">
                <a:cs typeface="Calibri"/>
              </a:rPr>
              <a:t>weight</a:t>
            </a:r>
            <a:endParaRPr lang="en-US" sz="2400" dirty="0">
              <a:cs typeface="Calibri"/>
            </a:endParaRPr>
          </a:p>
          <a:p>
            <a:pPr marL="355600" indent="-342900">
              <a:lnSpc>
                <a:spcPct val="100000"/>
              </a:lnSpc>
              <a:spcBef>
                <a:spcPts val="1300"/>
              </a:spcBef>
              <a:buFont typeface="Lucida Sans Unicode"/>
              <a:buChar char="■"/>
              <a:tabLst>
                <a:tab pos="356235" algn="l"/>
              </a:tabLst>
            </a:pPr>
            <a:endParaRPr lang="en-US" sz="2000" dirty="0">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250"/>
              </a:lnSpc>
            </a:pPr>
            <a:fld id="{81D60167-4931-47E6-BA6A-407CBD079E47}" type="slidenum">
              <a:rPr spc="5" dirty="0"/>
              <a:t>5</a:t>
            </a:fld>
            <a:endParaRPr spc="5" dirty="0"/>
          </a:p>
        </p:txBody>
      </p:sp>
      <p:sp>
        <p:nvSpPr>
          <p:cNvPr id="3" name="object 3"/>
          <p:cNvSpPr txBox="1">
            <a:spLocks noGrp="1"/>
          </p:cNvSpPr>
          <p:nvPr>
            <p:ph type="title"/>
          </p:nvPr>
        </p:nvSpPr>
        <p:spPr>
          <a:xfrm>
            <a:off x="590804" y="525217"/>
            <a:ext cx="4514596" cy="825354"/>
          </a:xfrm>
          <a:prstGeom prst="rect">
            <a:avLst/>
          </a:prstGeom>
        </p:spPr>
        <p:txBody>
          <a:bodyPr vert="horz" wrap="square" lIns="0" tIns="17780" rIns="0" bIns="0" rtlCol="0">
            <a:spAutoFit/>
          </a:bodyPr>
          <a:lstStyle/>
          <a:p>
            <a:pPr marL="12700">
              <a:lnSpc>
                <a:spcPts val="3105"/>
              </a:lnSpc>
              <a:spcBef>
                <a:spcPts val="140"/>
              </a:spcBef>
            </a:pPr>
            <a:r>
              <a:rPr spc="20" dirty="0"/>
              <a:t>EWS </a:t>
            </a:r>
            <a:r>
              <a:rPr lang="en-US" spc="20" dirty="0"/>
              <a:t>Pediatric </a:t>
            </a:r>
            <a:r>
              <a:rPr lang="en-US" spc="20" dirty="0" smtClean="0"/>
              <a:t>Trauma</a:t>
            </a:r>
            <a:br>
              <a:rPr lang="en-US" spc="20" dirty="0" smtClean="0"/>
            </a:br>
            <a:r>
              <a:rPr lang="en-US" sz="3300" dirty="0" smtClean="0">
                <a:solidFill>
                  <a:schemeClr val="tx1"/>
                </a:solidFill>
              </a:rPr>
              <a:t>Airway Management</a:t>
            </a:r>
            <a:endParaRPr sz="3300" dirty="0">
              <a:solidFill>
                <a:schemeClr val="tx1"/>
              </a:solidFill>
            </a:endParaRPr>
          </a:p>
        </p:txBody>
      </p:sp>
      <p:sp>
        <p:nvSpPr>
          <p:cNvPr id="7" name="object 4"/>
          <p:cNvSpPr txBox="1">
            <a:spLocks noGrp="1"/>
          </p:cNvSpPr>
          <p:nvPr>
            <p:ph type="ftr" sz="quarter" idx="5"/>
          </p:nvPr>
        </p:nvSpPr>
        <p:spPr>
          <a:xfrm>
            <a:off x="590811" y="7229729"/>
            <a:ext cx="677544" cy="166712"/>
          </a:xfrm>
          <a:prstGeom prst="rect">
            <a:avLst/>
          </a:prstGeom>
        </p:spPr>
        <p:txBody>
          <a:bodyPr vert="horz" wrap="square" lIns="0" tIns="0" rIns="0" bIns="0" rtlCol="0">
            <a:spAutoFit/>
          </a:bodyPr>
          <a:lstStyle/>
          <a:p>
            <a:pPr marL="12700">
              <a:lnSpc>
                <a:spcPts val="1250"/>
              </a:lnSpc>
            </a:pPr>
            <a:r>
              <a:rPr dirty="0" smtClean="0"/>
              <a:t>202</a:t>
            </a:r>
            <a:r>
              <a:rPr lang="en-US" dirty="0"/>
              <a:t>1</a:t>
            </a:r>
            <a:r>
              <a:rPr dirty="0" smtClean="0"/>
              <a:t>,</a:t>
            </a:r>
            <a:r>
              <a:rPr spc="-35" dirty="0" smtClean="0"/>
              <a:t> </a:t>
            </a:r>
            <a:r>
              <a:rPr dirty="0" smtClean="0"/>
              <a:t>v1.</a:t>
            </a:r>
            <a:r>
              <a:rPr lang="en-US" dirty="0"/>
              <a:t>1</a:t>
            </a:r>
            <a:endParaRPr dirty="0"/>
          </a:p>
        </p:txBody>
      </p:sp>
      <p:graphicFrame>
        <p:nvGraphicFramePr>
          <p:cNvPr id="8" name="object 6" descr="Summary of requirements for airway management equipment for various pediatric age ranges." title="Airway management"/>
          <p:cNvGraphicFramePr>
            <a:graphicFrameLocks noGrp="1"/>
          </p:cNvGraphicFramePr>
          <p:nvPr>
            <p:extLst>
              <p:ext uri="{D42A27DB-BD31-4B8C-83A1-F6EECF244321}">
                <p14:modId xmlns:p14="http://schemas.microsoft.com/office/powerpoint/2010/main" val="3498746655"/>
              </p:ext>
            </p:extLst>
          </p:nvPr>
        </p:nvGraphicFramePr>
        <p:xfrm>
          <a:off x="908050" y="3194050"/>
          <a:ext cx="8384536" cy="2895597"/>
        </p:xfrm>
        <a:graphic>
          <a:graphicData uri="http://schemas.openxmlformats.org/drawingml/2006/table">
            <a:tbl>
              <a:tblPr firstRow="1" bandRow="1">
                <a:tableStyleId>{2D5ABB26-0587-4C30-8999-92F81FD0307C}</a:tableStyleId>
              </a:tblPr>
              <a:tblGrid>
                <a:gridCol w="734060">
                  <a:extLst>
                    <a:ext uri="{9D8B030D-6E8A-4147-A177-3AD203B41FA5}">
                      <a16:colId xmlns:a16="http://schemas.microsoft.com/office/drawing/2014/main" val="20000"/>
                    </a:ext>
                  </a:extLst>
                </a:gridCol>
                <a:gridCol w="628650">
                  <a:extLst>
                    <a:ext uri="{9D8B030D-6E8A-4147-A177-3AD203B41FA5}">
                      <a16:colId xmlns:a16="http://schemas.microsoft.com/office/drawing/2014/main" val="20001"/>
                    </a:ext>
                  </a:extLst>
                </a:gridCol>
                <a:gridCol w="469265">
                  <a:extLst>
                    <a:ext uri="{9D8B030D-6E8A-4147-A177-3AD203B41FA5}">
                      <a16:colId xmlns:a16="http://schemas.microsoft.com/office/drawing/2014/main" val="20002"/>
                    </a:ext>
                  </a:extLst>
                </a:gridCol>
                <a:gridCol w="682625">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524510">
                  <a:extLst>
                    <a:ext uri="{9D8B030D-6E8A-4147-A177-3AD203B41FA5}">
                      <a16:colId xmlns:a16="http://schemas.microsoft.com/office/drawing/2014/main" val="20005"/>
                    </a:ext>
                  </a:extLst>
                </a:gridCol>
                <a:gridCol w="419100">
                  <a:extLst>
                    <a:ext uri="{9D8B030D-6E8A-4147-A177-3AD203B41FA5}">
                      <a16:colId xmlns:a16="http://schemas.microsoft.com/office/drawing/2014/main" val="20006"/>
                    </a:ext>
                  </a:extLst>
                </a:gridCol>
                <a:gridCol w="523239">
                  <a:extLst>
                    <a:ext uri="{9D8B030D-6E8A-4147-A177-3AD203B41FA5}">
                      <a16:colId xmlns:a16="http://schemas.microsoft.com/office/drawing/2014/main" val="20007"/>
                    </a:ext>
                  </a:extLst>
                </a:gridCol>
                <a:gridCol w="628650">
                  <a:extLst>
                    <a:ext uri="{9D8B030D-6E8A-4147-A177-3AD203B41FA5}">
                      <a16:colId xmlns:a16="http://schemas.microsoft.com/office/drawing/2014/main" val="20008"/>
                    </a:ext>
                  </a:extLst>
                </a:gridCol>
                <a:gridCol w="730250">
                  <a:extLst>
                    <a:ext uri="{9D8B030D-6E8A-4147-A177-3AD203B41FA5}">
                      <a16:colId xmlns:a16="http://schemas.microsoft.com/office/drawing/2014/main" val="20009"/>
                    </a:ext>
                  </a:extLst>
                </a:gridCol>
                <a:gridCol w="370840">
                  <a:extLst>
                    <a:ext uri="{9D8B030D-6E8A-4147-A177-3AD203B41FA5}">
                      <a16:colId xmlns:a16="http://schemas.microsoft.com/office/drawing/2014/main" val="20010"/>
                    </a:ext>
                  </a:extLst>
                </a:gridCol>
                <a:gridCol w="629284">
                  <a:extLst>
                    <a:ext uri="{9D8B030D-6E8A-4147-A177-3AD203B41FA5}">
                      <a16:colId xmlns:a16="http://schemas.microsoft.com/office/drawing/2014/main" val="20011"/>
                    </a:ext>
                  </a:extLst>
                </a:gridCol>
                <a:gridCol w="576579">
                  <a:extLst>
                    <a:ext uri="{9D8B030D-6E8A-4147-A177-3AD203B41FA5}">
                      <a16:colId xmlns:a16="http://schemas.microsoft.com/office/drawing/2014/main" val="20012"/>
                    </a:ext>
                  </a:extLst>
                </a:gridCol>
                <a:gridCol w="629284">
                  <a:extLst>
                    <a:ext uri="{9D8B030D-6E8A-4147-A177-3AD203B41FA5}">
                      <a16:colId xmlns:a16="http://schemas.microsoft.com/office/drawing/2014/main" val="20013"/>
                    </a:ext>
                  </a:extLst>
                </a:gridCol>
              </a:tblGrid>
              <a:tr h="272796">
                <a:tc gridSpan="8">
                  <a:txBody>
                    <a:bodyPr/>
                    <a:lstStyle/>
                    <a:p>
                      <a:pPr marR="118110" algn="ctr">
                        <a:lnSpc>
                          <a:spcPct val="100000"/>
                        </a:lnSpc>
                        <a:spcBef>
                          <a:spcPts val="405"/>
                        </a:spcBef>
                      </a:pPr>
                      <a:r>
                        <a:rPr sz="1000" b="1" dirty="0">
                          <a:solidFill>
                            <a:srgbClr val="FFFFFF"/>
                          </a:solidFill>
                          <a:latin typeface="Calibri"/>
                          <a:cs typeface="Calibri"/>
                        </a:rPr>
                        <a:t>Airway/Breathing</a:t>
                      </a:r>
                      <a:endParaRPr sz="1000" dirty="0">
                        <a:latin typeface="Calibri"/>
                        <a:cs typeface="Calibri"/>
                      </a:endParaRPr>
                    </a:p>
                  </a:txBody>
                  <a:tcPr marL="0" marR="0" marT="51435" marB="0">
                    <a:lnL w="19050">
                      <a:solidFill>
                        <a:srgbClr val="000000"/>
                      </a:solidFill>
                      <a:prstDash val="solid"/>
                    </a:lnL>
                    <a:lnR w="12700">
                      <a:solidFill>
                        <a:srgbClr val="FFFFFF"/>
                      </a:solidFill>
                      <a:prstDash val="solid"/>
                    </a:lnR>
                    <a:lnT w="19050">
                      <a:solidFill>
                        <a:srgbClr val="000000"/>
                      </a:solidFill>
                      <a:prstDash val="solid"/>
                    </a:lnT>
                    <a:lnB w="19050">
                      <a:solidFill>
                        <a:srgbClr val="000000"/>
                      </a:solidFill>
                      <a:prstDash val="solid"/>
                    </a:lnB>
                    <a:solidFill>
                      <a:srgbClr val="00206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394335">
                        <a:lnSpc>
                          <a:spcPct val="100000"/>
                        </a:lnSpc>
                        <a:spcBef>
                          <a:spcPts val="405"/>
                        </a:spcBef>
                      </a:pPr>
                      <a:r>
                        <a:rPr sz="1000" b="1" dirty="0">
                          <a:solidFill>
                            <a:srgbClr val="FFFFFF"/>
                          </a:solidFill>
                          <a:latin typeface="Calibri"/>
                          <a:cs typeface="Calibri"/>
                        </a:rPr>
                        <a:t>Circulation</a:t>
                      </a:r>
                      <a:endParaRPr sz="1000">
                        <a:latin typeface="Calibri"/>
                        <a:cs typeface="Calibri"/>
                      </a:endParaRPr>
                    </a:p>
                  </a:txBody>
                  <a:tcPr marL="0" marR="0" marT="51435" marB="0">
                    <a:lnL w="12700">
                      <a:solidFill>
                        <a:srgbClr val="FFFFFF"/>
                      </a:solidFill>
                      <a:prstDash val="solid"/>
                    </a:lnL>
                    <a:lnR w="12700">
                      <a:solidFill>
                        <a:srgbClr val="FFFFFF"/>
                      </a:solidFill>
                      <a:prstDash val="solid"/>
                    </a:lnR>
                    <a:lnT w="19050">
                      <a:solidFill>
                        <a:srgbClr val="000000"/>
                      </a:solidFill>
                      <a:prstDash val="solid"/>
                    </a:lnT>
                    <a:lnB w="19050">
                      <a:solidFill>
                        <a:srgbClr val="000000"/>
                      </a:solidFill>
                      <a:prstDash val="solid"/>
                    </a:lnB>
                    <a:solidFill>
                      <a:srgbClr val="002060"/>
                    </a:solidFill>
                  </a:tcPr>
                </a:tc>
                <a:tc hMerge="1">
                  <a:txBody>
                    <a:bodyPr/>
                    <a:lstStyle/>
                    <a:p>
                      <a:endParaRPr/>
                    </a:p>
                  </a:txBody>
                  <a:tcPr marL="0" marR="0" marT="0" marB="0"/>
                </a:tc>
                <a:tc gridSpan="4">
                  <a:txBody>
                    <a:bodyPr/>
                    <a:lstStyle/>
                    <a:p>
                      <a:pPr marL="431800">
                        <a:lnSpc>
                          <a:spcPct val="100000"/>
                        </a:lnSpc>
                        <a:spcBef>
                          <a:spcPts val="405"/>
                        </a:spcBef>
                      </a:pPr>
                      <a:r>
                        <a:rPr sz="1000" b="1" dirty="0">
                          <a:solidFill>
                            <a:srgbClr val="FFFFFF"/>
                          </a:solidFill>
                          <a:latin typeface="Calibri"/>
                          <a:cs typeface="Calibri"/>
                        </a:rPr>
                        <a:t>Supplemental</a:t>
                      </a:r>
                      <a:r>
                        <a:rPr sz="1000" b="1" spc="-25" dirty="0">
                          <a:solidFill>
                            <a:srgbClr val="FFFFFF"/>
                          </a:solidFill>
                          <a:latin typeface="Calibri"/>
                          <a:cs typeface="Calibri"/>
                        </a:rPr>
                        <a:t> </a:t>
                      </a:r>
                      <a:r>
                        <a:rPr sz="1000" b="1" dirty="0">
                          <a:solidFill>
                            <a:srgbClr val="FFFFFF"/>
                          </a:solidFill>
                          <a:latin typeface="Calibri"/>
                          <a:cs typeface="Calibri"/>
                        </a:rPr>
                        <a:t>Equipment</a:t>
                      </a:r>
                      <a:endParaRPr sz="1000" dirty="0">
                        <a:latin typeface="Calibri"/>
                        <a:cs typeface="Calibri"/>
                      </a:endParaRPr>
                    </a:p>
                  </a:txBody>
                  <a:tcPr marL="0" marR="0" marT="51435" marB="0">
                    <a:lnL w="12700">
                      <a:solidFill>
                        <a:srgbClr val="FFFFFF"/>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00206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26136">
                <a:tc>
                  <a:txBody>
                    <a:bodyPr/>
                    <a:lstStyle/>
                    <a:p>
                      <a:pPr marL="45720">
                        <a:lnSpc>
                          <a:spcPts val="1170"/>
                        </a:lnSpc>
                      </a:pPr>
                      <a:r>
                        <a:rPr sz="1000" b="1" spc="-5" dirty="0">
                          <a:latin typeface="Calibri"/>
                          <a:cs typeface="Calibri"/>
                        </a:rPr>
                        <a:t>Age,</a:t>
                      </a:r>
                      <a:r>
                        <a:rPr sz="1000" b="1" spc="-30" dirty="0">
                          <a:latin typeface="Calibri"/>
                          <a:cs typeface="Calibri"/>
                        </a:rPr>
                        <a:t> </a:t>
                      </a:r>
                      <a:r>
                        <a:rPr sz="1000" b="1" spc="-5" dirty="0">
                          <a:latin typeface="Calibri"/>
                          <a:cs typeface="Calibri"/>
                        </a:rPr>
                        <a:t>weight</a:t>
                      </a:r>
                      <a:endParaRPr sz="1000" dirty="0">
                        <a:latin typeface="Calibri"/>
                        <a:cs typeface="Calibri"/>
                      </a:endParaRPr>
                    </a:p>
                    <a:p>
                      <a:pPr marL="45720">
                        <a:lnSpc>
                          <a:spcPct val="100000"/>
                        </a:lnSpc>
                        <a:spcBef>
                          <a:spcPts val="80"/>
                        </a:spcBef>
                      </a:pPr>
                      <a:r>
                        <a:rPr sz="1000" b="1" spc="-5" dirty="0">
                          <a:latin typeface="Calibri"/>
                          <a:cs typeface="Calibri"/>
                        </a:rPr>
                        <a:t>(kg)</a:t>
                      </a:r>
                      <a:endParaRPr sz="1000" dirty="0">
                        <a:latin typeface="Calibri"/>
                        <a:cs typeface="Calibri"/>
                      </a:endParaRPr>
                    </a:p>
                  </a:txBody>
                  <a:tcPr marL="0" marR="0" marT="0"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DEEAF6"/>
                    </a:solidFill>
                  </a:tcPr>
                </a:tc>
                <a:tc>
                  <a:txBody>
                    <a:bodyPr/>
                    <a:lstStyle/>
                    <a:p>
                      <a:pPr marL="45720">
                        <a:lnSpc>
                          <a:spcPts val="1170"/>
                        </a:lnSpc>
                      </a:pPr>
                      <a:r>
                        <a:rPr sz="1000" b="1" dirty="0">
                          <a:latin typeface="Calibri"/>
                          <a:cs typeface="Calibri"/>
                        </a:rPr>
                        <a:t>O</a:t>
                      </a:r>
                      <a:r>
                        <a:rPr sz="975" b="1" baseline="-21367" dirty="0">
                          <a:latin typeface="Calibri"/>
                          <a:cs typeface="Calibri"/>
                        </a:rPr>
                        <a:t>2</a:t>
                      </a:r>
                      <a:r>
                        <a:rPr sz="975" b="1" spc="82" baseline="-21367" dirty="0">
                          <a:latin typeface="Calibri"/>
                          <a:cs typeface="Calibri"/>
                        </a:rPr>
                        <a:t> </a:t>
                      </a:r>
                      <a:r>
                        <a:rPr sz="1000" b="1" spc="-5" dirty="0">
                          <a:latin typeface="Calibri"/>
                          <a:cs typeface="Calibri"/>
                        </a:rPr>
                        <a:t>Mask</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DEEAF6"/>
                    </a:solidFill>
                  </a:tcPr>
                </a:tc>
                <a:tc>
                  <a:txBody>
                    <a:bodyPr/>
                    <a:lstStyle/>
                    <a:p>
                      <a:pPr marL="45085">
                        <a:lnSpc>
                          <a:spcPts val="1170"/>
                        </a:lnSpc>
                      </a:pPr>
                      <a:r>
                        <a:rPr sz="1000" b="1" spc="-5" dirty="0">
                          <a:latin typeface="Calibri"/>
                          <a:cs typeface="Calibri"/>
                        </a:rPr>
                        <a:t>Oral</a:t>
                      </a:r>
                      <a:endParaRPr sz="1000" dirty="0">
                        <a:latin typeface="Calibri"/>
                        <a:cs typeface="Calibri"/>
                      </a:endParaRPr>
                    </a:p>
                    <a:p>
                      <a:pPr marL="45720">
                        <a:lnSpc>
                          <a:spcPct val="100000"/>
                        </a:lnSpc>
                        <a:spcBef>
                          <a:spcPts val="80"/>
                        </a:spcBef>
                      </a:pPr>
                      <a:r>
                        <a:rPr sz="1000" b="1" spc="-5" dirty="0">
                          <a:latin typeface="Calibri"/>
                          <a:cs typeface="Calibri"/>
                        </a:rPr>
                        <a:t>Airway</a:t>
                      </a:r>
                      <a:endParaRPr sz="1000" dirty="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DEEAF6"/>
                    </a:solidFill>
                  </a:tcPr>
                </a:tc>
                <a:tc>
                  <a:txBody>
                    <a:bodyPr/>
                    <a:lstStyle/>
                    <a:p>
                      <a:pPr marL="45085">
                        <a:lnSpc>
                          <a:spcPts val="1170"/>
                        </a:lnSpc>
                      </a:pPr>
                      <a:r>
                        <a:rPr sz="1000" b="1" dirty="0">
                          <a:latin typeface="Calibri"/>
                          <a:cs typeface="Calibri"/>
                        </a:rPr>
                        <a:t>Bag</a:t>
                      </a:r>
                      <a:endParaRPr sz="1000">
                        <a:latin typeface="Calibri"/>
                        <a:cs typeface="Calibri"/>
                      </a:endParaRPr>
                    </a:p>
                    <a:p>
                      <a:pPr marL="45085">
                        <a:lnSpc>
                          <a:spcPct val="100000"/>
                        </a:lnSpc>
                        <a:spcBef>
                          <a:spcPts val="80"/>
                        </a:spcBef>
                      </a:pPr>
                      <a:r>
                        <a:rPr sz="1000" b="1" spc="-5" dirty="0">
                          <a:latin typeface="Calibri"/>
                          <a:cs typeface="Calibri"/>
                        </a:rPr>
                        <a:t>Valve</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DEEAF6"/>
                    </a:solidFill>
                  </a:tcPr>
                </a:tc>
                <a:tc>
                  <a:txBody>
                    <a:bodyPr/>
                    <a:lstStyle/>
                    <a:p>
                      <a:pPr marL="45720">
                        <a:lnSpc>
                          <a:spcPts val="1170"/>
                        </a:lnSpc>
                      </a:pPr>
                      <a:r>
                        <a:rPr sz="1000" b="1" dirty="0">
                          <a:latin typeface="Calibri"/>
                          <a:cs typeface="Calibri"/>
                        </a:rPr>
                        <a:t>Laryngoscope</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DEEAF6"/>
                    </a:solidFill>
                  </a:tcPr>
                </a:tc>
                <a:tc>
                  <a:txBody>
                    <a:bodyPr/>
                    <a:lstStyle/>
                    <a:p>
                      <a:pPr marL="45720">
                        <a:lnSpc>
                          <a:spcPts val="1170"/>
                        </a:lnSpc>
                      </a:pPr>
                      <a:r>
                        <a:rPr sz="1000" b="1" spc="-5" dirty="0">
                          <a:latin typeface="Calibri"/>
                          <a:cs typeface="Calibri"/>
                        </a:rPr>
                        <a:t>ET</a:t>
                      </a:r>
                      <a:endParaRPr sz="1000">
                        <a:latin typeface="Calibri"/>
                        <a:cs typeface="Calibri"/>
                      </a:endParaRPr>
                    </a:p>
                    <a:p>
                      <a:pPr marL="45085">
                        <a:lnSpc>
                          <a:spcPct val="100000"/>
                        </a:lnSpc>
                        <a:spcBef>
                          <a:spcPts val="80"/>
                        </a:spcBef>
                      </a:pPr>
                      <a:r>
                        <a:rPr sz="1000" b="1" dirty="0">
                          <a:latin typeface="Calibri"/>
                          <a:cs typeface="Calibri"/>
                        </a:rPr>
                        <a:t>Tube</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DEEAF6"/>
                    </a:solidFill>
                  </a:tcPr>
                </a:tc>
                <a:tc>
                  <a:txBody>
                    <a:bodyPr/>
                    <a:lstStyle/>
                    <a:p>
                      <a:pPr marL="45720">
                        <a:lnSpc>
                          <a:spcPts val="1170"/>
                        </a:lnSpc>
                      </a:pPr>
                      <a:r>
                        <a:rPr sz="1000" b="1" dirty="0">
                          <a:latin typeface="Calibri"/>
                          <a:cs typeface="Calibri"/>
                        </a:rPr>
                        <a:t>Stylet</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DEEAF6"/>
                    </a:solidFill>
                  </a:tcPr>
                </a:tc>
                <a:tc>
                  <a:txBody>
                    <a:bodyPr/>
                    <a:lstStyle/>
                    <a:p>
                      <a:pPr marL="45720">
                        <a:lnSpc>
                          <a:spcPts val="1170"/>
                        </a:lnSpc>
                      </a:pPr>
                      <a:r>
                        <a:rPr sz="1000" b="1" dirty="0">
                          <a:latin typeface="Calibri"/>
                          <a:cs typeface="Calibri"/>
                        </a:rPr>
                        <a:t>Suction</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DEEAF6"/>
                    </a:solidFill>
                  </a:tcPr>
                </a:tc>
                <a:tc>
                  <a:txBody>
                    <a:bodyPr/>
                    <a:lstStyle/>
                    <a:p>
                      <a:pPr marL="45720">
                        <a:lnSpc>
                          <a:spcPts val="1170"/>
                        </a:lnSpc>
                      </a:pPr>
                      <a:r>
                        <a:rPr sz="1000" b="1" dirty="0">
                          <a:latin typeface="Calibri"/>
                          <a:cs typeface="Calibri"/>
                        </a:rPr>
                        <a:t>BP</a:t>
                      </a:r>
                      <a:endParaRPr sz="1000">
                        <a:latin typeface="Calibri"/>
                        <a:cs typeface="Calibri"/>
                      </a:endParaRPr>
                    </a:p>
                    <a:p>
                      <a:pPr marL="45720">
                        <a:lnSpc>
                          <a:spcPct val="100000"/>
                        </a:lnSpc>
                        <a:spcBef>
                          <a:spcPts val="80"/>
                        </a:spcBef>
                      </a:pPr>
                      <a:r>
                        <a:rPr sz="1000" b="1" dirty="0">
                          <a:latin typeface="Calibri"/>
                          <a:cs typeface="Calibri"/>
                        </a:rPr>
                        <a:t>Cuff</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DEEAF6"/>
                    </a:solidFill>
                  </a:tcPr>
                </a:tc>
                <a:tc>
                  <a:txBody>
                    <a:bodyPr/>
                    <a:lstStyle/>
                    <a:p>
                      <a:pPr marL="45720">
                        <a:lnSpc>
                          <a:spcPts val="1170"/>
                        </a:lnSpc>
                      </a:pPr>
                      <a:r>
                        <a:rPr sz="1000" b="1" spc="-5" dirty="0">
                          <a:latin typeface="Calibri"/>
                          <a:cs typeface="Calibri"/>
                        </a:rPr>
                        <a:t>Peripheral</a:t>
                      </a:r>
                      <a:endParaRPr sz="1000">
                        <a:latin typeface="Calibri"/>
                        <a:cs typeface="Calibri"/>
                      </a:endParaRPr>
                    </a:p>
                    <a:p>
                      <a:pPr marL="45720">
                        <a:lnSpc>
                          <a:spcPct val="100000"/>
                        </a:lnSpc>
                        <a:spcBef>
                          <a:spcPts val="80"/>
                        </a:spcBef>
                      </a:pPr>
                      <a:r>
                        <a:rPr sz="1000" b="1" dirty="0">
                          <a:latin typeface="Calibri"/>
                          <a:cs typeface="Calibri"/>
                        </a:rPr>
                        <a:t>IV</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DEEAF6"/>
                    </a:solidFill>
                  </a:tcPr>
                </a:tc>
                <a:tc>
                  <a:txBody>
                    <a:bodyPr/>
                    <a:lstStyle/>
                    <a:p>
                      <a:pPr marL="45720">
                        <a:lnSpc>
                          <a:spcPts val="1170"/>
                        </a:lnSpc>
                      </a:pPr>
                      <a:r>
                        <a:rPr sz="1000" b="1" spc="-5" dirty="0">
                          <a:latin typeface="Calibri"/>
                          <a:cs typeface="Calibri"/>
                        </a:rPr>
                        <a:t>NG</a:t>
                      </a:r>
                      <a:endParaRPr sz="1000">
                        <a:latin typeface="Calibri"/>
                        <a:cs typeface="Calibri"/>
                      </a:endParaRPr>
                    </a:p>
                    <a:p>
                      <a:pPr marL="45720">
                        <a:lnSpc>
                          <a:spcPct val="100000"/>
                        </a:lnSpc>
                        <a:spcBef>
                          <a:spcPts val="80"/>
                        </a:spcBef>
                      </a:pPr>
                      <a:r>
                        <a:rPr sz="1000" b="1" dirty="0">
                          <a:latin typeface="Calibri"/>
                          <a:cs typeface="Calibri"/>
                        </a:rPr>
                        <a:t>Tube</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DEEAF6"/>
                    </a:solidFill>
                  </a:tcPr>
                </a:tc>
                <a:tc>
                  <a:txBody>
                    <a:bodyPr/>
                    <a:lstStyle/>
                    <a:p>
                      <a:pPr marL="45720">
                        <a:lnSpc>
                          <a:spcPts val="1170"/>
                        </a:lnSpc>
                      </a:pPr>
                      <a:r>
                        <a:rPr sz="1000" b="1" spc="-5" dirty="0">
                          <a:latin typeface="Calibri"/>
                          <a:cs typeface="Calibri"/>
                        </a:rPr>
                        <a:t>Chest</a:t>
                      </a:r>
                      <a:endParaRPr sz="1000">
                        <a:latin typeface="Calibri"/>
                        <a:cs typeface="Calibri"/>
                      </a:endParaRPr>
                    </a:p>
                    <a:p>
                      <a:pPr marL="45720">
                        <a:lnSpc>
                          <a:spcPct val="100000"/>
                        </a:lnSpc>
                        <a:spcBef>
                          <a:spcPts val="80"/>
                        </a:spcBef>
                      </a:pPr>
                      <a:r>
                        <a:rPr sz="1000" b="1" dirty="0">
                          <a:latin typeface="Calibri"/>
                          <a:cs typeface="Calibri"/>
                        </a:rPr>
                        <a:t>Tube</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DEEAF6"/>
                    </a:solidFill>
                  </a:tcPr>
                </a:tc>
                <a:tc>
                  <a:txBody>
                    <a:bodyPr/>
                    <a:lstStyle/>
                    <a:p>
                      <a:pPr marL="45720">
                        <a:lnSpc>
                          <a:spcPts val="1170"/>
                        </a:lnSpc>
                      </a:pPr>
                      <a:r>
                        <a:rPr sz="1000" b="1" spc="-5" dirty="0">
                          <a:latin typeface="Calibri"/>
                          <a:cs typeface="Calibri"/>
                        </a:rPr>
                        <a:t>Urinary</a:t>
                      </a:r>
                      <a:endParaRPr sz="1000">
                        <a:latin typeface="Calibri"/>
                        <a:cs typeface="Calibri"/>
                      </a:endParaRPr>
                    </a:p>
                    <a:p>
                      <a:pPr marL="45720">
                        <a:lnSpc>
                          <a:spcPct val="100000"/>
                        </a:lnSpc>
                        <a:spcBef>
                          <a:spcPts val="80"/>
                        </a:spcBef>
                      </a:pPr>
                      <a:r>
                        <a:rPr sz="1000" b="1" spc="-5" dirty="0">
                          <a:latin typeface="Calibri"/>
                          <a:cs typeface="Calibri"/>
                        </a:rPr>
                        <a:t>Cath</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DEEAF6"/>
                    </a:solidFill>
                  </a:tcPr>
                </a:tc>
                <a:tc>
                  <a:txBody>
                    <a:bodyPr/>
                    <a:lstStyle/>
                    <a:p>
                      <a:pPr marL="45085">
                        <a:lnSpc>
                          <a:spcPts val="1170"/>
                        </a:lnSpc>
                      </a:pPr>
                      <a:r>
                        <a:rPr sz="1000" b="1" spc="-5" dirty="0">
                          <a:latin typeface="Calibri"/>
                          <a:cs typeface="Calibri"/>
                        </a:rPr>
                        <a:t>C‐Collar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DEEAF6"/>
                    </a:solidFill>
                  </a:tcPr>
                </a:tc>
                <a:extLst>
                  <a:ext uri="{0D108BD9-81ED-4DB2-BD59-A6C34878D82A}">
                    <a16:rowId xmlns:a16="http://schemas.microsoft.com/office/drawing/2014/main" val="10001"/>
                  </a:ext>
                </a:extLst>
              </a:tr>
              <a:tr h="326135">
                <a:tc>
                  <a:txBody>
                    <a:bodyPr/>
                    <a:lstStyle/>
                    <a:p>
                      <a:pPr marL="45720">
                        <a:lnSpc>
                          <a:spcPts val="1170"/>
                        </a:lnSpc>
                      </a:pPr>
                      <a:r>
                        <a:rPr sz="1000" spc="-5" dirty="0">
                          <a:latin typeface="Calibri"/>
                          <a:cs typeface="Calibri"/>
                        </a:rPr>
                        <a:t>Premie</a:t>
                      </a:r>
                      <a:endParaRPr sz="1000">
                        <a:latin typeface="Calibri"/>
                        <a:cs typeface="Calibri"/>
                      </a:endParaRPr>
                    </a:p>
                    <a:p>
                      <a:pPr marL="45720">
                        <a:lnSpc>
                          <a:spcPct val="100000"/>
                        </a:lnSpc>
                        <a:spcBef>
                          <a:spcPts val="80"/>
                        </a:spcBef>
                      </a:pPr>
                      <a:r>
                        <a:rPr sz="1000" dirty="0">
                          <a:latin typeface="Calibri"/>
                          <a:cs typeface="Calibri"/>
                        </a:rPr>
                        <a:t>3</a:t>
                      </a:r>
                      <a:r>
                        <a:rPr sz="1000" spc="-10" dirty="0">
                          <a:latin typeface="Calibri"/>
                          <a:cs typeface="Calibri"/>
                        </a:rPr>
                        <a:t> </a:t>
                      </a:r>
                      <a:r>
                        <a:rPr sz="1000" dirty="0">
                          <a:latin typeface="Calibri"/>
                          <a:cs typeface="Calibri"/>
                        </a:rPr>
                        <a:t>kg</a:t>
                      </a:r>
                      <a:endParaRPr sz="1000">
                        <a:latin typeface="Calibri"/>
                        <a:cs typeface="Calibri"/>
                      </a:endParaRPr>
                    </a:p>
                  </a:txBody>
                  <a:tcPr marL="0" marR="0" marT="0"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spc="-5" dirty="0">
                          <a:latin typeface="Calibri"/>
                          <a:cs typeface="Calibri"/>
                        </a:rPr>
                        <a:t>Premie</a:t>
                      </a:r>
                      <a:endParaRPr sz="1000">
                        <a:latin typeface="Calibri"/>
                        <a:cs typeface="Calibri"/>
                      </a:endParaRPr>
                    </a:p>
                    <a:p>
                      <a:pPr marL="45720">
                        <a:lnSpc>
                          <a:spcPct val="100000"/>
                        </a:lnSpc>
                        <a:spcBef>
                          <a:spcPts val="80"/>
                        </a:spcBef>
                      </a:pPr>
                      <a:r>
                        <a:rPr sz="1000" dirty="0">
                          <a:latin typeface="Calibri"/>
                          <a:cs typeface="Calibri"/>
                        </a:rPr>
                        <a:t>Newborn</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dirty="0">
                          <a:latin typeface="Calibri"/>
                          <a:cs typeface="Calibri"/>
                        </a:rPr>
                        <a:t>Infant</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dirty="0">
                          <a:latin typeface="Calibri"/>
                          <a:cs typeface="Calibri"/>
                        </a:rPr>
                        <a:t>Infant</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dirty="0">
                          <a:latin typeface="Calibri"/>
                          <a:cs typeface="Calibri"/>
                        </a:rPr>
                        <a:t>0</a:t>
                      </a:r>
                      <a:r>
                        <a:rPr sz="1000" spc="-10" dirty="0">
                          <a:latin typeface="Calibri"/>
                          <a:cs typeface="Calibri"/>
                        </a:rPr>
                        <a:t> </a:t>
                      </a:r>
                      <a:r>
                        <a:rPr sz="1000" dirty="0">
                          <a:latin typeface="Calibri"/>
                          <a:cs typeface="Calibri"/>
                        </a:rPr>
                        <a:t>Straight</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2.5‐3.0</a:t>
                      </a:r>
                      <a:endParaRPr sz="1000">
                        <a:latin typeface="Calibri"/>
                        <a:cs typeface="Calibri"/>
                      </a:endParaRPr>
                    </a:p>
                    <a:p>
                      <a:pPr marL="45085">
                        <a:lnSpc>
                          <a:spcPct val="100000"/>
                        </a:lnSpc>
                        <a:spcBef>
                          <a:spcPts val="80"/>
                        </a:spcBef>
                      </a:pPr>
                      <a:r>
                        <a:rPr sz="1000" dirty="0">
                          <a:latin typeface="Calibri"/>
                          <a:cs typeface="Calibri"/>
                        </a:rPr>
                        <a:t>No</a:t>
                      </a:r>
                      <a:r>
                        <a:rPr sz="1000" spc="-100" dirty="0">
                          <a:latin typeface="Calibri"/>
                          <a:cs typeface="Calibri"/>
                        </a:rPr>
                        <a:t> </a:t>
                      </a:r>
                      <a:r>
                        <a:rPr sz="1000" dirty="0">
                          <a:latin typeface="Calibri"/>
                          <a:cs typeface="Calibri"/>
                        </a:rPr>
                        <a:t>cuff</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dirty="0">
                          <a:latin typeface="Calibri"/>
                          <a:cs typeface="Calibri"/>
                        </a:rPr>
                        <a:t>6</a:t>
                      </a:r>
                      <a:r>
                        <a:rPr sz="1000" spc="-15" dirty="0">
                          <a:latin typeface="Calibri"/>
                          <a:cs typeface="Calibri"/>
                        </a:rPr>
                        <a:t> </a:t>
                      </a:r>
                      <a:r>
                        <a:rPr sz="1000" spc="-5"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6‐8</a:t>
                      </a:r>
                      <a:r>
                        <a:rPr sz="1000" spc="-20" dirty="0">
                          <a:latin typeface="Calibri"/>
                          <a:cs typeface="Calibri"/>
                        </a:rPr>
                        <a:t> </a:t>
                      </a:r>
                      <a:r>
                        <a:rPr sz="1000" spc="-5"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4450">
                        <a:lnSpc>
                          <a:spcPts val="1170"/>
                        </a:lnSpc>
                      </a:pPr>
                      <a:r>
                        <a:rPr sz="1000" dirty="0">
                          <a:latin typeface="Calibri"/>
                          <a:cs typeface="Calibri"/>
                        </a:rPr>
                        <a:t>Premie</a:t>
                      </a:r>
                      <a:endParaRPr sz="1000">
                        <a:latin typeface="Calibri"/>
                        <a:cs typeface="Calibri"/>
                      </a:endParaRPr>
                    </a:p>
                    <a:p>
                      <a:pPr marL="45720">
                        <a:lnSpc>
                          <a:spcPct val="100000"/>
                        </a:lnSpc>
                        <a:spcBef>
                          <a:spcPts val="80"/>
                        </a:spcBef>
                      </a:pPr>
                      <a:r>
                        <a:rPr sz="1000" dirty="0">
                          <a:latin typeface="Calibri"/>
                          <a:cs typeface="Calibri"/>
                        </a:rPr>
                        <a:t>Newborn</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dirty="0">
                          <a:latin typeface="Calibri"/>
                          <a:cs typeface="Calibri"/>
                        </a:rPr>
                        <a:t>24</a:t>
                      </a:r>
                      <a:r>
                        <a:rPr sz="1000" spc="-15" dirty="0">
                          <a:latin typeface="Calibri"/>
                          <a:cs typeface="Calibri"/>
                        </a:rPr>
                        <a:t> </a:t>
                      </a:r>
                      <a:r>
                        <a:rPr sz="1000" dirty="0">
                          <a:latin typeface="Calibri"/>
                          <a:cs typeface="Calibri"/>
                        </a:rPr>
                        <a:t>gauge</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ts val="1170"/>
                        </a:lnSpc>
                      </a:pPr>
                      <a:r>
                        <a:rPr sz="1000" dirty="0">
                          <a:latin typeface="Calibri"/>
                          <a:cs typeface="Calibri"/>
                        </a:rPr>
                        <a:t>12</a:t>
                      </a:r>
                      <a:r>
                        <a:rPr sz="1000" spc="-40"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10‐14</a:t>
                      </a:r>
                      <a:r>
                        <a:rPr sz="1000" spc="-15"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5</a:t>
                      </a:r>
                      <a:r>
                        <a:rPr sz="1000" spc="-10" dirty="0">
                          <a:latin typeface="Calibri"/>
                          <a:cs typeface="Calibri"/>
                        </a:rPr>
                        <a:t> </a:t>
                      </a:r>
                      <a:r>
                        <a:rPr sz="1000" dirty="0">
                          <a:latin typeface="Calibri"/>
                          <a:cs typeface="Calibri"/>
                        </a:rPr>
                        <a:t>Fr</a:t>
                      </a:r>
                      <a:endParaRPr sz="1000">
                        <a:latin typeface="Calibri"/>
                        <a:cs typeface="Calibri"/>
                      </a:endParaRPr>
                    </a:p>
                    <a:p>
                      <a:pPr marL="45720">
                        <a:lnSpc>
                          <a:spcPct val="100000"/>
                        </a:lnSpc>
                        <a:spcBef>
                          <a:spcPts val="80"/>
                        </a:spcBef>
                      </a:pPr>
                      <a:r>
                        <a:rPr sz="1000" spc="-5" dirty="0">
                          <a:latin typeface="Calibri"/>
                          <a:cs typeface="Calibri"/>
                        </a:rPr>
                        <a:t>Feeding</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r h="326136">
                <a:tc>
                  <a:txBody>
                    <a:bodyPr/>
                    <a:lstStyle/>
                    <a:p>
                      <a:pPr marL="45720">
                        <a:lnSpc>
                          <a:spcPts val="1170"/>
                        </a:lnSpc>
                      </a:pPr>
                      <a:r>
                        <a:rPr sz="1000" dirty="0">
                          <a:latin typeface="Calibri"/>
                          <a:cs typeface="Calibri"/>
                        </a:rPr>
                        <a:t>0‐6</a:t>
                      </a:r>
                      <a:r>
                        <a:rPr sz="1000" spc="-15" dirty="0">
                          <a:latin typeface="Calibri"/>
                          <a:cs typeface="Calibri"/>
                        </a:rPr>
                        <a:t> </a:t>
                      </a:r>
                      <a:r>
                        <a:rPr sz="1000" dirty="0">
                          <a:latin typeface="Calibri"/>
                          <a:cs typeface="Calibri"/>
                        </a:rPr>
                        <a:t>mo</a:t>
                      </a:r>
                      <a:endParaRPr sz="1000">
                        <a:latin typeface="Calibri"/>
                        <a:cs typeface="Calibri"/>
                      </a:endParaRPr>
                    </a:p>
                    <a:p>
                      <a:pPr marL="45720">
                        <a:lnSpc>
                          <a:spcPct val="100000"/>
                        </a:lnSpc>
                        <a:spcBef>
                          <a:spcPts val="80"/>
                        </a:spcBef>
                      </a:pPr>
                      <a:r>
                        <a:rPr sz="1000" dirty="0">
                          <a:latin typeface="Calibri"/>
                          <a:cs typeface="Calibri"/>
                        </a:rPr>
                        <a:t>3.5</a:t>
                      </a:r>
                      <a:r>
                        <a:rPr sz="1000" spc="-10" dirty="0">
                          <a:latin typeface="Calibri"/>
                          <a:cs typeface="Calibri"/>
                        </a:rPr>
                        <a:t> </a:t>
                      </a:r>
                      <a:r>
                        <a:rPr sz="1000" dirty="0">
                          <a:latin typeface="Calibri"/>
                          <a:cs typeface="Calibri"/>
                        </a:rPr>
                        <a:t>kg</a:t>
                      </a:r>
                      <a:endParaRPr sz="1000">
                        <a:latin typeface="Calibri"/>
                        <a:cs typeface="Calibri"/>
                      </a:endParaRPr>
                    </a:p>
                  </a:txBody>
                  <a:tcPr marL="0" marR="0" marT="0"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dirty="0">
                          <a:latin typeface="Calibri"/>
                          <a:cs typeface="Calibri"/>
                        </a:rPr>
                        <a:t>Newborn</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6355">
                        <a:lnSpc>
                          <a:spcPts val="1170"/>
                        </a:lnSpc>
                      </a:pPr>
                      <a:r>
                        <a:rPr sz="1000" spc="-5" dirty="0">
                          <a:latin typeface="Calibri"/>
                          <a:cs typeface="Calibri"/>
                        </a:rPr>
                        <a:t>Infant</a:t>
                      </a:r>
                      <a:endParaRPr sz="1000">
                        <a:latin typeface="Calibri"/>
                        <a:cs typeface="Calibri"/>
                      </a:endParaRPr>
                    </a:p>
                    <a:p>
                      <a:pPr marL="45720">
                        <a:lnSpc>
                          <a:spcPct val="100000"/>
                        </a:lnSpc>
                        <a:spcBef>
                          <a:spcPts val="80"/>
                        </a:spcBef>
                      </a:pPr>
                      <a:r>
                        <a:rPr sz="1000" spc="-5" dirty="0">
                          <a:latin typeface="Calibri"/>
                          <a:cs typeface="Calibri"/>
                        </a:rPr>
                        <a:t>Small</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Infant</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1</a:t>
                      </a:r>
                      <a:r>
                        <a:rPr sz="1000" spc="-10" dirty="0">
                          <a:latin typeface="Calibri"/>
                          <a:cs typeface="Calibri"/>
                        </a:rPr>
                        <a:t> </a:t>
                      </a:r>
                      <a:r>
                        <a:rPr sz="1000" spc="-5" dirty="0">
                          <a:latin typeface="Calibri"/>
                          <a:cs typeface="Calibri"/>
                        </a:rPr>
                        <a:t>Straight</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4450">
                        <a:lnSpc>
                          <a:spcPts val="1170"/>
                        </a:lnSpc>
                      </a:pPr>
                      <a:r>
                        <a:rPr sz="1000" dirty="0">
                          <a:latin typeface="Calibri"/>
                          <a:cs typeface="Calibri"/>
                        </a:rPr>
                        <a:t>3.0‐3.5</a:t>
                      </a:r>
                      <a:endParaRPr sz="1000">
                        <a:latin typeface="Calibri"/>
                        <a:cs typeface="Calibri"/>
                      </a:endParaRPr>
                    </a:p>
                    <a:p>
                      <a:pPr marL="45085">
                        <a:lnSpc>
                          <a:spcPct val="100000"/>
                        </a:lnSpc>
                        <a:spcBef>
                          <a:spcPts val="80"/>
                        </a:spcBef>
                      </a:pPr>
                      <a:r>
                        <a:rPr sz="1000" dirty="0">
                          <a:latin typeface="Calibri"/>
                          <a:cs typeface="Calibri"/>
                        </a:rPr>
                        <a:t>No</a:t>
                      </a:r>
                      <a:r>
                        <a:rPr sz="1000" spc="-100" dirty="0">
                          <a:latin typeface="Calibri"/>
                          <a:cs typeface="Calibri"/>
                        </a:rPr>
                        <a:t> </a:t>
                      </a:r>
                      <a:r>
                        <a:rPr sz="1000" dirty="0">
                          <a:latin typeface="Calibri"/>
                          <a:cs typeface="Calibri"/>
                        </a:rPr>
                        <a:t>cuff</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dirty="0">
                          <a:latin typeface="Calibri"/>
                          <a:cs typeface="Calibri"/>
                        </a:rPr>
                        <a:t>6</a:t>
                      </a:r>
                      <a:r>
                        <a:rPr sz="1000" spc="-15"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8</a:t>
                      </a:r>
                      <a:r>
                        <a:rPr sz="1000" spc="-10"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4450">
                        <a:lnSpc>
                          <a:spcPts val="1170"/>
                        </a:lnSpc>
                      </a:pPr>
                      <a:r>
                        <a:rPr sz="1000" dirty="0">
                          <a:latin typeface="Calibri"/>
                          <a:cs typeface="Calibri"/>
                        </a:rPr>
                        <a:t>Newborn</a:t>
                      </a:r>
                      <a:endParaRPr sz="1000">
                        <a:latin typeface="Calibri"/>
                        <a:cs typeface="Calibri"/>
                      </a:endParaRPr>
                    </a:p>
                    <a:p>
                      <a:pPr marL="45720">
                        <a:lnSpc>
                          <a:spcPct val="100000"/>
                        </a:lnSpc>
                        <a:spcBef>
                          <a:spcPts val="80"/>
                        </a:spcBef>
                      </a:pPr>
                      <a:r>
                        <a:rPr sz="1000" dirty="0">
                          <a:latin typeface="Calibri"/>
                          <a:cs typeface="Calibri"/>
                        </a:rPr>
                        <a:t>Infant</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dirty="0">
                          <a:latin typeface="Calibri"/>
                          <a:cs typeface="Calibri"/>
                        </a:rPr>
                        <a:t>22</a:t>
                      </a:r>
                      <a:r>
                        <a:rPr sz="1000" spc="-15" dirty="0">
                          <a:latin typeface="Calibri"/>
                          <a:cs typeface="Calibri"/>
                        </a:rPr>
                        <a:t> </a:t>
                      </a:r>
                      <a:r>
                        <a:rPr sz="1000" dirty="0">
                          <a:latin typeface="Calibri"/>
                          <a:cs typeface="Calibri"/>
                        </a:rPr>
                        <a:t>gauge</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ts val="1170"/>
                        </a:lnSpc>
                      </a:pPr>
                      <a:r>
                        <a:rPr sz="1000" dirty="0">
                          <a:latin typeface="Calibri"/>
                          <a:cs typeface="Calibri"/>
                        </a:rPr>
                        <a:t>12</a:t>
                      </a:r>
                      <a:r>
                        <a:rPr sz="1000" spc="-40"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12‐18</a:t>
                      </a:r>
                      <a:r>
                        <a:rPr sz="1000" spc="-15"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5‐8</a:t>
                      </a:r>
                      <a:r>
                        <a:rPr sz="1000" spc="-20" dirty="0">
                          <a:latin typeface="Calibri"/>
                          <a:cs typeface="Calibri"/>
                        </a:rPr>
                        <a:t> </a:t>
                      </a:r>
                      <a:r>
                        <a:rPr sz="1000" dirty="0">
                          <a:latin typeface="Calibri"/>
                          <a:cs typeface="Calibri"/>
                        </a:rPr>
                        <a:t>Fr</a:t>
                      </a:r>
                      <a:endParaRPr sz="1000">
                        <a:latin typeface="Calibri"/>
                        <a:cs typeface="Calibri"/>
                      </a:endParaRPr>
                    </a:p>
                    <a:p>
                      <a:pPr marL="45720">
                        <a:lnSpc>
                          <a:spcPct val="100000"/>
                        </a:lnSpc>
                        <a:spcBef>
                          <a:spcPts val="80"/>
                        </a:spcBef>
                      </a:pPr>
                      <a:r>
                        <a:rPr sz="1000" spc="-5" dirty="0">
                          <a:latin typeface="Calibri"/>
                          <a:cs typeface="Calibri"/>
                        </a:rPr>
                        <a:t>Feeding</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r h="326136">
                <a:tc>
                  <a:txBody>
                    <a:bodyPr/>
                    <a:lstStyle/>
                    <a:p>
                      <a:pPr marL="45720">
                        <a:lnSpc>
                          <a:spcPts val="1170"/>
                        </a:lnSpc>
                      </a:pPr>
                      <a:r>
                        <a:rPr sz="1000" dirty="0">
                          <a:latin typeface="Calibri"/>
                          <a:cs typeface="Calibri"/>
                        </a:rPr>
                        <a:t>6‐12</a:t>
                      </a:r>
                      <a:r>
                        <a:rPr sz="1000" spc="-10" dirty="0">
                          <a:latin typeface="Calibri"/>
                          <a:cs typeface="Calibri"/>
                        </a:rPr>
                        <a:t> </a:t>
                      </a:r>
                      <a:r>
                        <a:rPr sz="1000" dirty="0">
                          <a:latin typeface="Calibri"/>
                          <a:cs typeface="Calibri"/>
                        </a:rPr>
                        <a:t>mo</a:t>
                      </a:r>
                    </a:p>
                    <a:p>
                      <a:pPr marL="45720">
                        <a:lnSpc>
                          <a:spcPct val="100000"/>
                        </a:lnSpc>
                        <a:spcBef>
                          <a:spcPts val="80"/>
                        </a:spcBef>
                      </a:pPr>
                      <a:r>
                        <a:rPr sz="1000" dirty="0">
                          <a:latin typeface="Calibri"/>
                          <a:cs typeface="Calibri"/>
                        </a:rPr>
                        <a:t>7</a:t>
                      </a:r>
                      <a:r>
                        <a:rPr sz="1000" spc="-10" dirty="0">
                          <a:latin typeface="Calibri"/>
                          <a:cs typeface="Calibri"/>
                        </a:rPr>
                        <a:t> </a:t>
                      </a:r>
                      <a:r>
                        <a:rPr sz="1000" dirty="0">
                          <a:latin typeface="Calibri"/>
                          <a:cs typeface="Calibri"/>
                        </a:rPr>
                        <a:t>kg</a:t>
                      </a:r>
                    </a:p>
                  </a:txBody>
                  <a:tcPr marL="0" marR="0" marT="0"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dirty="0">
                          <a:latin typeface="Calibri"/>
                          <a:cs typeface="Calibri"/>
                        </a:rPr>
                        <a:t>Pediatric</a:t>
                      </a: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6355">
                        <a:lnSpc>
                          <a:spcPts val="1170"/>
                        </a:lnSpc>
                      </a:pPr>
                      <a:r>
                        <a:rPr sz="1000" spc="-5" dirty="0">
                          <a:latin typeface="Calibri"/>
                          <a:cs typeface="Calibri"/>
                        </a:rPr>
                        <a:t>Small</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6990">
                        <a:lnSpc>
                          <a:spcPts val="1170"/>
                        </a:lnSpc>
                      </a:pPr>
                      <a:r>
                        <a:rPr sz="1000" dirty="0">
                          <a:latin typeface="Calibri"/>
                          <a:cs typeface="Calibri"/>
                        </a:rPr>
                        <a:t>Pediatric</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7625">
                        <a:lnSpc>
                          <a:spcPts val="1170"/>
                        </a:lnSpc>
                      </a:pPr>
                      <a:r>
                        <a:rPr sz="1000" dirty="0">
                          <a:latin typeface="Calibri"/>
                          <a:cs typeface="Calibri"/>
                        </a:rPr>
                        <a:t>1</a:t>
                      </a:r>
                      <a:r>
                        <a:rPr sz="1000" spc="-10" dirty="0">
                          <a:latin typeface="Calibri"/>
                          <a:cs typeface="Calibri"/>
                        </a:rPr>
                        <a:t> </a:t>
                      </a:r>
                      <a:r>
                        <a:rPr sz="1000" spc="-5" dirty="0">
                          <a:latin typeface="Calibri"/>
                          <a:cs typeface="Calibri"/>
                        </a:rPr>
                        <a:t>Straight</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6355">
                        <a:lnSpc>
                          <a:spcPts val="1170"/>
                        </a:lnSpc>
                      </a:pPr>
                      <a:r>
                        <a:rPr sz="1000" spc="-5" dirty="0">
                          <a:latin typeface="Calibri"/>
                          <a:cs typeface="Calibri"/>
                        </a:rPr>
                        <a:t>3.5‐4.0</a:t>
                      </a:r>
                      <a:endParaRPr sz="1000" dirty="0">
                        <a:latin typeface="Calibri"/>
                        <a:cs typeface="Calibri"/>
                      </a:endParaRPr>
                    </a:p>
                    <a:p>
                      <a:pPr marL="45085">
                        <a:lnSpc>
                          <a:spcPct val="100000"/>
                        </a:lnSpc>
                        <a:spcBef>
                          <a:spcPts val="80"/>
                        </a:spcBef>
                      </a:pPr>
                      <a:r>
                        <a:rPr sz="1000" dirty="0">
                          <a:latin typeface="Calibri"/>
                          <a:cs typeface="Calibri"/>
                        </a:rPr>
                        <a:t>No</a:t>
                      </a:r>
                      <a:r>
                        <a:rPr sz="1000" spc="-100" dirty="0">
                          <a:latin typeface="Calibri"/>
                          <a:cs typeface="Calibri"/>
                        </a:rPr>
                        <a:t> </a:t>
                      </a:r>
                      <a:r>
                        <a:rPr sz="1000" dirty="0">
                          <a:latin typeface="Calibri"/>
                          <a:cs typeface="Calibri"/>
                        </a:rPr>
                        <a:t>cuff</a:t>
                      </a: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dirty="0">
                          <a:latin typeface="Calibri"/>
                          <a:cs typeface="Calibri"/>
                        </a:rPr>
                        <a:t>6</a:t>
                      </a:r>
                      <a:r>
                        <a:rPr sz="1000" spc="-15"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8‐10</a:t>
                      </a:r>
                      <a:r>
                        <a:rPr sz="1000" spc="-20"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Infant</a:t>
                      </a:r>
                      <a:endParaRPr sz="1000">
                        <a:latin typeface="Calibri"/>
                        <a:cs typeface="Calibri"/>
                      </a:endParaRPr>
                    </a:p>
                    <a:p>
                      <a:pPr marL="45720">
                        <a:lnSpc>
                          <a:spcPct val="100000"/>
                        </a:lnSpc>
                        <a:spcBef>
                          <a:spcPts val="80"/>
                        </a:spcBef>
                      </a:pPr>
                      <a:r>
                        <a:rPr sz="1000" spc="-5" dirty="0">
                          <a:latin typeface="Calibri"/>
                          <a:cs typeface="Calibri"/>
                        </a:rPr>
                        <a:t>Child</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dirty="0">
                          <a:latin typeface="Calibri"/>
                          <a:cs typeface="Calibri"/>
                        </a:rPr>
                        <a:t>22</a:t>
                      </a:r>
                      <a:r>
                        <a:rPr sz="1000" spc="-15" dirty="0">
                          <a:latin typeface="Calibri"/>
                          <a:cs typeface="Calibri"/>
                        </a:rPr>
                        <a:t> </a:t>
                      </a:r>
                      <a:r>
                        <a:rPr sz="1000" dirty="0">
                          <a:latin typeface="Calibri"/>
                          <a:cs typeface="Calibri"/>
                        </a:rPr>
                        <a:t>gauge</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ts val="1170"/>
                        </a:lnSpc>
                      </a:pPr>
                      <a:r>
                        <a:rPr sz="1000" dirty="0">
                          <a:latin typeface="Calibri"/>
                          <a:cs typeface="Calibri"/>
                        </a:rPr>
                        <a:t>12</a:t>
                      </a:r>
                      <a:r>
                        <a:rPr sz="1000" spc="-40"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14‐20</a:t>
                      </a:r>
                      <a:r>
                        <a:rPr sz="1000" spc="-15"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8</a:t>
                      </a:r>
                      <a:r>
                        <a:rPr sz="1000" spc="-10"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4450">
                        <a:lnSpc>
                          <a:spcPts val="1170"/>
                        </a:lnSpc>
                      </a:pPr>
                      <a:r>
                        <a:rPr sz="1000" dirty="0">
                          <a:latin typeface="Calibri"/>
                          <a:cs typeface="Calibri"/>
                        </a:rPr>
                        <a:t>Small</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4"/>
                  </a:ext>
                </a:extLst>
              </a:tr>
              <a:tr h="326136">
                <a:tc>
                  <a:txBody>
                    <a:bodyPr/>
                    <a:lstStyle/>
                    <a:p>
                      <a:pPr marL="45720">
                        <a:lnSpc>
                          <a:spcPts val="1170"/>
                        </a:lnSpc>
                      </a:pPr>
                      <a:r>
                        <a:rPr sz="1000" dirty="0">
                          <a:latin typeface="Calibri"/>
                          <a:cs typeface="Calibri"/>
                        </a:rPr>
                        <a:t>1‐3</a:t>
                      </a:r>
                      <a:r>
                        <a:rPr sz="1000" spc="-15" dirty="0">
                          <a:latin typeface="Calibri"/>
                          <a:cs typeface="Calibri"/>
                        </a:rPr>
                        <a:t> </a:t>
                      </a:r>
                      <a:r>
                        <a:rPr sz="1000" dirty="0">
                          <a:latin typeface="Calibri"/>
                          <a:cs typeface="Calibri"/>
                        </a:rPr>
                        <a:t>yrs</a:t>
                      </a:r>
                      <a:endParaRPr sz="1000">
                        <a:latin typeface="Calibri"/>
                        <a:cs typeface="Calibri"/>
                      </a:endParaRPr>
                    </a:p>
                    <a:p>
                      <a:pPr marL="45720">
                        <a:lnSpc>
                          <a:spcPct val="100000"/>
                        </a:lnSpc>
                        <a:spcBef>
                          <a:spcPts val="80"/>
                        </a:spcBef>
                      </a:pPr>
                      <a:r>
                        <a:rPr sz="1000" dirty="0">
                          <a:latin typeface="Calibri"/>
                          <a:cs typeface="Calibri"/>
                        </a:rPr>
                        <a:t>10‐12</a:t>
                      </a:r>
                      <a:r>
                        <a:rPr sz="1000" spc="-10" dirty="0">
                          <a:latin typeface="Calibri"/>
                          <a:cs typeface="Calibri"/>
                        </a:rPr>
                        <a:t> </a:t>
                      </a:r>
                      <a:r>
                        <a:rPr sz="1000" dirty="0">
                          <a:latin typeface="Calibri"/>
                          <a:cs typeface="Calibri"/>
                        </a:rPr>
                        <a:t>kg</a:t>
                      </a:r>
                      <a:endParaRPr sz="1000">
                        <a:latin typeface="Calibri"/>
                        <a:cs typeface="Calibri"/>
                      </a:endParaRPr>
                    </a:p>
                  </a:txBody>
                  <a:tcPr marL="0" marR="0" marT="0"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dirty="0">
                          <a:latin typeface="Calibri"/>
                          <a:cs typeface="Calibri"/>
                        </a:rPr>
                        <a:t>Pediatric</a:t>
                      </a: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6990">
                        <a:lnSpc>
                          <a:spcPts val="1170"/>
                        </a:lnSpc>
                      </a:pPr>
                      <a:r>
                        <a:rPr sz="1000" spc="-5" dirty="0">
                          <a:latin typeface="Calibri"/>
                          <a:cs typeface="Calibri"/>
                        </a:rPr>
                        <a:t>Small</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6990">
                        <a:lnSpc>
                          <a:spcPts val="1170"/>
                        </a:lnSpc>
                      </a:pPr>
                      <a:r>
                        <a:rPr sz="1000" dirty="0">
                          <a:latin typeface="Calibri"/>
                          <a:cs typeface="Calibri"/>
                        </a:rPr>
                        <a:t>Pediatric</a:t>
                      </a: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8260">
                        <a:lnSpc>
                          <a:spcPts val="1170"/>
                        </a:lnSpc>
                      </a:pPr>
                      <a:r>
                        <a:rPr sz="1000" dirty="0">
                          <a:latin typeface="Calibri"/>
                          <a:cs typeface="Calibri"/>
                        </a:rPr>
                        <a:t>1</a:t>
                      </a:r>
                      <a:r>
                        <a:rPr sz="1000" spc="-10" dirty="0">
                          <a:latin typeface="Calibri"/>
                          <a:cs typeface="Calibri"/>
                        </a:rPr>
                        <a:t> </a:t>
                      </a:r>
                      <a:r>
                        <a:rPr sz="1000" spc="-5" dirty="0">
                          <a:latin typeface="Calibri"/>
                          <a:cs typeface="Calibri"/>
                        </a:rPr>
                        <a:t>Straight</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6990">
                        <a:lnSpc>
                          <a:spcPts val="1170"/>
                        </a:lnSpc>
                      </a:pPr>
                      <a:r>
                        <a:rPr sz="1000" dirty="0">
                          <a:latin typeface="Calibri"/>
                          <a:cs typeface="Calibri"/>
                        </a:rPr>
                        <a:t>4.0‐4.5</a:t>
                      </a:r>
                      <a:endParaRPr sz="1000">
                        <a:latin typeface="Calibri"/>
                        <a:cs typeface="Calibri"/>
                      </a:endParaRPr>
                    </a:p>
                    <a:p>
                      <a:pPr marL="45085">
                        <a:lnSpc>
                          <a:spcPct val="100000"/>
                        </a:lnSpc>
                        <a:spcBef>
                          <a:spcPts val="80"/>
                        </a:spcBef>
                      </a:pPr>
                      <a:r>
                        <a:rPr sz="1000" dirty="0">
                          <a:latin typeface="Calibri"/>
                          <a:cs typeface="Calibri"/>
                        </a:rPr>
                        <a:t>No</a:t>
                      </a:r>
                      <a:r>
                        <a:rPr sz="1000" spc="-100" dirty="0">
                          <a:latin typeface="Calibri"/>
                          <a:cs typeface="Calibri"/>
                        </a:rPr>
                        <a:t> </a:t>
                      </a:r>
                      <a:r>
                        <a:rPr sz="1000" dirty="0">
                          <a:latin typeface="Calibri"/>
                          <a:cs typeface="Calibri"/>
                        </a:rPr>
                        <a:t>cuff</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dirty="0">
                          <a:latin typeface="Calibri"/>
                          <a:cs typeface="Calibri"/>
                        </a:rPr>
                        <a:t>6</a:t>
                      </a:r>
                      <a:r>
                        <a:rPr sz="1000" spc="-15"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10</a:t>
                      </a:r>
                      <a:r>
                        <a:rPr sz="1000" spc="-15"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4450">
                        <a:lnSpc>
                          <a:spcPts val="1170"/>
                        </a:lnSpc>
                      </a:pPr>
                      <a:r>
                        <a:rPr sz="1000" dirty="0">
                          <a:latin typeface="Calibri"/>
                          <a:cs typeface="Calibri"/>
                        </a:rPr>
                        <a:t>Child</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20‐22</a:t>
                      </a:r>
                      <a:endParaRPr sz="1000">
                        <a:latin typeface="Calibri"/>
                        <a:cs typeface="Calibri"/>
                      </a:endParaRPr>
                    </a:p>
                    <a:p>
                      <a:pPr marL="45720">
                        <a:lnSpc>
                          <a:spcPct val="100000"/>
                        </a:lnSpc>
                        <a:spcBef>
                          <a:spcPts val="80"/>
                        </a:spcBef>
                      </a:pPr>
                      <a:r>
                        <a:rPr sz="1000" dirty="0">
                          <a:latin typeface="Calibri"/>
                          <a:cs typeface="Calibri"/>
                        </a:rPr>
                        <a:t>gauge</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ts val="1170"/>
                        </a:lnSpc>
                      </a:pPr>
                      <a:r>
                        <a:rPr sz="1000" dirty="0">
                          <a:latin typeface="Calibri"/>
                          <a:cs typeface="Calibri"/>
                        </a:rPr>
                        <a:t>12</a:t>
                      </a:r>
                      <a:r>
                        <a:rPr sz="1000" spc="-40"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14‐24</a:t>
                      </a:r>
                      <a:r>
                        <a:rPr sz="1000" spc="-15"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4450">
                        <a:lnSpc>
                          <a:spcPts val="1170"/>
                        </a:lnSpc>
                      </a:pPr>
                      <a:r>
                        <a:rPr sz="1000" dirty="0">
                          <a:latin typeface="Calibri"/>
                          <a:cs typeface="Calibri"/>
                        </a:rPr>
                        <a:t>10</a:t>
                      </a:r>
                      <a:r>
                        <a:rPr sz="1000" spc="-10"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4450">
                        <a:lnSpc>
                          <a:spcPts val="1170"/>
                        </a:lnSpc>
                      </a:pPr>
                      <a:r>
                        <a:rPr sz="1000" dirty="0">
                          <a:latin typeface="Calibri"/>
                          <a:cs typeface="Calibri"/>
                        </a:rPr>
                        <a:t>Small</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5"/>
                  </a:ext>
                </a:extLst>
              </a:tr>
              <a:tr h="326136">
                <a:tc>
                  <a:txBody>
                    <a:bodyPr/>
                    <a:lstStyle/>
                    <a:p>
                      <a:pPr marL="45720">
                        <a:lnSpc>
                          <a:spcPts val="1170"/>
                        </a:lnSpc>
                      </a:pPr>
                      <a:r>
                        <a:rPr sz="1000" dirty="0">
                          <a:latin typeface="Calibri"/>
                          <a:cs typeface="Calibri"/>
                        </a:rPr>
                        <a:t>4‐7</a:t>
                      </a:r>
                      <a:r>
                        <a:rPr sz="1000" spc="-15" dirty="0">
                          <a:latin typeface="Calibri"/>
                          <a:cs typeface="Calibri"/>
                        </a:rPr>
                        <a:t> </a:t>
                      </a:r>
                      <a:r>
                        <a:rPr sz="1000" dirty="0">
                          <a:latin typeface="Calibri"/>
                          <a:cs typeface="Calibri"/>
                        </a:rPr>
                        <a:t>yrs</a:t>
                      </a:r>
                      <a:endParaRPr sz="1000">
                        <a:latin typeface="Calibri"/>
                        <a:cs typeface="Calibri"/>
                      </a:endParaRPr>
                    </a:p>
                    <a:p>
                      <a:pPr marL="45720">
                        <a:lnSpc>
                          <a:spcPct val="100000"/>
                        </a:lnSpc>
                        <a:spcBef>
                          <a:spcPts val="80"/>
                        </a:spcBef>
                      </a:pPr>
                      <a:r>
                        <a:rPr sz="1000" dirty="0">
                          <a:latin typeface="Calibri"/>
                          <a:cs typeface="Calibri"/>
                        </a:rPr>
                        <a:t>16‐18</a:t>
                      </a:r>
                      <a:r>
                        <a:rPr sz="1000" spc="-10" dirty="0">
                          <a:latin typeface="Calibri"/>
                          <a:cs typeface="Calibri"/>
                        </a:rPr>
                        <a:t> </a:t>
                      </a:r>
                      <a:r>
                        <a:rPr sz="1000" dirty="0">
                          <a:latin typeface="Calibri"/>
                          <a:cs typeface="Calibri"/>
                        </a:rPr>
                        <a:t>kg</a:t>
                      </a:r>
                      <a:endParaRPr sz="1000">
                        <a:latin typeface="Calibri"/>
                        <a:cs typeface="Calibri"/>
                      </a:endParaRPr>
                    </a:p>
                  </a:txBody>
                  <a:tcPr marL="0" marR="0" marT="0"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spc="-5" dirty="0">
                          <a:latin typeface="Calibri"/>
                          <a:cs typeface="Calibri"/>
                        </a:rPr>
                        <a:t>Pediatric</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spc="-5" dirty="0">
                          <a:latin typeface="Calibri"/>
                          <a:cs typeface="Calibri"/>
                        </a:rPr>
                        <a:t>Mediu</a:t>
                      </a:r>
                      <a:endParaRPr sz="1000">
                        <a:latin typeface="Calibri"/>
                        <a:cs typeface="Calibri"/>
                      </a:endParaRPr>
                    </a:p>
                    <a:p>
                      <a:pPr marL="45720">
                        <a:lnSpc>
                          <a:spcPct val="100000"/>
                        </a:lnSpc>
                        <a:spcBef>
                          <a:spcPts val="80"/>
                        </a:spcBef>
                      </a:pPr>
                      <a:r>
                        <a:rPr sz="1000" dirty="0">
                          <a:latin typeface="Calibri"/>
                          <a:cs typeface="Calibri"/>
                        </a:rPr>
                        <a:t>m</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Pediatric</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6355">
                        <a:lnSpc>
                          <a:spcPts val="1170"/>
                        </a:lnSpc>
                      </a:pPr>
                      <a:r>
                        <a:rPr sz="1000" dirty="0">
                          <a:latin typeface="Calibri"/>
                          <a:cs typeface="Calibri"/>
                        </a:rPr>
                        <a:t>2 </a:t>
                      </a:r>
                      <a:r>
                        <a:rPr sz="1000" spc="-5" dirty="0">
                          <a:latin typeface="Calibri"/>
                          <a:cs typeface="Calibri"/>
                        </a:rPr>
                        <a:t>Straight</a:t>
                      </a:r>
                      <a:r>
                        <a:rPr sz="1000" spc="-30" dirty="0">
                          <a:latin typeface="Calibri"/>
                          <a:cs typeface="Calibri"/>
                        </a:rPr>
                        <a:t> </a:t>
                      </a:r>
                      <a:r>
                        <a:rPr sz="1000" spc="-5" dirty="0">
                          <a:latin typeface="Calibri"/>
                          <a:cs typeface="Calibri"/>
                        </a:rPr>
                        <a:t>or</a:t>
                      </a:r>
                      <a:endParaRPr sz="1000">
                        <a:latin typeface="Calibri"/>
                        <a:cs typeface="Calibri"/>
                      </a:endParaRPr>
                    </a:p>
                    <a:p>
                      <a:pPr marL="45720">
                        <a:lnSpc>
                          <a:spcPct val="100000"/>
                        </a:lnSpc>
                        <a:spcBef>
                          <a:spcPts val="80"/>
                        </a:spcBef>
                      </a:pPr>
                      <a:r>
                        <a:rPr sz="1000" spc="-5" dirty="0">
                          <a:latin typeface="Calibri"/>
                          <a:cs typeface="Calibri"/>
                        </a:rPr>
                        <a:t>curved</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5.0‐5.5</a:t>
                      </a:r>
                      <a:endParaRPr sz="1000">
                        <a:latin typeface="Calibri"/>
                        <a:cs typeface="Calibri"/>
                      </a:endParaRPr>
                    </a:p>
                    <a:p>
                      <a:pPr marL="45085">
                        <a:lnSpc>
                          <a:spcPct val="100000"/>
                        </a:lnSpc>
                        <a:spcBef>
                          <a:spcPts val="80"/>
                        </a:spcBef>
                      </a:pPr>
                      <a:r>
                        <a:rPr sz="1000" dirty="0">
                          <a:latin typeface="Calibri"/>
                          <a:cs typeface="Calibri"/>
                        </a:rPr>
                        <a:t>No</a:t>
                      </a:r>
                      <a:r>
                        <a:rPr sz="1000" spc="-100" dirty="0">
                          <a:latin typeface="Calibri"/>
                          <a:cs typeface="Calibri"/>
                        </a:rPr>
                        <a:t> </a:t>
                      </a:r>
                      <a:r>
                        <a:rPr sz="1000" dirty="0">
                          <a:latin typeface="Calibri"/>
                          <a:cs typeface="Calibri"/>
                        </a:rPr>
                        <a:t>cuff</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dirty="0">
                          <a:latin typeface="Calibri"/>
                          <a:cs typeface="Calibri"/>
                        </a:rPr>
                        <a:t>14</a:t>
                      </a:r>
                      <a:r>
                        <a:rPr sz="1000" spc="-20"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14</a:t>
                      </a:r>
                      <a:r>
                        <a:rPr sz="1000" spc="-15"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4450">
                        <a:lnSpc>
                          <a:spcPts val="1170"/>
                        </a:lnSpc>
                      </a:pPr>
                      <a:r>
                        <a:rPr sz="1000" dirty="0">
                          <a:latin typeface="Calibri"/>
                          <a:cs typeface="Calibri"/>
                        </a:rPr>
                        <a:t>Child</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dirty="0">
                          <a:latin typeface="Calibri"/>
                          <a:cs typeface="Calibri"/>
                        </a:rPr>
                        <a:t>20</a:t>
                      </a:r>
                      <a:r>
                        <a:rPr sz="1000" spc="-15" dirty="0">
                          <a:latin typeface="Calibri"/>
                          <a:cs typeface="Calibri"/>
                        </a:rPr>
                        <a:t> </a:t>
                      </a:r>
                      <a:r>
                        <a:rPr sz="1000" dirty="0">
                          <a:latin typeface="Calibri"/>
                          <a:cs typeface="Calibri"/>
                        </a:rPr>
                        <a:t>gauge</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ts val="1170"/>
                        </a:lnSpc>
                      </a:pPr>
                      <a:r>
                        <a:rPr sz="1000" dirty="0">
                          <a:latin typeface="Calibri"/>
                          <a:cs typeface="Calibri"/>
                        </a:rPr>
                        <a:t>12</a:t>
                      </a:r>
                      <a:r>
                        <a:rPr sz="1000" spc="-40"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20‐32</a:t>
                      </a:r>
                      <a:r>
                        <a:rPr sz="1000" spc="-15"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4450">
                        <a:lnSpc>
                          <a:spcPts val="1170"/>
                        </a:lnSpc>
                      </a:pPr>
                      <a:r>
                        <a:rPr sz="1000" dirty="0">
                          <a:latin typeface="Calibri"/>
                          <a:cs typeface="Calibri"/>
                        </a:rPr>
                        <a:t>10‐12</a:t>
                      </a:r>
                      <a:r>
                        <a:rPr sz="1000" spc="-25"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4450">
                        <a:lnSpc>
                          <a:spcPts val="1170"/>
                        </a:lnSpc>
                      </a:pPr>
                      <a:r>
                        <a:rPr sz="1000" dirty="0">
                          <a:latin typeface="Calibri"/>
                          <a:cs typeface="Calibri"/>
                        </a:rPr>
                        <a:t>Small</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6"/>
                  </a:ext>
                </a:extLst>
              </a:tr>
              <a:tr h="489203">
                <a:tc>
                  <a:txBody>
                    <a:bodyPr/>
                    <a:lstStyle/>
                    <a:p>
                      <a:pPr marL="45720">
                        <a:lnSpc>
                          <a:spcPts val="1170"/>
                        </a:lnSpc>
                      </a:pPr>
                      <a:r>
                        <a:rPr sz="1000" dirty="0">
                          <a:latin typeface="Calibri"/>
                          <a:cs typeface="Calibri"/>
                        </a:rPr>
                        <a:t>8‐10</a:t>
                      </a:r>
                      <a:r>
                        <a:rPr sz="1000" spc="-10" dirty="0">
                          <a:latin typeface="Calibri"/>
                          <a:cs typeface="Calibri"/>
                        </a:rPr>
                        <a:t> </a:t>
                      </a:r>
                      <a:r>
                        <a:rPr sz="1000" dirty="0">
                          <a:latin typeface="Calibri"/>
                          <a:cs typeface="Calibri"/>
                        </a:rPr>
                        <a:t>yrs</a:t>
                      </a:r>
                      <a:endParaRPr sz="1000">
                        <a:latin typeface="Calibri"/>
                        <a:cs typeface="Calibri"/>
                      </a:endParaRPr>
                    </a:p>
                    <a:p>
                      <a:pPr marL="45720">
                        <a:lnSpc>
                          <a:spcPct val="100000"/>
                        </a:lnSpc>
                        <a:spcBef>
                          <a:spcPts val="80"/>
                        </a:spcBef>
                      </a:pPr>
                      <a:r>
                        <a:rPr sz="1000" dirty="0">
                          <a:latin typeface="Calibri"/>
                          <a:cs typeface="Calibri"/>
                        </a:rPr>
                        <a:t>24‐30</a:t>
                      </a:r>
                      <a:r>
                        <a:rPr sz="1000" spc="-10" dirty="0">
                          <a:latin typeface="Calibri"/>
                          <a:cs typeface="Calibri"/>
                        </a:rPr>
                        <a:t> </a:t>
                      </a:r>
                      <a:r>
                        <a:rPr sz="1000" dirty="0">
                          <a:latin typeface="Calibri"/>
                          <a:cs typeface="Calibri"/>
                        </a:rPr>
                        <a:t>kg</a:t>
                      </a:r>
                      <a:endParaRPr sz="1000">
                        <a:latin typeface="Calibri"/>
                        <a:cs typeface="Calibri"/>
                      </a:endParaRPr>
                    </a:p>
                  </a:txBody>
                  <a:tcPr marL="0" marR="0" marT="0"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dirty="0">
                          <a:latin typeface="Calibri"/>
                          <a:cs typeface="Calibri"/>
                        </a:rPr>
                        <a:t>Adult</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Mediu</a:t>
                      </a:r>
                      <a:endParaRPr sz="1000">
                        <a:latin typeface="Calibri"/>
                        <a:cs typeface="Calibri"/>
                      </a:endParaRPr>
                    </a:p>
                    <a:p>
                      <a:pPr marL="45720" marR="133985">
                        <a:lnSpc>
                          <a:spcPct val="107000"/>
                        </a:lnSpc>
                      </a:pPr>
                      <a:r>
                        <a:rPr sz="1000" dirty="0">
                          <a:latin typeface="Calibri"/>
                          <a:cs typeface="Calibri"/>
                        </a:rPr>
                        <a:t>m  </a:t>
                      </a:r>
                      <a:r>
                        <a:rPr sz="1000" spc="-5" dirty="0">
                          <a:latin typeface="Calibri"/>
                          <a:cs typeface="Calibri"/>
                        </a:rPr>
                        <a:t>Large</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Pediatric</a:t>
                      </a:r>
                      <a:endParaRPr sz="1000">
                        <a:latin typeface="Calibri"/>
                        <a:cs typeface="Calibri"/>
                      </a:endParaRPr>
                    </a:p>
                    <a:p>
                      <a:pPr marL="45085">
                        <a:lnSpc>
                          <a:spcPct val="100000"/>
                        </a:lnSpc>
                        <a:spcBef>
                          <a:spcPts val="80"/>
                        </a:spcBef>
                      </a:pPr>
                      <a:r>
                        <a:rPr sz="1000" dirty="0">
                          <a:latin typeface="Calibri"/>
                          <a:cs typeface="Calibri"/>
                        </a:rPr>
                        <a:t>Adult</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dirty="0">
                          <a:latin typeface="Calibri"/>
                          <a:cs typeface="Calibri"/>
                        </a:rPr>
                        <a:t>2‐5 </a:t>
                      </a:r>
                      <a:r>
                        <a:rPr sz="1000" spc="-5" dirty="0">
                          <a:latin typeface="Calibri"/>
                          <a:cs typeface="Calibri"/>
                        </a:rPr>
                        <a:t>Straight</a:t>
                      </a:r>
                      <a:r>
                        <a:rPr sz="1000" spc="-50" dirty="0">
                          <a:latin typeface="Calibri"/>
                          <a:cs typeface="Calibri"/>
                        </a:rPr>
                        <a:t> </a:t>
                      </a:r>
                      <a:r>
                        <a:rPr sz="1000" spc="-5" dirty="0">
                          <a:latin typeface="Calibri"/>
                          <a:cs typeface="Calibri"/>
                        </a:rPr>
                        <a:t>or</a:t>
                      </a:r>
                      <a:endParaRPr sz="1000">
                        <a:latin typeface="Calibri"/>
                        <a:cs typeface="Calibri"/>
                      </a:endParaRPr>
                    </a:p>
                    <a:p>
                      <a:pPr marL="45720">
                        <a:lnSpc>
                          <a:spcPct val="100000"/>
                        </a:lnSpc>
                        <a:spcBef>
                          <a:spcPts val="80"/>
                        </a:spcBef>
                      </a:pPr>
                      <a:r>
                        <a:rPr sz="1000" spc="-5" dirty="0">
                          <a:latin typeface="Calibri"/>
                          <a:cs typeface="Calibri"/>
                        </a:rPr>
                        <a:t>curved</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5.5‐6.5</a:t>
                      </a:r>
                      <a:endParaRPr sz="1000">
                        <a:latin typeface="Calibri"/>
                        <a:cs typeface="Calibri"/>
                      </a:endParaRPr>
                    </a:p>
                    <a:p>
                      <a:pPr marL="45085">
                        <a:lnSpc>
                          <a:spcPct val="100000"/>
                        </a:lnSpc>
                        <a:spcBef>
                          <a:spcPts val="80"/>
                        </a:spcBef>
                      </a:pPr>
                      <a:r>
                        <a:rPr sz="1000" dirty="0">
                          <a:latin typeface="Calibri"/>
                          <a:cs typeface="Calibri"/>
                        </a:rPr>
                        <a:t>Cuffed</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dirty="0">
                          <a:latin typeface="Calibri"/>
                          <a:cs typeface="Calibri"/>
                        </a:rPr>
                        <a:t>14</a:t>
                      </a:r>
                      <a:r>
                        <a:rPr sz="1000" spc="-20"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14</a:t>
                      </a:r>
                      <a:r>
                        <a:rPr sz="1000" spc="-15"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4450">
                        <a:lnSpc>
                          <a:spcPts val="1170"/>
                        </a:lnSpc>
                      </a:pPr>
                      <a:r>
                        <a:rPr sz="1000" dirty="0">
                          <a:latin typeface="Calibri"/>
                          <a:cs typeface="Calibri"/>
                        </a:rPr>
                        <a:t>Child</a:t>
                      </a:r>
                      <a:endParaRPr sz="1000">
                        <a:latin typeface="Calibri"/>
                        <a:cs typeface="Calibri"/>
                      </a:endParaRPr>
                    </a:p>
                    <a:p>
                      <a:pPr marL="45720">
                        <a:lnSpc>
                          <a:spcPct val="100000"/>
                        </a:lnSpc>
                        <a:spcBef>
                          <a:spcPts val="80"/>
                        </a:spcBef>
                      </a:pPr>
                      <a:r>
                        <a:rPr sz="1000" dirty="0">
                          <a:latin typeface="Calibri"/>
                          <a:cs typeface="Calibri"/>
                        </a:rPr>
                        <a:t>Adult</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720">
                        <a:lnSpc>
                          <a:spcPts val="1170"/>
                        </a:lnSpc>
                      </a:pPr>
                      <a:r>
                        <a:rPr sz="1000" dirty="0">
                          <a:latin typeface="Calibri"/>
                          <a:cs typeface="Calibri"/>
                        </a:rPr>
                        <a:t>18‐20</a:t>
                      </a:r>
                      <a:endParaRPr sz="1000">
                        <a:latin typeface="Calibri"/>
                        <a:cs typeface="Calibri"/>
                      </a:endParaRPr>
                    </a:p>
                    <a:p>
                      <a:pPr marL="45720">
                        <a:lnSpc>
                          <a:spcPct val="100000"/>
                        </a:lnSpc>
                        <a:spcBef>
                          <a:spcPts val="80"/>
                        </a:spcBef>
                      </a:pPr>
                      <a:r>
                        <a:rPr sz="1000" dirty="0">
                          <a:latin typeface="Calibri"/>
                          <a:cs typeface="Calibri"/>
                        </a:rPr>
                        <a:t>gauge</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ts val="1170"/>
                        </a:lnSpc>
                      </a:pPr>
                      <a:r>
                        <a:rPr sz="1000" dirty="0">
                          <a:latin typeface="Calibri"/>
                          <a:cs typeface="Calibri"/>
                        </a:rPr>
                        <a:t>12</a:t>
                      </a:r>
                      <a:r>
                        <a:rPr sz="1000" spc="-40"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28‐38</a:t>
                      </a:r>
                      <a:r>
                        <a:rPr sz="1000" spc="-15"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12</a:t>
                      </a:r>
                      <a:r>
                        <a:rPr sz="1000" spc="-10" dirty="0">
                          <a:latin typeface="Calibri"/>
                          <a:cs typeface="Calibri"/>
                        </a:rPr>
                        <a:t> </a:t>
                      </a:r>
                      <a:r>
                        <a:rPr sz="1000" dirty="0">
                          <a:latin typeface="Calibri"/>
                          <a:cs typeface="Calibri"/>
                        </a:rPr>
                        <a:t>Fr</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45085">
                        <a:lnSpc>
                          <a:spcPts val="1170"/>
                        </a:lnSpc>
                      </a:pPr>
                      <a:r>
                        <a:rPr sz="1000" dirty="0">
                          <a:latin typeface="Calibri"/>
                          <a:cs typeface="Calibri"/>
                        </a:rPr>
                        <a:t>Medium</a:t>
                      </a:r>
                      <a:endParaRPr sz="1000">
                        <a:latin typeface="Calibri"/>
                        <a:cs typeface="Calibri"/>
                      </a:endParaRPr>
                    </a:p>
                  </a:txBody>
                  <a:tcPr marL="0" marR="0" marT="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7"/>
                  </a:ext>
                </a:extLst>
              </a:tr>
              <a:tr h="176783">
                <a:tc gridSpan="14">
                  <a:txBody>
                    <a:bodyPr/>
                    <a:lstStyle/>
                    <a:p>
                      <a:pPr marL="61594">
                        <a:lnSpc>
                          <a:spcPts val="1055"/>
                        </a:lnSpc>
                      </a:pPr>
                      <a:r>
                        <a:rPr sz="900" i="1" spc="-5" dirty="0">
                          <a:latin typeface="Calibri"/>
                          <a:cs typeface="Calibri"/>
                        </a:rPr>
                        <a:t>BP: blood pressure; Cath: catheter; C‐collar: cervical collar; ET: </a:t>
                      </a:r>
                      <a:r>
                        <a:rPr sz="900" i="1" dirty="0">
                          <a:latin typeface="Calibri"/>
                          <a:cs typeface="Calibri"/>
                        </a:rPr>
                        <a:t>endotracheal; </a:t>
                      </a:r>
                      <a:r>
                        <a:rPr sz="900" i="1" spc="-5" dirty="0">
                          <a:latin typeface="Calibri"/>
                          <a:cs typeface="Calibri"/>
                        </a:rPr>
                        <a:t>Fr: French (gauge); IV: intravenous; </a:t>
                      </a:r>
                      <a:r>
                        <a:rPr sz="900" i="1" dirty="0">
                          <a:latin typeface="Calibri"/>
                          <a:cs typeface="Calibri"/>
                        </a:rPr>
                        <a:t>NG: </a:t>
                      </a:r>
                      <a:r>
                        <a:rPr sz="900" i="1" spc="-5" dirty="0">
                          <a:latin typeface="Calibri"/>
                          <a:cs typeface="Calibri"/>
                        </a:rPr>
                        <a:t>nasogastric; </a:t>
                      </a:r>
                      <a:r>
                        <a:rPr sz="900" i="1" dirty="0">
                          <a:latin typeface="Calibri"/>
                          <a:cs typeface="Calibri"/>
                        </a:rPr>
                        <a:t>O</a:t>
                      </a:r>
                      <a:r>
                        <a:rPr sz="900" i="1" baseline="-18518" dirty="0">
                          <a:latin typeface="Calibri"/>
                          <a:cs typeface="Calibri"/>
                        </a:rPr>
                        <a:t>2</a:t>
                      </a:r>
                      <a:r>
                        <a:rPr sz="900" i="1" dirty="0">
                          <a:latin typeface="Calibri"/>
                          <a:cs typeface="Calibri"/>
                        </a:rPr>
                        <a:t>:</a:t>
                      </a:r>
                      <a:r>
                        <a:rPr sz="900" i="1" spc="40" dirty="0">
                          <a:latin typeface="Calibri"/>
                          <a:cs typeface="Calibri"/>
                        </a:rPr>
                        <a:t> </a:t>
                      </a:r>
                      <a:r>
                        <a:rPr sz="900" i="1" dirty="0">
                          <a:latin typeface="Calibri"/>
                          <a:cs typeface="Calibri"/>
                        </a:rPr>
                        <a:t>oxygen</a:t>
                      </a:r>
                      <a:endParaRPr sz="900" dirty="0">
                        <a:latin typeface="Calibri"/>
                        <a:cs typeface="Calibri"/>
                      </a:endParaRPr>
                    </a:p>
                  </a:txBody>
                  <a:tcPr marL="0" marR="0" marT="0"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8"/>
                  </a:ext>
                </a:extLst>
              </a:tr>
            </a:tbl>
          </a:graphicData>
        </a:graphic>
      </p:graphicFrame>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47535" y="7243659"/>
            <a:ext cx="305564" cy="305564"/>
          </a:xfrm>
          <a:prstGeom prst="rect">
            <a:avLst/>
          </a:prstGeom>
        </p:spPr>
      </p:pic>
    </p:spTree>
    <p:extLst>
      <p:ext uri="{BB962C8B-B14F-4D97-AF65-F5344CB8AC3E}">
        <p14:creationId xmlns:p14="http://schemas.microsoft.com/office/powerpoint/2010/main" val="245822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6257" y="2395982"/>
            <a:ext cx="4187532" cy="3443891"/>
          </a:xfrm>
          <a:prstGeom prst="rect">
            <a:avLst/>
          </a:prstGeom>
        </p:spPr>
        <p:txBody>
          <a:bodyPr vert="horz" wrap="square" lIns="0" tIns="12065" rIns="0" bIns="0" rtlCol="0">
            <a:spAutoFit/>
          </a:bodyPr>
          <a:lstStyle/>
          <a:p>
            <a:pPr marL="409575" marR="251460" indent="-396875">
              <a:lnSpc>
                <a:spcPct val="100000"/>
              </a:lnSpc>
              <a:spcBef>
                <a:spcPts val="100"/>
              </a:spcBef>
              <a:buFont typeface="Lucida Sans Unicode"/>
              <a:buChar char="■"/>
              <a:tabLst>
                <a:tab pos="409575" algn="l"/>
                <a:tab pos="410209" algn="l"/>
              </a:tabLst>
            </a:pPr>
            <a:r>
              <a:rPr lang="en-US" sz="2600" spc="-15" dirty="0">
                <a:cs typeface="Calibri"/>
              </a:rPr>
              <a:t>Unlike </a:t>
            </a:r>
            <a:r>
              <a:rPr lang="en-US" sz="2600" spc="-5" dirty="0">
                <a:cs typeface="Calibri"/>
              </a:rPr>
              <a:t>adults, pediatric  </a:t>
            </a:r>
            <a:r>
              <a:rPr lang="en-US" sz="2600" spc="-10" dirty="0">
                <a:cs typeface="Calibri"/>
              </a:rPr>
              <a:t>patients require </a:t>
            </a:r>
            <a:r>
              <a:rPr lang="en-US" sz="2600" spc="-15" dirty="0">
                <a:cs typeface="Calibri"/>
              </a:rPr>
              <a:t>atropine to  avoid bradycardia </a:t>
            </a:r>
            <a:r>
              <a:rPr lang="en-US" sz="2600" spc="-15" dirty="0" smtClean="0">
                <a:cs typeface="Calibri"/>
              </a:rPr>
              <a:t/>
            </a:r>
            <a:br>
              <a:rPr lang="en-US" sz="2600" spc="-15" dirty="0" smtClean="0">
                <a:cs typeface="Calibri"/>
              </a:rPr>
            </a:br>
            <a:r>
              <a:rPr lang="en-US" sz="2600" dirty="0" smtClean="0">
                <a:cs typeface="Calibri"/>
              </a:rPr>
              <a:t>with  </a:t>
            </a:r>
            <a:r>
              <a:rPr lang="en-US" sz="2600" spc="-10" dirty="0" smtClean="0">
                <a:cs typeface="Calibri"/>
              </a:rPr>
              <a:t>intubation.</a:t>
            </a:r>
            <a:endParaRPr lang="en-US" sz="2600" dirty="0">
              <a:cs typeface="Calibri"/>
            </a:endParaRPr>
          </a:p>
          <a:p>
            <a:pPr marL="409575" marR="5080" indent="-396875">
              <a:lnSpc>
                <a:spcPct val="100000"/>
              </a:lnSpc>
              <a:spcBef>
                <a:spcPts val="1800"/>
              </a:spcBef>
              <a:buFont typeface="Lucida Sans Unicode"/>
              <a:buChar char="■"/>
              <a:tabLst>
                <a:tab pos="410209" algn="l"/>
              </a:tabLst>
            </a:pPr>
            <a:r>
              <a:rPr lang="en-US" sz="2600" dirty="0">
                <a:cs typeface="Calibri"/>
              </a:rPr>
              <a:t>Apply </a:t>
            </a:r>
            <a:r>
              <a:rPr lang="en-US" sz="2600" spc="-5" dirty="0">
                <a:cs typeface="Calibri"/>
              </a:rPr>
              <a:t>the algorithm </a:t>
            </a:r>
            <a:r>
              <a:rPr lang="en-US" sz="2600" spc="-5" dirty="0" smtClean="0">
                <a:cs typeface="Calibri"/>
              </a:rPr>
              <a:t/>
            </a:r>
            <a:br>
              <a:rPr lang="en-US" sz="2600" spc="-5" dirty="0" smtClean="0">
                <a:cs typeface="Calibri"/>
              </a:rPr>
            </a:br>
            <a:r>
              <a:rPr lang="en-US" sz="2600" spc="-10" dirty="0" smtClean="0">
                <a:cs typeface="Calibri"/>
              </a:rPr>
              <a:t>(</a:t>
            </a:r>
            <a:r>
              <a:rPr lang="en-US" sz="2600" spc="-10" dirty="0">
                <a:cs typeface="Calibri"/>
              </a:rPr>
              <a:t>at right)  </a:t>
            </a:r>
            <a:r>
              <a:rPr lang="en-US" sz="2600" spc="-20" dirty="0">
                <a:cs typeface="Calibri"/>
              </a:rPr>
              <a:t>for </a:t>
            </a:r>
            <a:r>
              <a:rPr lang="en-US" sz="2600" spc="-15" dirty="0">
                <a:cs typeface="Calibri"/>
              </a:rPr>
              <a:t>rapid </a:t>
            </a:r>
            <a:r>
              <a:rPr lang="en-US" sz="2600" spc="-5" dirty="0">
                <a:cs typeface="Calibri"/>
              </a:rPr>
              <a:t>sequence </a:t>
            </a:r>
            <a:r>
              <a:rPr lang="en-US" sz="2600" spc="-10" dirty="0">
                <a:cs typeface="Calibri"/>
              </a:rPr>
              <a:t>intubation </a:t>
            </a:r>
            <a:r>
              <a:rPr lang="en-US" sz="2600" spc="-10" dirty="0" smtClean="0">
                <a:cs typeface="Calibri"/>
              </a:rPr>
              <a:t/>
            </a:r>
            <a:br>
              <a:rPr lang="en-US" sz="2600" spc="-10" dirty="0" smtClean="0">
                <a:cs typeface="Calibri"/>
              </a:rPr>
            </a:br>
            <a:r>
              <a:rPr lang="en-US" sz="2600" spc="-5" dirty="0" smtClean="0">
                <a:cs typeface="Calibri"/>
              </a:rPr>
              <a:t>of </a:t>
            </a:r>
            <a:r>
              <a:rPr lang="en-US" sz="2600" spc="-5" dirty="0">
                <a:cs typeface="Calibri"/>
              </a:rPr>
              <a:t>the </a:t>
            </a:r>
            <a:r>
              <a:rPr lang="en-US" sz="2600" spc="-10" dirty="0">
                <a:cs typeface="Calibri"/>
              </a:rPr>
              <a:t>pediatric</a:t>
            </a:r>
            <a:r>
              <a:rPr lang="en-US" sz="2600" spc="-20" dirty="0">
                <a:cs typeface="Calibri"/>
              </a:rPr>
              <a:t> </a:t>
            </a:r>
            <a:r>
              <a:rPr lang="en-US" sz="2600" spc="-10" dirty="0" smtClean="0">
                <a:cs typeface="Calibri"/>
              </a:rPr>
              <a:t>patient.</a:t>
            </a:r>
            <a:endParaRPr lang="en-US" sz="2600" dirty="0">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250"/>
              </a:lnSpc>
            </a:pPr>
            <a:fld id="{81D60167-4931-47E6-BA6A-407CBD079E47}" type="slidenum">
              <a:rPr spc="5" dirty="0"/>
              <a:t>6</a:t>
            </a:fld>
            <a:endParaRPr spc="5" dirty="0"/>
          </a:p>
        </p:txBody>
      </p:sp>
      <p:sp>
        <p:nvSpPr>
          <p:cNvPr id="3" name="object 3"/>
          <p:cNvSpPr txBox="1">
            <a:spLocks noGrp="1"/>
          </p:cNvSpPr>
          <p:nvPr>
            <p:ph type="title"/>
          </p:nvPr>
        </p:nvSpPr>
        <p:spPr>
          <a:xfrm>
            <a:off x="590804" y="525217"/>
            <a:ext cx="4514596" cy="825354"/>
          </a:xfrm>
          <a:prstGeom prst="rect">
            <a:avLst/>
          </a:prstGeom>
        </p:spPr>
        <p:txBody>
          <a:bodyPr vert="horz" wrap="square" lIns="0" tIns="17780" rIns="0" bIns="0" rtlCol="0">
            <a:spAutoFit/>
          </a:bodyPr>
          <a:lstStyle/>
          <a:p>
            <a:pPr marL="12700">
              <a:lnSpc>
                <a:spcPts val="3105"/>
              </a:lnSpc>
              <a:spcBef>
                <a:spcPts val="140"/>
              </a:spcBef>
            </a:pPr>
            <a:r>
              <a:rPr spc="20" dirty="0"/>
              <a:t>EWS </a:t>
            </a:r>
            <a:r>
              <a:rPr lang="en-US" spc="20" dirty="0"/>
              <a:t>Pediatric </a:t>
            </a:r>
            <a:r>
              <a:rPr lang="en-US" spc="20" dirty="0" smtClean="0"/>
              <a:t>Trauma</a:t>
            </a:r>
            <a:br>
              <a:rPr lang="en-US" spc="20" dirty="0" smtClean="0"/>
            </a:br>
            <a:r>
              <a:rPr lang="en-US" sz="3300" dirty="0" smtClean="0">
                <a:solidFill>
                  <a:schemeClr val="tx1"/>
                </a:solidFill>
              </a:rPr>
              <a:t>Establishing an Airway</a:t>
            </a:r>
            <a:endParaRPr sz="3300" dirty="0">
              <a:solidFill>
                <a:schemeClr val="tx1"/>
              </a:solidFill>
            </a:endParaRPr>
          </a:p>
        </p:txBody>
      </p:sp>
      <p:sp>
        <p:nvSpPr>
          <p:cNvPr id="7" name="object 4"/>
          <p:cNvSpPr txBox="1">
            <a:spLocks noGrp="1"/>
          </p:cNvSpPr>
          <p:nvPr>
            <p:ph type="ftr" sz="quarter" idx="5"/>
          </p:nvPr>
        </p:nvSpPr>
        <p:spPr>
          <a:xfrm>
            <a:off x="590811" y="7229729"/>
            <a:ext cx="677544" cy="166712"/>
          </a:xfrm>
          <a:prstGeom prst="rect">
            <a:avLst/>
          </a:prstGeom>
        </p:spPr>
        <p:txBody>
          <a:bodyPr vert="horz" wrap="square" lIns="0" tIns="0" rIns="0" bIns="0" rtlCol="0">
            <a:spAutoFit/>
          </a:bodyPr>
          <a:lstStyle/>
          <a:p>
            <a:pPr marL="12700">
              <a:lnSpc>
                <a:spcPts val="1250"/>
              </a:lnSpc>
            </a:pPr>
            <a:r>
              <a:rPr dirty="0" smtClean="0"/>
              <a:t>202</a:t>
            </a:r>
            <a:r>
              <a:rPr lang="en-US" dirty="0"/>
              <a:t>1</a:t>
            </a:r>
            <a:r>
              <a:rPr dirty="0" smtClean="0"/>
              <a:t>,</a:t>
            </a:r>
            <a:r>
              <a:rPr spc="-35" dirty="0" smtClean="0"/>
              <a:t> </a:t>
            </a:r>
            <a:r>
              <a:rPr dirty="0" smtClean="0"/>
              <a:t>v1.</a:t>
            </a:r>
            <a:r>
              <a:rPr lang="en-US" dirty="0"/>
              <a:t>1</a:t>
            </a:r>
            <a:endParaRPr dirty="0"/>
          </a:p>
        </p:txBody>
      </p:sp>
      <p:pic>
        <p:nvPicPr>
          <p:cNvPr id="9" name="Picture 8" descr="Algorithm for rapid sequence intubation" title="Establishing an airway"/>
          <p:cNvPicPr>
            <a:picLocks noChangeAspect="1"/>
          </p:cNvPicPr>
          <p:nvPr/>
        </p:nvPicPr>
        <p:blipFill>
          <a:blip r:embed="rId5"/>
          <a:stretch>
            <a:fillRect/>
          </a:stretch>
        </p:blipFill>
        <p:spPr>
          <a:xfrm>
            <a:off x="5075906" y="2148877"/>
            <a:ext cx="4182103" cy="4385924"/>
          </a:xfrm>
          <a:prstGeom prst="rect">
            <a:avLst/>
          </a:prstGeom>
          <a:ln w="12700">
            <a:solidFill>
              <a:schemeClr val="tx1"/>
            </a:solidFill>
          </a:ln>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03789" y="7229729"/>
            <a:ext cx="366650" cy="366650"/>
          </a:xfrm>
          <a:prstGeom prst="rect">
            <a:avLst/>
          </a:prstGeom>
        </p:spPr>
      </p:pic>
    </p:spTree>
    <p:extLst>
      <p:ext uri="{BB962C8B-B14F-4D97-AF65-F5344CB8AC3E}">
        <p14:creationId xmlns:p14="http://schemas.microsoft.com/office/powerpoint/2010/main" val="423688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8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0804" y="2235329"/>
            <a:ext cx="5156856" cy="4354397"/>
          </a:xfrm>
          <a:prstGeom prst="rect">
            <a:avLst/>
          </a:prstGeom>
        </p:spPr>
        <p:txBody>
          <a:bodyPr vert="horz" wrap="square" lIns="0" tIns="12065" rIns="0" bIns="0" rtlCol="0">
            <a:spAutoFit/>
          </a:bodyPr>
          <a:lstStyle/>
          <a:p>
            <a:pPr marL="355600" marR="5080" indent="-342900">
              <a:lnSpc>
                <a:spcPct val="100000"/>
              </a:lnSpc>
              <a:spcAft>
                <a:spcPts val="600"/>
              </a:spcAft>
              <a:buFont typeface="Wingdings"/>
              <a:buChar char=""/>
              <a:tabLst>
                <a:tab pos="354965" algn="l"/>
                <a:tab pos="356235" algn="l"/>
              </a:tabLst>
            </a:pPr>
            <a:r>
              <a:rPr lang="en-US" sz="2200" spc="-5" dirty="0">
                <a:cs typeface="Calibri"/>
              </a:rPr>
              <a:t>Under </a:t>
            </a:r>
            <a:r>
              <a:rPr lang="en-US" sz="2200" spc="-10" dirty="0">
                <a:cs typeface="Calibri"/>
              </a:rPr>
              <a:t>age </a:t>
            </a:r>
            <a:r>
              <a:rPr lang="en-US" sz="2200" spc="-5" dirty="0">
                <a:cs typeface="Calibri"/>
              </a:rPr>
              <a:t>10, </a:t>
            </a:r>
            <a:r>
              <a:rPr lang="en-US" sz="2200" spc="-5" dirty="0" smtClean="0">
                <a:cs typeface="Calibri"/>
              </a:rPr>
              <a:t>needle </a:t>
            </a:r>
            <a:r>
              <a:rPr lang="en-US" sz="2200" spc="-15" dirty="0" smtClean="0">
                <a:cs typeface="Calibri"/>
              </a:rPr>
              <a:t>cricothyroidotomy </a:t>
            </a:r>
            <a:r>
              <a:rPr lang="en-US" sz="2200" spc="-10" dirty="0" smtClean="0">
                <a:cs typeface="Calibri"/>
              </a:rPr>
              <a:t>should </a:t>
            </a:r>
            <a:r>
              <a:rPr lang="en-US" sz="2200" spc="-5" dirty="0" smtClean="0">
                <a:cs typeface="Calibri"/>
              </a:rPr>
              <a:t>be</a:t>
            </a:r>
            <a:r>
              <a:rPr lang="en-US" sz="2200" spc="20" dirty="0" smtClean="0">
                <a:cs typeface="Calibri"/>
              </a:rPr>
              <a:t> </a:t>
            </a:r>
            <a:r>
              <a:rPr lang="en-US" sz="2200" spc="-10" dirty="0" smtClean="0">
                <a:cs typeface="Calibri"/>
              </a:rPr>
              <a:t>performed.</a:t>
            </a:r>
          </a:p>
          <a:p>
            <a:pPr marL="698500" lvl="1" indent="-342900">
              <a:lnSpc>
                <a:spcPct val="100000"/>
              </a:lnSpc>
              <a:spcAft>
                <a:spcPts val="600"/>
              </a:spcAft>
              <a:buSzPct val="90000"/>
              <a:buFont typeface="Wingdings"/>
              <a:buChar char=""/>
              <a:tabLst>
                <a:tab pos="697865" algn="l"/>
                <a:tab pos="698500" algn="l"/>
              </a:tabLst>
            </a:pPr>
            <a:r>
              <a:rPr lang="en-US" sz="2000" spc="-5" dirty="0">
                <a:cs typeface="Calibri"/>
              </a:rPr>
              <a:t>Performed using a large‐bore IV  (16‐18G) with </a:t>
            </a:r>
            <a:r>
              <a:rPr lang="en-US" sz="2000" spc="-5" dirty="0" err="1">
                <a:cs typeface="Calibri"/>
              </a:rPr>
              <a:t>angiocath</a:t>
            </a:r>
            <a:r>
              <a:rPr lang="en-US" sz="2000" spc="-5" dirty="0">
                <a:cs typeface="Calibri"/>
              </a:rPr>
              <a:t> connected  to high‐flow oxygen</a:t>
            </a:r>
          </a:p>
          <a:p>
            <a:pPr marL="698500" lvl="1" indent="-342900">
              <a:lnSpc>
                <a:spcPct val="100000"/>
              </a:lnSpc>
              <a:spcAft>
                <a:spcPts val="600"/>
              </a:spcAft>
              <a:buSzPct val="90000"/>
              <a:buFont typeface="Wingdings"/>
              <a:buChar char=""/>
              <a:tabLst>
                <a:tab pos="697865" algn="l"/>
                <a:tab pos="698500" algn="l"/>
              </a:tabLst>
            </a:pPr>
            <a:r>
              <a:rPr lang="en-US" sz="2000" dirty="0">
                <a:cs typeface="Calibri"/>
              </a:rPr>
              <a:t>Allows for ~45 min of oxygenation  before </a:t>
            </a:r>
            <a:r>
              <a:rPr lang="en-US" sz="2000" dirty="0" err="1">
                <a:cs typeface="Calibri"/>
              </a:rPr>
              <a:t>hypercarbia</a:t>
            </a:r>
            <a:r>
              <a:rPr lang="en-US" sz="2000" dirty="0">
                <a:cs typeface="Calibri"/>
              </a:rPr>
              <a:t> becomes an issue</a:t>
            </a:r>
          </a:p>
          <a:p>
            <a:pPr marL="698500" lvl="1" indent="-342900">
              <a:lnSpc>
                <a:spcPct val="100000"/>
              </a:lnSpc>
              <a:spcAft>
                <a:spcPts val="600"/>
              </a:spcAft>
              <a:buSzPct val="90000"/>
              <a:buFont typeface="Wingdings"/>
              <a:buChar char=""/>
              <a:tabLst>
                <a:tab pos="697865" algn="l"/>
                <a:tab pos="698500" algn="l"/>
              </a:tabLst>
            </a:pPr>
            <a:r>
              <a:rPr lang="en-US" sz="2000" dirty="0">
                <a:cs typeface="Calibri"/>
              </a:rPr>
              <a:t>Standard surgical </a:t>
            </a:r>
            <a:r>
              <a:rPr lang="en-US" sz="2000" dirty="0" err="1">
                <a:cs typeface="Calibri"/>
              </a:rPr>
              <a:t>cricothyroidotomy</a:t>
            </a:r>
            <a:r>
              <a:rPr lang="en-US" sz="2000" dirty="0">
                <a:cs typeface="Calibri"/>
              </a:rPr>
              <a:t>  can cause severe laryngeal damage</a:t>
            </a:r>
            <a:r>
              <a:rPr lang="en-US" sz="2000" spc="-10" dirty="0" smtClean="0">
                <a:cs typeface="Calibri"/>
              </a:rPr>
              <a:t>.</a:t>
            </a:r>
          </a:p>
          <a:p>
            <a:pPr marL="355600" marR="5080" indent="-342900">
              <a:lnSpc>
                <a:spcPct val="100000"/>
              </a:lnSpc>
              <a:spcBef>
                <a:spcPts val="600"/>
              </a:spcBef>
              <a:spcAft>
                <a:spcPts val="600"/>
              </a:spcAft>
              <a:buFont typeface="Wingdings"/>
              <a:buChar char=""/>
              <a:tabLst>
                <a:tab pos="354965" algn="l"/>
                <a:tab pos="356235" algn="l"/>
              </a:tabLst>
            </a:pPr>
            <a:r>
              <a:rPr lang="en-US" sz="2200" dirty="0">
                <a:cs typeface="Calibri"/>
              </a:rPr>
              <a:t>Tracheostomy procedure is same  as for adults.</a:t>
            </a:r>
            <a:endParaRPr lang="en-US" sz="2200" dirty="0" smtClean="0">
              <a:cs typeface="Calibri"/>
            </a:endParaRPr>
          </a:p>
          <a:p>
            <a:pPr marL="698500" lvl="1" indent="-342900">
              <a:lnSpc>
                <a:spcPct val="100000"/>
              </a:lnSpc>
              <a:spcBef>
                <a:spcPts val="490"/>
              </a:spcBef>
              <a:buSzPct val="90000"/>
              <a:buFont typeface="Wingdings"/>
              <a:buChar char=""/>
              <a:tabLst>
                <a:tab pos="697865" algn="l"/>
                <a:tab pos="698500" algn="l"/>
              </a:tabLst>
            </a:pPr>
            <a:endParaRPr lang="en-US" sz="2000" dirty="0" smtClean="0">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250"/>
              </a:lnSpc>
            </a:pPr>
            <a:fld id="{81D60167-4931-47E6-BA6A-407CBD079E47}" type="slidenum">
              <a:rPr spc="5" dirty="0"/>
              <a:t>7</a:t>
            </a:fld>
            <a:endParaRPr spc="5" dirty="0"/>
          </a:p>
        </p:txBody>
      </p:sp>
      <p:sp>
        <p:nvSpPr>
          <p:cNvPr id="3" name="object 3"/>
          <p:cNvSpPr txBox="1">
            <a:spLocks noGrp="1"/>
          </p:cNvSpPr>
          <p:nvPr>
            <p:ph type="title"/>
          </p:nvPr>
        </p:nvSpPr>
        <p:spPr>
          <a:xfrm>
            <a:off x="590804" y="525217"/>
            <a:ext cx="4514596" cy="825354"/>
          </a:xfrm>
          <a:prstGeom prst="rect">
            <a:avLst/>
          </a:prstGeom>
        </p:spPr>
        <p:txBody>
          <a:bodyPr vert="horz" wrap="square" lIns="0" tIns="17780" rIns="0" bIns="0" rtlCol="0">
            <a:spAutoFit/>
          </a:bodyPr>
          <a:lstStyle/>
          <a:p>
            <a:pPr marL="12700">
              <a:lnSpc>
                <a:spcPts val="3105"/>
              </a:lnSpc>
              <a:spcBef>
                <a:spcPts val="140"/>
              </a:spcBef>
            </a:pPr>
            <a:r>
              <a:rPr spc="20" dirty="0"/>
              <a:t>EWS </a:t>
            </a:r>
            <a:r>
              <a:rPr lang="en-US" spc="20" dirty="0"/>
              <a:t>Pediatric </a:t>
            </a:r>
            <a:r>
              <a:rPr lang="en-US" spc="20" dirty="0" smtClean="0"/>
              <a:t>Trauma</a:t>
            </a:r>
            <a:br>
              <a:rPr lang="en-US" spc="20" dirty="0" smtClean="0"/>
            </a:br>
            <a:r>
              <a:rPr lang="en-US" sz="3300" dirty="0" smtClean="0">
                <a:solidFill>
                  <a:schemeClr val="tx1"/>
                </a:solidFill>
              </a:rPr>
              <a:t>Surgical Airway</a:t>
            </a:r>
            <a:endParaRPr sz="3300" dirty="0">
              <a:solidFill>
                <a:schemeClr val="tx1"/>
              </a:solidFill>
            </a:endParaRPr>
          </a:p>
        </p:txBody>
      </p:sp>
      <p:sp>
        <p:nvSpPr>
          <p:cNvPr id="7" name="object 4"/>
          <p:cNvSpPr txBox="1">
            <a:spLocks noGrp="1"/>
          </p:cNvSpPr>
          <p:nvPr>
            <p:ph type="ftr" sz="quarter" idx="5"/>
          </p:nvPr>
        </p:nvSpPr>
        <p:spPr>
          <a:xfrm>
            <a:off x="590811" y="7229729"/>
            <a:ext cx="677544" cy="166712"/>
          </a:xfrm>
          <a:prstGeom prst="rect">
            <a:avLst/>
          </a:prstGeom>
        </p:spPr>
        <p:txBody>
          <a:bodyPr vert="horz" wrap="square" lIns="0" tIns="0" rIns="0" bIns="0" rtlCol="0">
            <a:spAutoFit/>
          </a:bodyPr>
          <a:lstStyle/>
          <a:p>
            <a:pPr marL="12700">
              <a:lnSpc>
                <a:spcPts val="1250"/>
              </a:lnSpc>
            </a:pPr>
            <a:r>
              <a:rPr dirty="0" smtClean="0"/>
              <a:t>202</a:t>
            </a:r>
            <a:r>
              <a:rPr lang="en-US" dirty="0"/>
              <a:t>1</a:t>
            </a:r>
            <a:r>
              <a:rPr dirty="0" smtClean="0"/>
              <a:t>,</a:t>
            </a:r>
            <a:r>
              <a:rPr spc="-35" dirty="0" smtClean="0"/>
              <a:t> </a:t>
            </a:r>
            <a:r>
              <a:rPr dirty="0" smtClean="0"/>
              <a:t>v1.</a:t>
            </a:r>
            <a:r>
              <a:rPr lang="en-US" dirty="0"/>
              <a:t>1</a:t>
            </a:r>
            <a:endParaRPr dirty="0"/>
          </a:p>
        </p:txBody>
      </p:sp>
      <p:sp>
        <p:nvSpPr>
          <p:cNvPr id="8" name="object 11"/>
          <p:cNvSpPr/>
          <p:nvPr/>
        </p:nvSpPr>
        <p:spPr>
          <a:xfrm>
            <a:off x="5943600" y="2514600"/>
            <a:ext cx="0" cy="3749040"/>
          </a:xfrm>
          <a:custGeom>
            <a:avLst/>
            <a:gdLst/>
            <a:ahLst/>
            <a:cxnLst/>
            <a:rect l="l" t="t" r="r" b="b"/>
            <a:pathLst>
              <a:path h="3749040">
                <a:moveTo>
                  <a:pt x="0" y="0"/>
                </a:moveTo>
                <a:lnTo>
                  <a:pt x="0" y="3749040"/>
                </a:lnTo>
              </a:path>
            </a:pathLst>
          </a:custGeom>
          <a:ln w="19050">
            <a:solidFill>
              <a:srgbClr val="000000"/>
            </a:solidFill>
          </a:ln>
        </p:spPr>
        <p:txBody>
          <a:bodyPr wrap="square" lIns="0" tIns="0" rIns="0" bIns="0" rtlCol="0"/>
          <a:lstStyle/>
          <a:p>
            <a:endParaRPr/>
          </a:p>
        </p:txBody>
      </p:sp>
      <p:sp>
        <p:nvSpPr>
          <p:cNvPr id="11" name="object 7" descr="5 year old Iraqi male with penetrating mandible injury" title="Surgical airway"/>
          <p:cNvSpPr/>
          <p:nvPr/>
        </p:nvSpPr>
        <p:spPr>
          <a:xfrm>
            <a:off x="6337553" y="2737866"/>
            <a:ext cx="2819400" cy="2362200"/>
          </a:xfrm>
          <a:prstGeom prst="rect">
            <a:avLst/>
          </a:prstGeom>
          <a:blipFill>
            <a:blip r:embed="rId5" cstate="print"/>
            <a:stretch>
              <a:fillRect/>
            </a:stretch>
          </a:blipFill>
          <a:ln w="12700">
            <a:solidFill>
              <a:schemeClr val="tx1"/>
            </a:solidFill>
          </a:ln>
          <a:effectLst>
            <a:outerShdw blurRad="50800" dist="38100" dir="2700000" algn="tl" rotWithShape="0">
              <a:prstClr val="black">
                <a:alpha val="40000"/>
              </a:prstClr>
            </a:outerShdw>
          </a:effectLst>
        </p:spPr>
        <p:txBody>
          <a:bodyPr wrap="square" lIns="0" tIns="0" rIns="0" bIns="0" rtlCol="0"/>
          <a:lstStyle/>
          <a:p>
            <a:endParaRPr/>
          </a:p>
        </p:txBody>
      </p:sp>
      <p:sp>
        <p:nvSpPr>
          <p:cNvPr id="13" name="object 9"/>
          <p:cNvSpPr txBox="1"/>
          <p:nvPr/>
        </p:nvSpPr>
        <p:spPr>
          <a:xfrm>
            <a:off x="6416294" y="5303773"/>
            <a:ext cx="2792730" cy="904875"/>
          </a:xfrm>
          <a:prstGeom prst="rect">
            <a:avLst/>
          </a:prstGeom>
        </p:spPr>
        <p:txBody>
          <a:bodyPr vert="horz" wrap="square" lIns="0" tIns="43180" rIns="0" bIns="0" rtlCol="0">
            <a:spAutoFit/>
          </a:bodyPr>
          <a:lstStyle/>
          <a:p>
            <a:pPr marL="12700" marR="5080">
              <a:lnSpc>
                <a:spcPts val="1700"/>
              </a:lnSpc>
              <a:spcBef>
                <a:spcPts val="340"/>
              </a:spcBef>
            </a:pPr>
            <a:r>
              <a:rPr sz="1600" i="1" dirty="0">
                <a:latin typeface="Calibri"/>
                <a:cs typeface="Calibri"/>
              </a:rPr>
              <a:t>A </a:t>
            </a:r>
            <a:r>
              <a:rPr sz="1600" i="1" spc="-35" dirty="0">
                <a:latin typeface="Calibri"/>
                <a:cs typeface="Calibri"/>
              </a:rPr>
              <a:t>different </a:t>
            </a:r>
            <a:r>
              <a:rPr sz="1600" i="1" dirty="0">
                <a:latin typeface="Calibri"/>
                <a:cs typeface="Calibri"/>
              </a:rPr>
              <a:t>5 </a:t>
            </a:r>
            <a:r>
              <a:rPr sz="1600" i="1" spc="-30" dirty="0">
                <a:latin typeface="Calibri"/>
                <a:cs typeface="Calibri"/>
              </a:rPr>
              <a:t>year </a:t>
            </a:r>
            <a:r>
              <a:rPr sz="1600" i="1" spc="-25" dirty="0">
                <a:latin typeface="Calibri"/>
                <a:cs typeface="Calibri"/>
              </a:rPr>
              <a:t>old Iraqi </a:t>
            </a:r>
            <a:r>
              <a:rPr sz="1600" i="1" spc="-30" dirty="0">
                <a:latin typeface="Calibri"/>
                <a:cs typeface="Calibri"/>
              </a:rPr>
              <a:t>male  with </a:t>
            </a:r>
            <a:r>
              <a:rPr sz="1600" i="1" dirty="0">
                <a:latin typeface="Calibri"/>
                <a:cs typeface="Calibri"/>
              </a:rPr>
              <a:t>a </a:t>
            </a:r>
            <a:r>
              <a:rPr sz="1600" i="1" spc="-35" dirty="0">
                <a:latin typeface="Calibri"/>
                <a:cs typeface="Calibri"/>
              </a:rPr>
              <a:t>penetrating </a:t>
            </a:r>
            <a:r>
              <a:rPr sz="1600" i="1" spc="-30" dirty="0">
                <a:latin typeface="Calibri"/>
                <a:cs typeface="Calibri"/>
              </a:rPr>
              <a:t>mandible</a:t>
            </a:r>
            <a:r>
              <a:rPr sz="1600" i="1" spc="-215" dirty="0">
                <a:latin typeface="Calibri"/>
                <a:cs typeface="Calibri"/>
              </a:rPr>
              <a:t> </a:t>
            </a:r>
            <a:r>
              <a:rPr sz="1600" i="1" spc="-40" dirty="0">
                <a:latin typeface="Calibri"/>
                <a:cs typeface="Calibri"/>
              </a:rPr>
              <a:t>injury.</a:t>
            </a:r>
            <a:endParaRPr sz="1600" dirty="0">
              <a:latin typeface="Calibri"/>
              <a:cs typeface="Calibri"/>
            </a:endParaRPr>
          </a:p>
          <a:p>
            <a:pPr marL="12700">
              <a:lnSpc>
                <a:spcPct val="100000"/>
              </a:lnSpc>
              <a:spcBef>
                <a:spcPts val="254"/>
              </a:spcBef>
            </a:pPr>
            <a:r>
              <a:rPr sz="1100" i="1" spc="-35" dirty="0">
                <a:latin typeface="Calibri"/>
                <a:cs typeface="Calibri"/>
              </a:rPr>
              <a:t>Source:</a:t>
            </a:r>
            <a:r>
              <a:rPr sz="1100" i="1" spc="-50" dirty="0">
                <a:latin typeface="Calibri"/>
                <a:cs typeface="Calibri"/>
              </a:rPr>
              <a:t> </a:t>
            </a:r>
            <a:r>
              <a:rPr sz="1100" i="1" spc="-25" dirty="0">
                <a:latin typeface="Calibri"/>
                <a:cs typeface="Calibri"/>
              </a:rPr>
              <a:t>War</a:t>
            </a:r>
            <a:r>
              <a:rPr sz="1100" i="1" spc="-70" dirty="0">
                <a:latin typeface="Calibri"/>
                <a:cs typeface="Calibri"/>
              </a:rPr>
              <a:t> </a:t>
            </a:r>
            <a:r>
              <a:rPr sz="1100" i="1" spc="-35" dirty="0">
                <a:latin typeface="Calibri"/>
                <a:cs typeface="Calibri"/>
              </a:rPr>
              <a:t>Surgery</a:t>
            </a:r>
            <a:r>
              <a:rPr sz="1100" i="1" spc="-70" dirty="0">
                <a:latin typeface="Calibri"/>
                <a:cs typeface="Calibri"/>
              </a:rPr>
              <a:t> </a:t>
            </a:r>
            <a:r>
              <a:rPr sz="1100" i="1" spc="-20" dirty="0">
                <a:latin typeface="Calibri"/>
                <a:cs typeface="Calibri"/>
              </a:rPr>
              <a:t>in</a:t>
            </a:r>
            <a:r>
              <a:rPr sz="1100" i="1" spc="-65" dirty="0">
                <a:latin typeface="Calibri"/>
                <a:cs typeface="Calibri"/>
              </a:rPr>
              <a:t> </a:t>
            </a:r>
            <a:r>
              <a:rPr sz="1100" i="1" spc="-30" dirty="0">
                <a:latin typeface="Calibri"/>
                <a:cs typeface="Calibri"/>
              </a:rPr>
              <a:t>Afghanistan</a:t>
            </a:r>
            <a:r>
              <a:rPr sz="1100" i="1" spc="-70" dirty="0">
                <a:latin typeface="Calibri"/>
                <a:cs typeface="Calibri"/>
              </a:rPr>
              <a:t> </a:t>
            </a:r>
            <a:r>
              <a:rPr sz="1100" i="1" spc="-25" dirty="0">
                <a:latin typeface="Calibri"/>
                <a:cs typeface="Calibri"/>
              </a:rPr>
              <a:t>and</a:t>
            </a:r>
            <a:r>
              <a:rPr sz="1100" i="1" spc="-65" dirty="0">
                <a:latin typeface="Calibri"/>
                <a:cs typeface="Calibri"/>
              </a:rPr>
              <a:t> </a:t>
            </a:r>
            <a:r>
              <a:rPr sz="1100" i="1" spc="-35" dirty="0">
                <a:latin typeface="Calibri"/>
                <a:cs typeface="Calibri"/>
              </a:rPr>
              <a:t>Iraq,</a:t>
            </a:r>
            <a:endParaRPr sz="1100" dirty="0">
              <a:latin typeface="Calibri"/>
              <a:cs typeface="Calibri"/>
            </a:endParaRPr>
          </a:p>
          <a:p>
            <a:pPr marL="40640">
              <a:lnSpc>
                <a:spcPct val="100000"/>
              </a:lnSpc>
              <a:spcBef>
                <a:spcPts val="385"/>
              </a:spcBef>
            </a:pPr>
            <a:r>
              <a:rPr sz="1100" i="1" spc="-35" dirty="0">
                <a:latin typeface="Calibri"/>
                <a:cs typeface="Calibri"/>
              </a:rPr>
              <a:t>Borden</a:t>
            </a:r>
            <a:r>
              <a:rPr sz="1100" i="1" spc="-70" dirty="0">
                <a:latin typeface="Calibri"/>
                <a:cs typeface="Calibri"/>
              </a:rPr>
              <a:t> </a:t>
            </a:r>
            <a:r>
              <a:rPr sz="1100" i="1" spc="-40" dirty="0">
                <a:latin typeface="Calibri"/>
                <a:cs typeface="Calibri"/>
              </a:rPr>
              <a:t>Institute</a:t>
            </a:r>
            <a:endParaRPr sz="1100" dirty="0">
              <a:latin typeface="Calibri"/>
              <a:cs typeface="Calibri"/>
            </a:endParaRPr>
          </a:p>
        </p:txBody>
      </p:sp>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20996" y="7212037"/>
            <a:ext cx="368808" cy="368808"/>
          </a:xfrm>
          <a:prstGeom prst="rect">
            <a:avLst/>
          </a:prstGeom>
        </p:spPr>
      </p:pic>
    </p:spTree>
    <p:extLst>
      <p:ext uri="{BB962C8B-B14F-4D97-AF65-F5344CB8AC3E}">
        <p14:creationId xmlns:p14="http://schemas.microsoft.com/office/powerpoint/2010/main" val="130658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4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6257" y="2395982"/>
            <a:ext cx="8884943" cy="3838871"/>
          </a:xfrm>
          <a:prstGeom prst="rect">
            <a:avLst/>
          </a:prstGeom>
        </p:spPr>
        <p:txBody>
          <a:bodyPr vert="horz" wrap="square" lIns="0" tIns="12065" rIns="0" bIns="0" rtlCol="0">
            <a:spAutoFit/>
          </a:bodyPr>
          <a:lstStyle/>
          <a:p>
            <a:pPr marL="355600" indent="-342900">
              <a:lnSpc>
                <a:spcPct val="100000"/>
              </a:lnSpc>
              <a:spcBef>
                <a:spcPts val="1225"/>
              </a:spcBef>
              <a:buFont typeface="Wingdings"/>
              <a:buChar char=""/>
              <a:tabLst>
                <a:tab pos="354965" algn="l"/>
                <a:tab pos="356235" algn="l"/>
              </a:tabLst>
            </a:pPr>
            <a:r>
              <a:rPr lang="en-US" sz="2400" spc="-10" dirty="0">
                <a:cs typeface="Calibri"/>
              </a:rPr>
              <a:t>Most common cause </a:t>
            </a:r>
            <a:r>
              <a:rPr lang="en-US" sz="2400" spc="-5" dirty="0">
                <a:cs typeface="Calibri"/>
              </a:rPr>
              <a:t>of </a:t>
            </a:r>
            <a:r>
              <a:rPr lang="en-US" sz="2400" spc="-10" dirty="0">
                <a:cs typeface="Calibri"/>
              </a:rPr>
              <a:t>cardiac arrest </a:t>
            </a:r>
            <a:r>
              <a:rPr lang="en-US" sz="2400" spc="-5" dirty="0">
                <a:cs typeface="Calibri"/>
              </a:rPr>
              <a:t>is </a:t>
            </a:r>
            <a:r>
              <a:rPr lang="en-US" sz="2400" spc="-15" dirty="0">
                <a:cs typeface="Calibri"/>
              </a:rPr>
              <a:t>respiratory</a:t>
            </a:r>
            <a:r>
              <a:rPr lang="en-US" sz="2400" spc="-10" dirty="0">
                <a:cs typeface="Calibri"/>
              </a:rPr>
              <a:t> arrest</a:t>
            </a:r>
            <a:endParaRPr lang="en-US" sz="2400" dirty="0">
              <a:cs typeface="Calibri"/>
            </a:endParaRPr>
          </a:p>
          <a:p>
            <a:pPr marL="355600" marR="5080" indent="-342900">
              <a:lnSpc>
                <a:spcPct val="100000"/>
              </a:lnSpc>
              <a:spcBef>
                <a:spcPts val="1130"/>
              </a:spcBef>
              <a:buFont typeface="Wingdings"/>
              <a:buChar char=""/>
              <a:tabLst>
                <a:tab pos="354965" algn="l"/>
                <a:tab pos="356235" algn="l"/>
              </a:tabLst>
            </a:pPr>
            <a:r>
              <a:rPr lang="en-US" sz="2400" spc="-20" dirty="0">
                <a:cs typeface="Calibri"/>
              </a:rPr>
              <a:t>Anatomically, </a:t>
            </a:r>
            <a:r>
              <a:rPr lang="en-US" sz="2400" dirty="0">
                <a:cs typeface="Calibri"/>
              </a:rPr>
              <a:t>a </a:t>
            </a:r>
            <a:r>
              <a:rPr lang="en-US" sz="2400" spc="-25" dirty="0">
                <a:cs typeface="Calibri"/>
              </a:rPr>
              <a:t>child’s </a:t>
            </a:r>
            <a:r>
              <a:rPr lang="en-US" sz="2400" spc="-5" dirty="0">
                <a:cs typeface="Calibri"/>
              </a:rPr>
              <a:t>larynx is </a:t>
            </a:r>
            <a:r>
              <a:rPr lang="en-US" sz="2400" spc="-10" dirty="0">
                <a:cs typeface="Calibri"/>
              </a:rPr>
              <a:t>more </a:t>
            </a:r>
            <a:r>
              <a:rPr lang="en-US" sz="2400" spc="-30" dirty="0">
                <a:cs typeface="Calibri"/>
              </a:rPr>
              <a:t>anterior, </a:t>
            </a:r>
            <a:r>
              <a:rPr lang="en-US" sz="2400" spc="-5" dirty="0">
                <a:cs typeface="Calibri"/>
              </a:rPr>
              <a:t>making </a:t>
            </a:r>
            <a:r>
              <a:rPr lang="en-US" sz="2400" spc="-10" dirty="0">
                <a:cs typeface="Calibri"/>
              </a:rPr>
              <a:t>intubation  more</a:t>
            </a:r>
            <a:r>
              <a:rPr lang="en-US" sz="2400" spc="-5" dirty="0">
                <a:cs typeface="Calibri"/>
              </a:rPr>
              <a:t> </a:t>
            </a:r>
            <a:r>
              <a:rPr lang="en-US" sz="2400" spc="-10" dirty="0">
                <a:cs typeface="Calibri"/>
              </a:rPr>
              <a:t>difficult</a:t>
            </a:r>
            <a:endParaRPr lang="en-US" sz="2400" dirty="0">
              <a:cs typeface="Calibri"/>
            </a:endParaRPr>
          </a:p>
          <a:p>
            <a:pPr marL="696595" marR="400685" lvl="1" indent="-340995">
              <a:lnSpc>
                <a:spcPct val="100000"/>
              </a:lnSpc>
              <a:spcBef>
                <a:spcPts val="1095"/>
              </a:spcBef>
              <a:buSzPct val="90000"/>
              <a:buFont typeface="Wingdings"/>
              <a:buChar char=""/>
              <a:tabLst>
                <a:tab pos="696595" algn="l"/>
                <a:tab pos="697230" algn="l"/>
              </a:tabLst>
            </a:pPr>
            <a:r>
              <a:rPr lang="en-US" sz="2200" spc="-15" dirty="0">
                <a:cs typeface="Calibri"/>
              </a:rPr>
              <a:t>May require </a:t>
            </a:r>
            <a:r>
              <a:rPr lang="en-US" sz="2200" spc="-10" dirty="0">
                <a:cs typeface="Calibri"/>
              </a:rPr>
              <a:t>positioning </a:t>
            </a:r>
            <a:r>
              <a:rPr lang="en-US" sz="2200" spc="-5" dirty="0">
                <a:cs typeface="Calibri"/>
              </a:rPr>
              <a:t>the head </a:t>
            </a:r>
            <a:r>
              <a:rPr lang="en-US" sz="2200" spc="-15" dirty="0">
                <a:cs typeface="Calibri"/>
              </a:rPr>
              <a:t>forward </a:t>
            </a:r>
            <a:r>
              <a:rPr lang="en-US" sz="2200" spc="-5" dirty="0">
                <a:cs typeface="Calibri"/>
              </a:rPr>
              <a:t>with a </a:t>
            </a:r>
            <a:r>
              <a:rPr lang="en-US" sz="2200" spc="-10" dirty="0">
                <a:cs typeface="Calibri"/>
              </a:rPr>
              <a:t>towel </a:t>
            </a:r>
            <a:r>
              <a:rPr lang="en-US" sz="2200" spc="-5" dirty="0">
                <a:cs typeface="Calibri"/>
              </a:rPr>
              <a:t>or </a:t>
            </a:r>
            <a:r>
              <a:rPr lang="en-US" sz="2200" spc="-10" dirty="0">
                <a:cs typeface="Calibri"/>
              </a:rPr>
              <a:t>other  </a:t>
            </a:r>
            <a:r>
              <a:rPr lang="en-US" sz="2200" spc="-5" dirty="0">
                <a:cs typeface="Calibri"/>
              </a:rPr>
              <a:t>object </a:t>
            </a:r>
            <a:r>
              <a:rPr lang="en-US" sz="2200" spc="-10" dirty="0">
                <a:cs typeface="Calibri"/>
              </a:rPr>
              <a:t>behind </a:t>
            </a:r>
            <a:r>
              <a:rPr lang="en-US" sz="2200" spc="-5" dirty="0">
                <a:cs typeface="Calibri"/>
              </a:rPr>
              <a:t>the </a:t>
            </a:r>
            <a:r>
              <a:rPr lang="en-US" sz="2200" spc="-20" dirty="0">
                <a:cs typeface="Calibri"/>
              </a:rPr>
              <a:t>child’s</a:t>
            </a:r>
            <a:r>
              <a:rPr lang="en-US" sz="2200" spc="35" dirty="0">
                <a:cs typeface="Calibri"/>
              </a:rPr>
              <a:t> </a:t>
            </a:r>
            <a:r>
              <a:rPr lang="en-US" sz="2200" spc="-5" dirty="0">
                <a:cs typeface="Calibri"/>
              </a:rPr>
              <a:t>head.</a:t>
            </a:r>
            <a:endParaRPr lang="en-US" sz="2200" dirty="0">
              <a:cs typeface="Calibri"/>
            </a:endParaRPr>
          </a:p>
          <a:p>
            <a:pPr marL="355600" marR="460375" indent="-342900">
              <a:lnSpc>
                <a:spcPct val="100000"/>
              </a:lnSpc>
              <a:spcBef>
                <a:spcPts val="1110"/>
              </a:spcBef>
              <a:buFont typeface="Wingdings"/>
              <a:buChar char=""/>
              <a:tabLst>
                <a:tab pos="354965" algn="l"/>
                <a:tab pos="356235" algn="l"/>
              </a:tabLst>
            </a:pPr>
            <a:r>
              <a:rPr lang="en-US" sz="2400" dirty="0">
                <a:cs typeface="Calibri"/>
              </a:rPr>
              <a:t>Newborns </a:t>
            </a:r>
            <a:r>
              <a:rPr lang="en-US" sz="2400" spc="-10" dirty="0">
                <a:cs typeface="Calibri"/>
              </a:rPr>
              <a:t>tend </a:t>
            </a:r>
            <a:r>
              <a:rPr lang="en-US" sz="2400" spc="-15" dirty="0">
                <a:cs typeface="Calibri"/>
              </a:rPr>
              <a:t>to </a:t>
            </a:r>
            <a:r>
              <a:rPr lang="en-US" sz="2400" spc="-5" dirty="0">
                <a:cs typeface="Calibri"/>
              </a:rPr>
              <a:t>be </a:t>
            </a:r>
            <a:r>
              <a:rPr lang="en-US" sz="2400" spc="-15" dirty="0">
                <a:cs typeface="Calibri"/>
              </a:rPr>
              <a:t>obligate </a:t>
            </a:r>
            <a:r>
              <a:rPr lang="en-US" sz="2400" spc="-5" dirty="0">
                <a:cs typeface="Calibri"/>
              </a:rPr>
              <a:t>nasal </a:t>
            </a:r>
            <a:r>
              <a:rPr lang="en-US" sz="2400" spc="-15" dirty="0">
                <a:cs typeface="Calibri"/>
              </a:rPr>
              <a:t>breathers; </a:t>
            </a:r>
            <a:r>
              <a:rPr lang="en-US" sz="2400" dirty="0">
                <a:cs typeface="Calibri"/>
              </a:rPr>
              <a:t>nasal </a:t>
            </a:r>
            <a:r>
              <a:rPr lang="en-US" sz="2400" spc="-15" dirty="0">
                <a:cs typeface="Calibri"/>
              </a:rPr>
              <a:t>airways  </a:t>
            </a:r>
            <a:r>
              <a:rPr lang="en-US" sz="2400" spc="-5" dirty="0">
                <a:cs typeface="Calibri"/>
              </a:rPr>
              <a:t>should </a:t>
            </a:r>
            <a:r>
              <a:rPr lang="en-US" sz="2400" dirty="0">
                <a:cs typeface="Calibri"/>
              </a:rPr>
              <a:t>be</a:t>
            </a:r>
            <a:r>
              <a:rPr lang="en-US" sz="2400" spc="-25" dirty="0">
                <a:cs typeface="Calibri"/>
              </a:rPr>
              <a:t> </a:t>
            </a:r>
            <a:r>
              <a:rPr lang="en-US" sz="2400" spc="-10" dirty="0">
                <a:cs typeface="Calibri"/>
              </a:rPr>
              <a:t>avoided.</a:t>
            </a:r>
            <a:endParaRPr lang="en-US" sz="2400" dirty="0">
              <a:cs typeface="Calibri"/>
            </a:endParaRPr>
          </a:p>
          <a:p>
            <a:pPr marL="355600" marR="390525" indent="-342900">
              <a:lnSpc>
                <a:spcPct val="100000"/>
              </a:lnSpc>
              <a:spcBef>
                <a:spcPts val="1130"/>
              </a:spcBef>
              <a:buFont typeface="Wingdings"/>
              <a:buChar char=""/>
              <a:tabLst>
                <a:tab pos="354965" algn="l"/>
                <a:tab pos="356235" algn="l"/>
              </a:tabLst>
            </a:pPr>
            <a:r>
              <a:rPr lang="en-US" sz="2400" spc="-15" dirty="0">
                <a:cs typeface="Calibri"/>
              </a:rPr>
              <a:t>Infants </a:t>
            </a:r>
            <a:r>
              <a:rPr lang="en-US" sz="2400" spc="-10" dirty="0">
                <a:cs typeface="Calibri"/>
              </a:rPr>
              <a:t>breathe </a:t>
            </a:r>
            <a:r>
              <a:rPr lang="en-US" sz="2400" spc="-5" dirty="0">
                <a:cs typeface="Calibri"/>
              </a:rPr>
              <a:t>with their </a:t>
            </a:r>
            <a:r>
              <a:rPr lang="en-US" sz="2400" spc="-10" dirty="0">
                <a:cs typeface="Calibri"/>
              </a:rPr>
              <a:t>diaphragm </a:t>
            </a:r>
            <a:r>
              <a:rPr lang="en-US" sz="2400" spc="-5" dirty="0">
                <a:cs typeface="Calibri"/>
              </a:rPr>
              <a:t>and </a:t>
            </a:r>
            <a:r>
              <a:rPr lang="en-US" sz="2400" spc="-10" dirty="0">
                <a:cs typeface="Calibri"/>
              </a:rPr>
              <a:t>problems that </a:t>
            </a:r>
            <a:r>
              <a:rPr lang="en-US" sz="2400" spc="-5" dirty="0">
                <a:cs typeface="Calibri"/>
              </a:rPr>
              <a:t>limit  </a:t>
            </a:r>
            <a:r>
              <a:rPr lang="en-US" sz="2400" spc="-10" dirty="0">
                <a:cs typeface="Calibri"/>
              </a:rPr>
              <a:t>diaphragmatic movement can </a:t>
            </a:r>
            <a:r>
              <a:rPr lang="en-US" sz="2400" spc="-5" dirty="0">
                <a:cs typeface="Calibri"/>
              </a:rPr>
              <a:t>impede</a:t>
            </a:r>
            <a:r>
              <a:rPr lang="en-US" sz="2400" spc="-25" dirty="0">
                <a:cs typeface="Calibri"/>
              </a:rPr>
              <a:t> </a:t>
            </a:r>
            <a:r>
              <a:rPr lang="en-US" sz="2400" spc="-10" dirty="0">
                <a:cs typeface="Calibri"/>
              </a:rPr>
              <a:t>breathing.</a:t>
            </a:r>
            <a:endParaRPr lang="en-US" sz="2400" dirty="0">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250"/>
              </a:lnSpc>
            </a:pPr>
            <a:fld id="{81D60167-4931-47E6-BA6A-407CBD079E47}" type="slidenum">
              <a:rPr spc="5" dirty="0"/>
              <a:t>8</a:t>
            </a:fld>
            <a:endParaRPr spc="5" dirty="0"/>
          </a:p>
        </p:txBody>
      </p:sp>
      <p:sp>
        <p:nvSpPr>
          <p:cNvPr id="3" name="object 3"/>
          <p:cNvSpPr txBox="1">
            <a:spLocks noGrp="1"/>
          </p:cNvSpPr>
          <p:nvPr>
            <p:ph type="title"/>
          </p:nvPr>
        </p:nvSpPr>
        <p:spPr>
          <a:xfrm>
            <a:off x="590804" y="525217"/>
            <a:ext cx="4514596" cy="825354"/>
          </a:xfrm>
          <a:prstGeom prst="rect">
            <a:avLst/>
          </a:prstGeom>
        </p:spPr>
        <p:txBody>
          <a:bodyPr vert="horz" wrap="square" lIns="0" tIns="17780" rIns="0" bIns="0" rtlCol="0">
            <a:spAutoFit/>
          </a:bodyPr>
          <a:lstStyle/>
          <a:p>
            <a:pPr marL="12700">
              <a:lnSpc>
                <a:spcPts val="3105"/>
              </a:lnSpc>
              <a:spcBef>
                <a:spcPts val="140"/>
              </a:spcBef>
            </a:pPr>
            <a:r>
              <a:rPr spc="20" dirty="0"/>
              <a:t>EWS </a:t>
            </a:r>
            <a:r>
              <a:rPr lang="en-US" spc="20" dirty="0"/>
              <a:t>Pediatric </a:t>
            </a:r>
            <a:r>
              <a:rPr lang="en-US" spc="20" dirty="0" smtClean="0"/>
              <a:t>Trauma</a:t>
            </a:r>
            <a:br>
              <a:rPr lang="en-US" spc="20" dirty="0" smtClean="0"/>
            </a:br>
            <a:r>
              <a:rPr lang="en-US" sz="3300" dirty="0" smtClean="0">
                <a:solidFill>
                  <a:schemeClr val="tx1"/>
                </a:solidFill>
              </a:rPr>
              <a:t>Pulmonary Issues</a:t>
            </a:r>
            <a:endParaRPr sz="3300" dirty="0">
              <a:solidFill>
                <a:schemeClr val="tx1"/>
              </a:solidFill>
            </a:endParaRPr>
          </a:p>
        </p:txBody>
      </p:sp>
      <p:sp>
        <p:nvSpPr>
          <p:cNvPr id="7" name="object 4"/>
          <p:cNvSpPr txBox="1">
            <a:spLocks noGrp="1"/>
          </p:cNvSpPr>
          <p:nvPr>
            <p:ph type="ftr" sz="quarter" idx="5"/>
          </p:nvPr>
        </p:nvSpPr>
        <p:spPr>
          <a:xfrm>
            <a:off x="590811" y="7229729"/>
            <a:ext cx="677544" cy="166712"/>
          </a:xfrm>
          <a:prstGeom prst="rect">
            <a:avLst/>
          </a:prstGeom>
        </p:spPr>
        <p:txBody>
          <a:bodyPr vert="horz" wrap="square" lIns="0" tIns="0" rIns="0" bIns="0" rtlCol="0">
            <a:spAutoFit/>
          </a:bodyPr>
          <a:lstStyle/>
          <a:p>
            <a:pPr marL="12700">
              <a:lnSpc>
                <a:spcPts val="1250"/>
              </a:lnSpc>
            </a:pPr>
            <a:r>
              <a:rPr dirty="0" smtClean="0"/>
              <a:t>202</a:t>
            </a:r>
            <a:r>
              <a:rPr lang="en-US" dirty="0" smtClean="0"/>
              <a:t>1,</a:t>
            </a:r>
            <a:r>
              <a:rPr spc="-35" dirty="0" smtClean="0"/>
              <a:t> </a:t>
            </a:r>
            <a:r>
              <a:rPr dirty="0" smtClean="0"/>
              <a:t>v1.</a:t>
            </a:r>
            <a:r>
              <a:rPr lang="en-US" dirty="0"/>
              <a:t>1</a:t>
            </a:r>
            <a:endParaRPr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14518" y="7205559"/>
            <a:ext cx="381764" cy="381764"/>
          </a:xfrm>
          <a:prstGeom prst="rect">
            <a:avLst/>
          </a:prstGeom>
        </p:spPr>
      </p:pic>
    </p:spTree>
    <p:extLst>
      <p:ext uri="{BB962C8B-B14F-4D97-AF65-F5344CB8AC3E}">
        <p14:creationId xmlns:p14="http://schemas.microsoft.com/office/powerpoint/2010/main" val="48210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6257" y="2395982"/>
            <a:ext cx="9037343" cy="3582391"/>
          </a:xfrm>
          <a:prstGeom prst="rect">
            <a:avLst/>
          </a:prstGeom>
        </p:spPr>
        <p:txBody>
          <a:bodyPr vert="horz" wrap="square" lIns="0" tIns="12065" rIns="0" bIns="0" rtlCol="0">
            <a:spAutoFit/>
          </a:bodyPr>
          <a:lstStyle/>
          <a:p>
            <a:pPr marL="355600" indent="-342900">
              <a:lnSpc>
                <a:spcPct val="100000"/>
              </a:lnSpc>
              <a:spcAft>
                <a:spcPts val="1200"/>
              </a:spcAft>
              <a:buFont typeface="Wingdings"/>
              <a:buChar char=""/>
              <a:tabLst>
                <a:tab pos="354965" algn="l"/>
                <a:tab pos="356235" algn="l"/>
              </a:tabLst>
            </a:pPr>
            <a:r>
              <a:rPr lang="en-US" sz="2400" spc="-10" dirty="0">
                <a:cs typeface="Calibri"/>
              </a:rPr>
              <a:t>Children tend to compensate well for blood loss until they </a:t>
            </a:r>
            <a:r>
              <a:rPr lang="en-US" sz="2400" spc="-10" dirty="0" smtClean="0">
                <a:cs typeface="Calibri"/>
              </a:rPr>
              <a:t>crash.</a:t>
            </a:r>
            <a:endParaRPr lang="en-US" sz="2400" dirty="0">
              <a:cs typeface="Calibri"/>
            </a:endParaRPr>
          </a:p>
          <a:p>
            <a:pPr marL="355600" marR="5080" indent="-342900">
              <a:lnSpc>
                <a:spcPct val="100000"/>
              </a:lnSpc>
              <a:spcAft>
                <a:spcPts val="1200"/>
              </a:spcAft>
              <a:buFont typeface="Wingdings"/>
              <a:buChar char=""/>
              <a:tabLst>
                <a:tab pos="354965" algn="l"/>
                <a:tab pos="356235" algn="l"/>
              </a:tabLst>
            </a:pPr>
            <a:r>
              <a:rPr lang="en-US" sz="2400" spc="-20" dirty="0">
                <a:cs typeface="Calibri"/>
              </a:rPr>
              <a:t>Ideal initial sites for vascular access are the peripheral veins, especially the antecubital fossa, followed by the femoral </a:t>
            </a:r>
            <a:r>
              <a:rPr lang="en-US" sz="2400" spc="-20" dirty="0" smtClean="0">
                <a:cs typeface="Calibri"/>
              </a:rPr>
              <a:t>veins.</a:t>
            </a:r>
            <a:endParaRPr lang="en-US" sz="2400" spc="-20" dirty="0">
              <a:cs typeface="Calibri"/>
            </a:endParaRPr>
          </a:p>
          <a:p>
            <a:pPr marL="355600" marR="5080" indent="-342900">
              <a:lnSpc>
                <a:spcPct val="100000"/>
              </a:lnSpc>
              <a:spcAft>
                <a:spcPts val="1200"/>
              </a:spcAft>
              <a:buFont typeface="Wingdings"/>
              <a:buChar char=""/>
              <a:tabLst>
                <a:tab pos="354965" algn="l"/>
                <a:tab pos="356235" algn="l"/>
              </a:tabLst>
            </a:pPr>
            <a:r>
              <a:rPr lang="en-US" sz="2400" spc="-20" dirty="0">
                <a:cs typeface="Calibri"/>
              </a:rPr>
              <a:t>Intraosseous access is an alternative if vascular access is hard to </a:t>
            </a:r>
            <a:r>
              <a:rPr lang="en-US" sz="2400" spc="-20" dirty="0" smtClean="0">
                <a:cs typeface="Calibri"/>
              </a:rPr>
              <a:t>establish.</a:t>
            </a:r>
            <a:endParaRPr lang="en-US" sz="2400" spc="-20" dirty="0">
              <a:cs typeface="Calibri"/>
            </a:endParaRPr>
          </a:p>
          <a:p>
            <a:pPr marL="355600" marR="5080" indent="-342900">
              <a:lnSpc>
                <a:spcPct val="100000"/>
              </a:lnSpc>
              <a:spcAft>
                <a:spcPts val="1200"/>
              </a:spcAft>
              <a:buFont typeface="Wingdings"/>
              <a:buChar char=""/>
              <a:tabLst>
                <a:tab pos="354965" algn="l"/>
                <a:tab pos="356235" algn="l"/>
              </a:tabLst>
            </a:pPr>
            <a:r>
              <a:rPr lang="en-US" sz="2400" spc="-20" dirty="0">
                <a:cs typeface="Calibri"/>
              </a:rPr>
              <a:t>Initial bolus is 20 </a:t>
            </a:r>
            <a:r>
              <a:rPr lang="en-US" sz="2400" spc="-20" dirty="0" smtClean="0">
                <a:cs typeface="Calibri"/>
              </a:rPr>
              <a:t>ml/Kg.</a:t>
            </a:r>
            <a:endParaRPr lang="en-US" sz="2400" spc="-20" dirty="0">
              <a:cs typeface="Calibri"/>
            </a:endParaRPr>
          </a:p>
          <a:p>
            <a:pPr marL="355600" marR="5080" indent="-342900">
              <a:lnSpc>
                <a:spcPct val="100000"/>
              </a:lnSpc>
              <a:spcAft>
                <a:spcPts val="1200"/>
              </a:spcAft>
              <a:buFont typeface="Wingdings"/>
              <a:buChar char=""/>
              <a:tabLst>
                <a:tab pos="354965" algn="l"/>
                <a:tab pos="356235" algn="l"/>
              </a:tabLst>
            </a:pPr>
            <a:r>
              <a:rPr lang="en-US" sz="2400" spc="-20" dirty="0">
                <a:cs typeface="Calibri"/>
              </a:rPr>
              <a:t>Compared to adults, children are more likely to become hypothermic due to their large surface-to-mass </a:t>
            </a:r>
            <a:r>
              <a:rPr lang="en-US" sz="2400" spc="-20" dirty="0" smtClean="0">
                <a:cs typeface="Calibri"/>
              </a:rPr>
              <a:t>ratio.</a:t>
            </a:r>
            <a:endParaRPr lang="en-US" sz="2400" spc="-20" dirty="0">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250"/>
              </a:lnSpc>
            </a:pPr>
            <a:fld id="{81D60167-4931-47E6-BA6A-407CBD079E47}" type="slidenum">
              <a:rPr spc="5" dirty="0"/>
              <a:t>9</a:t>
            </a:fld>
            <a:endParaRPr spc="5" dirty="0"/>
          </a:p>
        </p:txBody>
      </p:sp>
      <p:sp>
        <p:nvSpPr>
          <p:cNvPr id="3" name="object 3"/>
          <p:cNvSpPr txBox="1">
            <a:spLocks noGrp="1"/>
          </p:cNvSpPr>
          <p:nvPr>
            <p:ph type="title"/>
          </p:nvPr>
        </p:nvSpPr>
        <p:spPr>
          <a:xfrm>
            <a:off x="590804" y="525217"/>
            <a:ext cx="4514596" cy="825354"/>
          </a:xfrm>
          <a:prstGeom prst="rect">
            <a:avLst/>
          </a:prstGeom>
        </p:spPr>
        <p:txBody>
          <a:bodyPr vert="horz" wrap="square" lIns="0" tIns="17780" rIns="0" bIns="0" rtlCol="0">
            <a:spAutoFit/>
          </a:bodyPr>
          <a:lstStyle/>
          <a:p>
            <a:pPr marL="12700">
              <a:lnSpc>
                <a:spcPts val="3105"/>
              </a:lnSpc>
              <a:spcBef>
                <a:spcPts val="140"/>
              </a:spcBef>
            </a:pPr>
            <a:r>
              <a:rPr spc="20" dirty="0"/>
              <a:t>EWS </a:t>
            </a:r>
            <a:r>
              <a:rPr lang="en-US" spc="20" dirty="0"/>
              <a:t>Pediatric </a:t>
            </a:r>
            <a:r>
              <a:rPr lang="en-US" spc="20" dirty="0" smtClean="0"/>
              <a:t>Trauma</a:t>
            </a:r>
            <a:br>
              <a:rPr lang="en-US" spc="20" dirty="0" smtClean="0"/>
            </a:br>
            <a:r>
              <a:rPr lang="en-US" sz="3300" dirty="0" err="1" smtClean="0">
                <a:solidFill>
                  <a:schemeClr val="tx1"/>
                </a:solidFill>
              </a:rPr>
              <a:t>Cardivascular</a:t>
            </a:r>
            <a:endParaRPr sz="3300" dirty="0">
              <a:solidFill>
                <a:schemeClr val="tx1"/>
              </a:solidFill>
            </a:endParaRPr>
          </a:p>
        </p:txBody>
      </p:sp>
      <p:sp>
        <p:nvSpPr>
          <p:cNvPr id="7" name="object 4"/>
          <p:cNvSpPr txBox="1">
            <a:spLocks noGrp="1"/>
          </p:cNvSpPr>
          <p:nvPr>
            <p:ph type="ftr" sz="quarter" idx="5"/>
          </p:nvPr>
        </p:nvSpPr>
        <p:spPr>
          <a:xfrm>
            <a:off x="590811" y="7229729"/>
            <a:ext cx="677544" cy="166712"/>
          </a:xfrm>
          <a:prstGeom prst="rect">
            <a:avLst/>
          </a:prstGeom>
        </p:spPr>
        <p:txBody>
          <a:bodyPr vert="horz" wrap="square" lIns="0" tIns="0" rIns="0" bIns="0" rtlCol="0">
            <a:spAutoFit/>
          </a:bodyPr>
          <a:lstStyle/>
          <a:p>
            <a:pPr marL="12700">
              <a:lnSpc>
                <a:spcPts val="1250"/>
              </a:lnSpc>
            </a:pPr>
            <a:r>
              <a:rPr dirty="0" smtClean="0"/>
              <a:t>202</a:t>
            </a:r>
            <a:r>
              <a:rPr lang="en-US" dirty="0"/>
              <a:t>1</a:t>
            </a:r>
            <a:r>
              <a:rPr dirty="0" smtClean="0"/>
              <a:t>,</a:t>
            </a:r>
            <a:r>
              <a:rPr spc="-35" dirty="0" smtClean="0"/>
              <a:t> </a:t>
            </a:r>
            <a:r>
              <a:rPr dirty="0" smtClean="0"/>
              <a:t>v1.</a:t>
            </a:r>
            <a:r>
              <a:rPr lang="en-US" dirty="0"/>
              <a:t>1</a:t>
            </a:r>
            <a:endParaRPr dirty="0"/>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05492" y="7196533"/>
            <a:ext cx="399816" cy="399816"/>
          </a:xfrm>
          <a:prstGeom prst="rect">
            <a:avLst/>
          </a:prstGeom>
        </p:spPr>
      </p:pic>
    </p:spTree>
    <p:extLst>
      <p:ext uri="{BB962C8B-B14F-4D97-AF65-F5344CB8AC3E}">
        <p14:creationId xmlns:p14="http://schemas.microsoft.com/office/powerpoint/2010/main" val="427899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1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5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1862</TotalTime>
  <Words>3260</Words>
  <Application>Microsoft Office PowerPoint</Application>
  <PresentationFormat>Custom</PresentationFormat>
  <Paragraphs>396</Paragraphs>
  <Slides>17</Slides>
  <Notes>17</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Calibri</vt:lpstr>
      <vt:lpstr>Lucida Sans Unicode</vt:lpstr>
      <vt:lpstr>Times New Roman</vt:lpstr>
      <vt:lpstr>Wingdings</vt:lpstr>
      <vt:lpstr>Office Theme</vt:lpstr>
      <vt:lpstr>Joint Trauma System</vt:lpstr>
      <vt:lpstr>EWS Pediatric Trauma Scenario</vt:lpstr>
      <vt:lpstr>EWS Pediatric Trauma Learning Objectives</vt:lpstr>
      <vt:lpstr>EWS Pediatric Trauma Initial Trauma Evaluation</vt:lpstr>
      <vt:lpstr>EWS Pediatric Trauma Airway Management</vt:lpstr>
      <vt:lpstr>EWS Pediatric Trauma Establishing an Airway</vt:lpstr>
      <vt:lpstr>EWS Pediatric Trauma Surgical Airway</vt:lpstr>
      <vt:lpstr>EWS Pediatric Trauma Pulmonary Issues</vt:lpstr>
      <vt:lpstr>EWS Pediatric Trauma Cardivascular</vt:lpstr>
      <vt:lpstr>EWS Pediatric Trauma Pediatric Trauma</vt:lpstr>
      <vt:lpstr>EWS Pediatric Trauma Pediatric Trauma</vt:lpstr>
      <vt:lpstr>EWS Pediatric Trauma Pediatric Trauma</vt:lpstr>
      <vt:lpstr>EWS Pediatric Trauma Rules of 9</vt:lpstr>
      <vt:lpstr>EWS Pediatric Trauma Nutrition</vt:lpstr>
      <vt:lpstr>EWS Pediatric Trauma Infant Surgery</vt:lpstr>
      <vt:lpstr>EWS Pediatric Trauma Exercise</vt:lpstr>
      <vt:lpstr>EWS Pediatric Trauma References</vt:lpstr>
    </vt:vector>
  </TitlesOfParts>
  <Company>DHA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Pediatric_Trauma_1.1</dc:title>
  <dc:subject>pediatric trauma</dc:subject>
  <dc:creator>LTC John Christopher Graybill, MC, USA</dc:creator>
  <cp:keywords>Wound, Orthopedic, Fracture, Fixation, Extremity, Debridement, Splint, Stability</cp:keywords>
  <cp:lastModifiedBy>Kurkowski, Cynthia R CTR DHA JOINT TRAMA SYS (USA)</cp:lastModifiedBy>
  <cp:revision>66</cp:revision>
  <dcterms:created xsi:type="dcterms:W3CDTF">2021-01-29T17:46:16Z</dcterms:created>
  <dcterms:modified xsi:type="dcterms:W3CDTF">2022-05-02T15:19:12Z</dcterms:modified>
  <cp:contentStatus>JTS</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2020-09-09T00:00:00Z</vt:filetime>
  </property>
  <property fmtid="{D5CDD505-2E9C-101B-9397-08002B2CF9AE}" pid="3" name="Creator">
    <vt:lpwstr>PScript5.dll Version 5.2.2</vt:lpwstr>
  </property>
  <property fmtid="{D5CDD505-2E9C-101B-9397-08002B2CF9AE}" pid="4" name="LastSaved">
    <vt:filetime>2021-01-29T00:00:00Z</vt:filetime>
  </property>
</Properties>
</file>