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8"/>
  </p:notesMasterIdLst>
  <p:sldIdLst>
    <p:sldId id="257" r:id="rId6"/>
    <p:sldId id="264" r:id="rId7"/>
    <p:sldId id="329" r:id="rId8"/>
    <p:sldId id="332" r:id="rId9"/>
    <p:sldId id="343" r:id="rId10"/>
    <p:sldId id="344" r:id="rId11"/>
    <p:sldId id="345" r:id="rId12"/>
    <p:sldId id="346" r:id="rId13"/>
    <p:sldId id="347" r:id="rId14"/>
    <p:sldId id="348" r:id="rId15"/>
    <p:sldId id="342" r:id="rId16"/>
    <p:sldId id="350" r:id="rId17"/>
    <p:sldId id="351" r:id="rId18"/>
    <p:sldId id="352" r:id="rId19"/>
    <p:sldId id="353" r:id="rId20"/>
    <p:sldId id="355" r:id="rId21"/>
    <p:sldId id="354" r:id="rId22"/>
    <p:sldId id="356" r:id="rId23"/>
    <p:sldId id="357" r:id="rId24"/>
    <p:sldId id="349" r:id="rId25"/>
    <p:sldId id="359" r:id="rId26"/>
    <p:sldId id="358"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kowski, Cynthia R" initials="KCR" lastIdx="4" clrIdx="0">
    <p:extLst>
      <p:ext uri="{19B8F6BF-5375-455C-9EA6-DF929625EA0E}">
        <p15:presenceInfo xmlns:p15="http://schemas.microsoft.com/office/powerpoint/2012/main" userId="Kurkowski, Cynthia 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6395" autoAdjust="0"/>
  </p:normalViewPr>
  <p:slideViewPr>
    <p:cSldViewPr>
      <p:cViewPr varScale="1">
        <p:scale>
          <a:sx n="107" d="100"/>
          <a:sy n="107" d="100"/>
        </p:scale>
        <p:origin x="960" y="114"/>
      </p:cViewPr>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5" d="100"/>
          <a:sy n="85" d="100"/>
        </p:scale>
        <p:origin x="295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AB2DAA3-0438-472D-AB72-FF2D5E6D38DA}" type="datetimeFigureOut">
              <a:rPr lang="en-US"/>
              <a:pPr>
                <a:defRPr/>
              </a:pPr>
              <a:t>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081CC8-1348-4E57-A76C-ED885528E53E}" type="slidenum">
              <a:rPr lang="en-US" altLang="en-US"/>
              <a:pPr>
                <a:defRPr/>
              </a:pPr>
              <a:t>‹#›</a:t>
            </a:fld>
            <a:endParaRPr lang="en-US" altLang="en-US"/>
          </a:p>
        </p:txBody>
      </p:sp>
    </p:spTree>
    <p:extLst>
      <p:ext uri="{BB962C8B-B14F-4D97-AF65-F5344CB8AC3E}">
        <p14:creationId xmlns:p14="http://schemas.microsoft.com/office/powerpoint/2010/main" val="1538473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lecture we will discuss En Route Care,</a:t>
            </a:r>
            <a:r>
              <a:rPr lang="en-US" baseline="0" dirty="0" smtClean="0"/>
              <a:t> or the continuum of medical care from the point of Injury (POI) to definitive multispecialty care at a CONUS or OCONUS hospital.</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a:t>
            </a:fld>
            <a:endParaRPr lang="en-US" altLang="en-US"/>
          </a:p>
        </p:txBody>
      </p:sp>
    </p:spTree>
    <p:extLst>
      <p:ext uri="{BB962C8B-B14F-4D97-AF65-F5344CB8AC3E}">
        <p14:creationId xmlns:p14="http://schemas.microsoft.com/office/powerpoint/2010/main" val="113568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Aeromedical evacuation</a:t>
            </a:r>
            <a:r>
              <a:rPr lang="en-US" baseline="0" dirty="0" smtClean="0"/>
              <a:t> is a critical component in the continuum of medical care throughout the joint theater of operations. The combination of fixed and rotary wing aircraft is how patients move from one role to another in a timely manner, reducing transport times and improving outcomes. However there are drawbacks from this type of transport to include unique stressors which we will discuss in the following slides.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10</a:t>
            </a:fld>
            <a:endParaRPr lang="en-US" altLang="en-US"/>
          </a:p>
        </p:txBody>
      </p:sp>
    </p:spTree>
    <p:extLst>
      <p:ext uri="{BB962C8B-B14F-4D97-AF65-F5344CB8AC3E}">
        <p14:creationId xmlns:p14="http://schemas.microsoft.com/office/powerpoint/2010/main" val="3303806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Like medical procedures or administered medications,</a:t>
            </a:r>
            <a:r>
              <a:rPr lang="en-US" baseline="0" dirty="0" smtClean="0"/>
              <a:t> patient movement through Air evacuation is an intervention that carries its own risks and benefits.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overall goal of each Role is to establish normal physiology within the parameters and capabilities of that role before moving the patient to higher echelons of care along the continuum.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slide outlines clinical parameters that suggest normal physiology. It is by no way complete.</a:t>
            </a:r>
            <a:br>
              <a:rPr lang="en-US" baseline="0" dirty="0" smtClean="0"/>
            </a:br>
            <a:r>
              <a:rPr lang="en-US" baseline="0" dirty="0" smtClean="0"/>
              <a:t>If these parameters are not met, the medical team should consider holding the patient for further resuscitation if capabilities allow.</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11</a:t>
            </a:fld>
            <a:endParaRPr lang="en-US" altLang="en-US"/>
          </a:p>
        </p:txBody>
      </p:sp>
    </p:spTree>
    <p:extLst>
      <p:ext uri="{BB962C8B-B14F-4D97-AF65-F5344CB8AC3E}">
        <p14:creationId xmlns:p14="http://schemas.microsoft.com/office/powerpoint/2010/main" val="221643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a:t>
            </a:r>
            <a:r>
              <a:rPr lang="en-US" baseline="0" dirty="0" smtClean="0"/>
              <a:t> the capabilities and resources of the medical facility are exceeded, holding the patient for further resuscitation should be considered as patients do best when their physiology is closest to normal. This does not mean that resuscitation needs to be complete prior to transport, as ongoing treatment can be continued </a:t>
            </a:r>
            <a:r>
              <a:rPr lang="en-US" dirty="0" err="1" smtClean="0"/>
              <a:t>E</a:t>
            </a:r>
            <a:r>
              <a:rPr lang="en-US" baseline="0" dirty="0" err="1" smtClean="0"/>
              <a:t>n</a:t>
            </a:r>
            <a:r>
              <a:rPr lang="en-US" baseline="0" dirty="0" smtClean="0"/>
              <a:t>-route</a:t>
            </a:r>
            <a:r>
              <a:rPr lang="en-US" baseline="0" dirty="0" smtClean="0"/>
              <a:t>. However life-saving treatments or procedures should be performed at the facility to minimize the potential for unanticipated and emergent interventions </a:t>
            </a:r>
            <a:r>
              <a:rPr lang="en-US" dirty="0" err="1" smtClean="0"/>
              <a:t>E</a:t>
            </a:r>
            <a:r>
              <a:rPr lang="en-US" baseline="0" dirty="0" err="1" smtClean="0"/>
              <a:t>n</a:t>
            </a:r>
            <a:r>
              <a:rPr lang="en-US" baseline="0" dirty="0" smtClean="0"/>
              <a:t>-route</a:t>
            </a:r>
            <a:r>
              <a:rPr lang="en-US" baseline="0" dirty="0" smtClean="0"/>
              <a:t>. The sending and transporting medical teams should anticipate patient needs and packaging requirements to develop a safe and effective plan prior to movement. Last, but not least, documentation. Documentation is extremely important when moving patients through the military medical continuum. Patients can be moved through multiple facilities, encounter unexpected delays and layovers in austere locations and have numerous care providers during their treatment course. The only way to coordinate efforts between medical staff is thorough exemplary documentation.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12</a:t>
            </a:fld>
            <a:endParaRPr lang="en-US" altLang="en-US"/>
          </a:p>
        </p:txBody>
      </p:sp>
    </p:spTree>
    <p:extLst>
      <p:ext uri="{BB962C8B-B14F-4D97-AF65-F5344CB8AC3E}">
        <p14:creationId xmlns:p14="http://schemas.microsoft.com/office/powerpoint/2010/main" val="397478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transport requires proficient personnel</a:t>
            </a:r>
            <a:r>
              <a:rPr lang="en-US" baseline="0" dirty="0" smtClean="0"/>
              <a:t> and people familiar with theater standards. There are two levels of recognized capability: Critical Care Transport and Intermediate Care. The decision as to which level of care is required is made following discussion between the flight surgeon and specialty care consultants in theater and in consultation with Role 4 specialists if necessary. The care provided by a Critical Care Air Transport is equivalent to a Role 4 ICU and is required when one or more organ systems are failing and a threat to life during transport is present. These teams augment standard AE crews that generally provide the next level of care, intermediate care. AE crews consist of nurses and technicians that have paramedic level skills. This level is appropriate when the patient’s condition is not expected to deteriorate, however life-saving procedures can be performed and critical care can be administered if emergencies arise. AE crews are not only trained medical professionals but are also experts in configuration and interface with the aircraft that they transport within.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13</a:t>
            </a:fld>
            <a:endParaRPr lang="en-US" altLang="en-US"/>
          </a:p>
        </p:txBody>
      </p:sp>
    </p:spTree>
    <p:extLst>
      <p:ext uri="{BB962C8B-B14F-4D97-AF65-F5344CB8AC3E}">
        <p14:creationId xmlns:p14="http://schemas.microsoft.com/office/powerpoint/2010/main" val="277971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type of vehicle used to transport the patient  is a</a:t>
            </a:r>
            <a:r>
              <a:rPr lang="en-US" dirty="0" smtClean="0"/>
              <a:t>nother crucial</a:t>
            </a:r>
            <a:r>
              <a:rPr lang="en-US" baseline="0" dirty="0" smtClean="0"/>
              <a:t> decision in the patient’s care. There are a multitude of vehicles available capable of transporting injured or ill patients.  Each have varied capabilities that must be considered. These include weight and space restrictions, available supplies, oxygen, refrigeration for medications,  warmers for blood, etc. If at all possible, expendable supplies should be used last to prevent exceeding limitations on certain vehicles.</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14</a:t>
            </a:fld>
            <a:endParaRPr lang="en-US" altLang="en-US"/>
          </a:p>
        </p:txBody>
      </p:sp>
    </p:spTree>
    <p:extLst>
      <p:ext uri="{BB962C8B-B14F-4D97-AF65-F5344CB8AC3E}">
        <p14:creationId xmlns:p14="http://schemas.microsoft.com/office/powerpoint/2010/main" val="360156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Transport</a:t>
            </a:r>
            <a:r>
              <a:rPr lang="en-US" baseline="0" dirty="0" smtClean="0"/>
              <a:t> </a:t>
            </a:r>
            <a:r>
              <a:rPr lang="en-US" dirty="0" smtClean="0"/>
              <a:t>physicians </a:t>
            </a:r>
            <a:r>
              <a:rPr lang="en-US" baseline="0" dirty="0" smtClean="0"/>
              <a:t>have a responsibility to consider how the patient will be monitored and managed in the aerial environment. Space limitations often exist that impact working room and patient packaging. It also impairs  patient access once </a:t>
            </a:r>
            <a:r>
              <a:rPr lang="en-US" dirty="0" err="1" smtClean="0"/>
              <a:t>E</a:t>
            </a:r>
            <a:r>
              <a:rPr lang="en-US" baseline="0" dirty="0" err="1" smtClean="0"/>
              <a:t>n</a:t>
            </a:r>
            <a:r>
              <a:rPr lang="en-US" baseline="0" dirty="0" smtClean="0"/>
              <a:t>-route</a:t>
            </a:r>
            <a:r>
              <a:rPr lang="en-US" baseline="0" dirty="0" smtClean="0"/>
              <a:t>. Patients are packaged on a litter with all monitoring equipment on a bracket device called a SMEAD that located over the pelvis. The SMEAD spans the width of the litter and is a foot or more in length, further impeding access to the patient and limiting potential interventions. Vital signs, wound care and neurovascular checks should be tailored for altitude.  This is a list of devices or interventions that should be performed on every patient prior to transport.</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15</a:t>
            </a:fld>
            <a:endParaRPr lang="en-US" altLang="en-US"/>
          </a:p>
        </p:txBody>
      </p:sp>
    </p:spTree>
    <p:extLst>
      <p:ext uri="{BB962C8B-B14F-4D97-AF65-F5344CB8AC3E}">
        <p14:creationId xmlns:p14="http://schemas.microsoft.com/office/powerpoint/2010/main" val="175542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a:t>
            </a:r>
            <a:r>
              <a:rPr lang="en-US" baseline="0" dirty="0" smtClean="0"/>
              <a:t> more impactful considerations of air transport is how changes in barometric pressure affect the patient. In general, air expands as altitude increases. The volume of a gas bubble doubles at 18,000 feet above sea level. Most military aircraft maintain cabin pressurization between 8,000 and 10,000 feet. They are capable of maintaining lower pressures , roughly 6,000 feet, for patients requiring altitude restriction, but this reduces fuel efficiency and increases flight times. The effects of increased barometric pressure should be considered in penetrating eye injuries with intraocular air, free air in non-drained body cavities like the chest and abdomen, and severe pulmonary disease.  Unique issues such as arterial gas embolism and decompression sickness may also arise. It is imperative to  have 100% oxygen available, either built into the aircraft or brought with the patient in cylinders. Additional supplemental O2 will likely be needed, especially with ventilated patients, due to the decreased partial pressure of oxygen at altitude leading to lower oxygen saturations.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16</a:t>
            </a:fld>
            <a:endParaRPr lang="en-US" altLang="en-US"/>
          </a:p>
        </p:txBody>
      </p:sp>
    </p:spTree>
    <p:extLst>
      <p:ext uri="{BB962C8B-B14F-4D97-AF65-F5344CB8AC3E}">
        <p14:creationId xmlns:p14="http://schemas.microsoft.com/office/powerpoint/2010/main" val="3340799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air expands at altitude, all </a:t>
            </a:r>
            <a:r>
              <a:rPr lang="en-US" baseline="0" dirty="0" err="1" smtClean="0"/>
              <a:t>pneumothoraces</a:t>
            </a:r>
            <a:r>
              <a:rPr lang="en-US" baseline="0" dirty="0" smtClean="0"/>
              <a:t> should be managed with chest tubes prior to transport, as the risk of tension pneumothorax increases without drainage. Air splints should be avoided as overexpansion can lead to pressure-related injuries with prolonged transport.  Patients with ostomies should have them vented periodically to avoid overpressure damage to the bags. As previously mentioned, at altitude there is a decrease in the partial pressure of oxygen causing a reciprocal decrease in oxygen saturations. At 8,000 feet patients with normal pulmonary physiology may only maintain an O2 saturation of 90% on room air, but this can easily be corrected to 98-100% with as little as 2L/min of supplemental oxygen. These effects on oxygenation are critical to consider and manage in patients with severe TBIs, in whom even minor and brief episodes of hypoxia lead to worse outcomes.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17</a:t>
            </a:fld>
            <a:endParaRPr lang="en-US" altLang="en-US"/>
          </a:p>
        </p:txBody>
      </p:sp>
    </p:spTree>
    <p:extLst>
      <p:ext uri="{BB962C8B-B14F-4D97-AF65-F5344CB8AC3E}">
        <p14:creationId xmlns:p14="http://schemas.microsoft.com/office/powerpoint/2010/main" val="3658024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few aircraft-related factors that must be considered during patient transport. First, acceleration stresses imposed by takeoff and landing can increase intracranial pressure in TBI patients so they must be positioned accordingly. Most aircraft, and specifically the C-17, cruise in a position where the front is slightly higher than the aft. </a:t>
            </a:r>
          </a:p>
          <a:p>
            <a:r>
              <a:rPr lang="en-US" baseline="0" dirty="0" smtClean="0"/>
              <a:t>Next, thermal stresses during flight can also be detrimental, especially to combat casualties. In most military aircraft that are designed for cargo transport like the C-17, C-5, and KC class </a:t>
            </a:r>
            <a:r>
              <a:rPr lang="en-US" baseline="0" dirty="0" err="1" smtClean="0"/>
              <a:t>refuelers</a:t>
            </a:r>
            <a:r>
              <a:rPr lang="en-US" baseline="0" dirty="0" smtClean="0"/>
              <a:t>, there is limited cabin insulation and climate control. Cabins tend to be colder at altitude, especially toward the back of the plane by the cargo bay doors. Steps should be taken to mitigate these effects and avoid hypothermia. </a:t>
            </a:r>
          </a:p>
          <a:p>
            <a:r>
              <a:rPr lang="en-US" baseline="0" dirty="0" smtClean="0"/>
              <a:t>Lastly, noise and vibration can negatively affect both the patient and the care team. The noisy environment limits some components of the physical exam, such as auscultation, and impairs communication among team members and the patient.  Staff must rely on visual clues as audible alarms cannot be heard and thus likely missed.  It is important to ensure the patient and crew appropriately wear noise protection.  Vibrations can have both a physical and psychological effect. Patients can experience increased pain in injured extremities or wounds with turbulence and critical phases of flight, as well as anxiety and fatigue from the constant noise and vibration. Ensure they are briefed on these conditions and treat appropriately prior to takeoff.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18</a:t>
            </a:fld>
            <a:endParaRPr lang="en-US" altLang="en-US"/>
          </a:p>
        </p:txBody>
      </p:sp>
    </p:spTree>
    <p:extLst>
      <p:ext uri="{BB962C8B-B14F-4D97-AF65-F5344CB8AC3E}">
        <p14:creationId xmlns:p14="http://schemas.microsoft.com/office/powerpoint/2010/main" val="4134503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NBC environments</a:t>
            </a:r>
            <a:r>
              <a:rPr lang="en-US" baseline="0" dirty="0" smtClean="0"/>
              <a:t> are complex air evacuation situations for multiple reasons. Nuclear and chemical causalities require decontamination prior to transport; biological casualties may as well on a disease-specific basis. Logistical challenges such as aircraft decontamination, availability of non-contaminated crews, co-</a:t>
            </a:r>
            <a:r>
              <a:rPr lang="en-US" baseline="0" dirty="0" err="1" smtClean="0"/>
              <a:t>horting</a:t>
            </a:r>
            <a:r>
              <a:rPr lang="en-US" baseline="0" dirty="0" smtClean="0"/>
              <a:t> together of similarly affected patients, obtainment of special approval for highly communicable diseases, and decontamination of patients can all lead to delays in patient transport, and potentially prolonged management at the current facility. The COVID-19 pandemic exemplified these challenges as specific evacuation teams with designated and equipped aircraft are required to transport large groups of COVID positive patients out of theater. Furthermore, the Negative Pressure Containment (NPC) system used on these aircrafts requires decontamination between transports which can be time consuming.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19</a:t>
            </a:fld>
            <a:endParaRPr lang="en-US" altLang="en-US"/>
          </a:p>
        </p:txBody>
      </p:sp>
    </p:spTree>
    <p:extLst>
      <p:ext uri="{BB962C8B-B14F-4D97-AF65-F5344CB8AC3E}">
        <p14:creationId xmlns:p14="http://schemas.microsoft.com/office/powerpoint/2010/main" val="71057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a:t>
            </a:r>
            <a:r>
              <a:rPr lang="en-US" baseline="0" dirty="0" smtClean="0"/>
              <a:t> will start off with a case scenario to get you thinking about the process that this patient will go through from point of injury to definitive care. We will revisit this scenario throughout the lecture. </a:t>
            </a: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a:t>
            </a:fld>
            <a:endParaRPr lang="en-US" altLang="en-US"/>
          </a:p>
        </p:txBody>
      </p:sp>
    </p:spTree>
    <p:extLst>
      <p:ext uri="{BB962C8B-B14F-4D97-AF65-F5344CB8AC3E}">
        <p14:creationId xmlns:p14="http://schemas.microsoft.com/office/powerpoint/2010/main" val="14536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aircraft, priority of patient movement ,and utilization of command assets are all considerations made prior to a patient evacuation. These considerations are made between the TACC, the flight surgeon, and aeromedical support systems. Patients are designated as Routine, Priority, and Urgent depending on their condition as well as current theater-related risks.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20</a:t>
            </a:fld>
            <a:endParaRPr lang="en-US" altLang="en-US"/>
          </a:p>
        </p:txBody>
      </p:sp>
    </p:spTree>
    <p:extLst>
      <p:ext uri="{BB962C8B-B14F-4D97-AF65-F5344CB8AC3E}">
        <p14:creationId xmlns:p14="http://schemas.microsoft.com/office/powerpoint/2010/main" val="636207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revisit the scenario presented at the beginning of the lecture. Now that we are familiar with</a:t>
            </a:r>
            <a:r>
              <a:rPr lang="en-US" baseline="0" dirty="0" smtClean="0"/>
              <a:t> the care provided at the various roles we should be able to answer the question.</a:t>
            </a:r>
          </a:p>
          <a:p>
            <a:r>
              <a:rPr lang="en-US" baseline="0" dirty="0" smtClean="0"/>
              <a:t>At the Role 1 we should expect the patient to have undergone: tourniquet placement to his injured extremity, vascular access and blood transfusion,  empiric antibiotic administration, chest tube placement or needle decompression, and airway stabilization if needed.</a:t>
            </a:r>
          </a:p>
          <a:p>
            <a:r>
              <a:rPr lang="en-US" baseline="0" dirty="0" smtClean="0"/>
              <a:t>At the Role 2 we can expect the patient to undergo emergent damage control surgery of his thoracic, abdominal, and vascular injuries with continued resuscitation as needed. </a:t>
            </a:r>
          </a:p>
          <a:p>
            <a:r>
              <a:rPr lang="en-US" baseline="0" dirty="0" smtClean="0"/>
              <a:t>At the Role 3 we can expect the patient to receive definitive vascular repair as well as repeat intervention of his thoracic and abdominal </a:t>
            </a:r>
            <a:r>
              <a:rPr lang="en-US" baseline="0" dirty="0" smtClean="0"/>
              <a:t>wounds</a:t>
            </a:r>
          </a:p>
          <a:p>
            <a:r>
              <a:rPr lang="en-US" baseline="0" dirty="0" smtClean="0"/>
              <a:t/>
            </a:r>
            <a:br>
              <a:rPr lang="en-US" baseline="0" dirty="0" smtClean="0"/>
            </a:br>
            <a:r>
              <a:rPr lang="en-US" baseline="0" dirty="0" smtClean="0"/>
              <a:t>Finally, at the Role 4, the patient will receive definitive surgical care to include skin grafts and other specialized procedures.  Rehabilitation is initiated with transition to specialized outpatient facilities like the Center for the Intrepid (CFI).</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21</a:t>
            </a:fld>
            <a:endParaRPr lang="en-US" altLang="en-US"/>
          </a:p>
        </p:txBody>
      </p:sp>
    </p:spTree>
    <p:extLst>
      <p:ext uri="{BB962C8B-B14F-4D97-AF65-F5344CB8AC3E}">
        <p14:creationId xmlns:p14="http://schemas.microsoft.com/office/powerpoint/2010/main" val="222752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concludes</a:t>
            </a:r>
            <a:r>
              <a:rPr lang="en-US" dirty="0" smtClean="0"/>
              <a:t> the lecture on </a:t>
            </a:r>
            <a:r>
              <a:rPr lang="en-US" dirty="0" err="1" smtClean="0"/>
              <a:t>En</a:t>
            </a:r>
            <a:r>
              <a:rPr lang="en-US" dirty="0" smtClean="0"/>
              <a:t>-Route</a:t>
            </a:r>
            <a:r>
              <a:rPr lang="en-US" baseline="0" dirty="0" smtClean="0"/>
              <a:t> </a:t>
            </a:r>
            <a:r>
              <a:rPr lang="en-US" baseline="0" dirty="0" smtClean="0"/>
              <a:t>care. Please refer to these resources should you require additional information on the topic.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22</a:t>
            </a:fld>
            <a:endParaRPr lang="en-US" altLang="en-US"/>
          </a:p>
        </p:txBody>
      </p:sp>
    </p:spTree>
    <p:extLst>
      <p:ext uri="{BB962C8B-B14F-4D97-AF65-F5344CB8AC3E}">
        <p14:creationId xmlns:p14="http://schemas.microsoft.com/office/powerpoint/2010/main" val="81680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a:t>
            </a:r>
            <a:r>
              <a:rPr lang="en-US" baseline="0" dirty="0" smtClean="0"/>
              <a:t>three terminal </a:t>
            </a:r>
            <a:r>
              <a:rPr lang="en-US" baseline="0" dirty="0"/>
              <a:t>learning objectives of </a:t>
            </a:r>
            <a:r>
              <a:rPr lang="en-US" baseline="0" dirty="0" smtClean="0"/>
              <a:t>this </a:t>
            </a:r>
            <a:r>
              <a:rPr lang="en-US" baseline="0" dirty="0"/>
              <a:t>lecture. </a:t>
            </a:r>
            <a:r>
              <a:rPr lang="en-US" baseline="0" dirty="0" smtClean="0"/>
              <a:t>Your goal at the end will be to have an understanding for the medical capabilities at each level of care, be fluent in medical evacuation terminology so you can effectively communicate across the </a:t>
            </a:r>
            <a:r>
              <a:rPr lang="en-US" baseline="0" dirty="0" err="1" smtClean="0"/>
              <a:t>En</a:t>
            </a:r>
            <a:r>
              <a:rPr lang="en-US" baseline="0" dirty="0" smtClean="0"/>
              <a:t>-Route </a:t>
            </a:r>
            <a:r>
              <a:rPr lang="en-US" baseline="0" dirty="0" smtClean="0"/>
              <a:t>Care spectrum, and understand the risks and limitations of aeromedical evacuation.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a:t>
            </a:fld>
            <a:endParaRPr lang="en-US" altLang="en-US"/>
          </a:p>
        </p:txBody>
      </p:sp>
    </p:spTree>
    <p:extLst>
      <p:ext uri="{BB962C8B-B14F-4D97-AF65-F5344CB8AC3E}">
        <p14:creationId xmlns:p14="http://schemas.microsoft.com/office/powerpoint/2010/main" val="3677169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a:t>
            </a:r>
            <a:r>
              <a:rPr lang="en-US" dirty="0" smtClean="0"/>
              <a:t>t is imperative that we first define and distinguish the two </a:t>
            </a:r>
            <a:r>
              <a:rPr lang="en-US" baseline="0" dirty="0" smtClean="0"/>
              <a:t>categories of casualty evacuation: CASEVAC and MEDEVAC. CASEVAC is the movement of a patient from POI to a higher level of care by non-medical personnel while MEDEVAC accomplishes the task using trained medical professionals.  Clinically This is an important distinction as CASEVAC patients can arrive to Role </a:t>
            </a:r>
            <a:r>
              <a:rPr lang="en-US" dirty="0"/>
              <a:t>2</a:t>
            </a:r>
            <a:r>
              <a:rPr lang="en-US" baseline="0" dirty="0" smtClean="0"/>
              <a:t> </a:t>
            </a:r>
            <a:r>
              <a:rPr lang="en-US" baseline="0" dirty="0" smtClean="0"/>
              <a:t>or </a:t>
            </a:r>
            <a:r>
              <a:rPr lang="en-US" dirty="0"/>
              <a:t>3</a:t>
            </a:r>
            <a:r>
              <a:rPr lang="en-US" baseline="0" dirty="0" smtClean="0"/>
              <a:t> </a:t>
            </a:r>
            <a:r>
              <a:rPr lang="en-US" baseline="0" dirty="0" smtClean="0"/>
              <a:t>facilities without any prehospital interventions, thereby increasing the initial time to care. </a:t>
            </a:r>
          </a:p>
          <a:p>
            <a:r>
              <a:rPr lang="en-US" baseline="0" dirty="0" smtClean="0"/>
              <a:t>Aeromedical Evacuation teams are designated crews of 10-12 including as nurses and technicians, who provide medical care to casualties on fixed wing aircraft both within and outside theatre. A Critical Care Air Transport Team (or CCAT) may accompany the transport of critically injured patients.  CCAT is a 3 person team that augments the aeromedical evacuation team. </a:t>
            </a:r>
          </a:p>
          <a:p>
            <a:r>
              <a:rPr lang="en-US" baseline="0" dirty="0" err="1" smtClean="0"/>
              <a:t>En</a:t>
            </a:r>
            <a:r>
              <a:rPr lang="en-US" baseline="0" dirty="0" smtClean="0"/>
              <a:t>-Route </a:t>
            </a:r>
            <a:r>
              <a:rPr lang="en-US" baseline="0" dirty="0" smtClean="0"/>
              <a:t>care is defined as maintaining treatment of  the patient prior to transport and sustainment of the patients medical condition during evacuation.  As stated in the definition, the operative goal of ERC is to maintain and sustain, meaning the ERC team is responsible for continuing the treatment plan along the transport chain from one level of care to another.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a:t>
            </a:fld>
            <a:endParaRPr lang="en-US" altLang="en-US"/>
          </a:p>
        </p:txBody>
      </p:sp>
    </p:spTree>
    <p:extLst>
      <p:ext uri="{BB962C8B-B14F-4D97-AF65-F5344CB8AC3E}">
        <p14:creationId xmlns:p14="http://schemas.microsoft.com/office/powerpoint/2010/main" val="309781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first glance this slide may appear busy and somewhat daunting. the main takeaway is noting the capabilities offered at each role of care.  Although the specific terminology differs between the individual services , the care provided at each role is similar. With few exceptions care will proceed along the continuum.</a:t>
            </a:r>
          </a:p>
          <a:p>
            <a:r>
              <a:rPr lang="en-US" baseline="0" dirty="0" smtClean="0"/>
              <a:t>Role 1 is first responder care such as Self Aid, Buddy Aid, and Medic care in the field or POI.</a:t>
            </a:r>
          </a:p>
          <a:p>
            <a:r>
              <a:rPr lang="en-US" baseline="0" dirty="0" smtClean="0"/>
              <a:t>Role 2s are forward operating resuscitative care facilities such as Forward surgical teams in the Army and Ground Surgical Teams in the Air Force. Role 2s are the first echelon of care with surgical capabilities. Timely transport to the Role </a:t>
            </a:r>
            <a:r>
              <a:rPr lang="en-US" dirty="0" smtClean="0"/>
              <a:t>2 </a:t>
            </a:r>
            <a:r>
              <a:rPr lang="en-US" baseline="0" dirty="0" smtClean="0"/>
              <a:t>is </a:t>
            </a:r>
            <a:r>
              <a:rPr lang="en-US" baseline="0" dirty="0" smtClean="0"/>
              <a:t>vital, as time to surgical intervention is directly correlated with outcomes. </a:t>
            </a:r>
          </a:p>
          <a:p>
            <a:r>
              <a:rPr lang="en-US" baseline="0" dirty="0" smtClean="0"/>
              <a:t>Role 3s are Theater hospitals such as Bagram AB, Navy Hospital ships and Combat Support Hospitals. </a:t>
            </a:r>
          </a:p>
          <a:p>
            <a:r>
              <a:rPr lang="en-US" baseline="0" dirty="0" smtClean="0"/>
              <a:t>Role 4s are Definitive care facilities, such as MTFs both CONUS and OCONUS, and partner civilian hospitals.</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5</a:t>
            </a:fld>
            <a:endParaRPr lang="en-US" altLang="en-US"/>
          </a:p>
        </p:txBody>
      </p:sp>
    </p:spTree>
    <p:extLst>
      <p:ext uri="{BB962C8B-B14F-4D97-AF65-F5344CB8AC3E}">
        <p14:creationId xmlns:p14="http://schemas.microsoft.com/office/powerpoint/2010/main" val="35769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1 medical care is typically</a:t>
            </a:r>
            <a:r>
              <a:rPr lang="en-US" baseline="0" dirty="0" smtClean="0"/>
              <a:t> the first level of care for combat casualties. Medical care at this level include: TCCC techniques to manage immediate life-threatening injuries, DNBI prevention and care, combat and operational stress prevention and care, and patient location and acquisition. There may or may not be a physician at this Role so self/buddy care is tantamount. Treatment provided includes maintaining airway by intubating or performing a </a:t>
            </a:r>
            <a:r>
              <a:rPr lang="en-US" baseline="0" dirty="0" err="1" smtClean="0"/>
              <a:t>cricothyroidotomy</a:t>
            </a:r>
            <a:r>
              <a:rPr lang="en-US" baseline="0" dirty="0" smtClean="0"/>
              <a:t>, stopping bleeding by applying and managing tourniquets, preventing shock by organizing and providing blood products or other resuscitative fluids, protecting wounds with dressing applications and antibiotic administration, immobilizing fractures with splints and other emergency measures.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6</a:t>
            </a:fld>
            <a:endParaRPr lang="en-US" altLang="en-US"/>
          </a:p>
        </p:txBody>
      </p:sp>
    </p:spTree>
    <p:extLst>
      <p:ext uri="{BB962C8B-B14F-4D97-AF65-F5344CB8AC3E}">
        <p14:creationId xmlns:p14="http://schemas.microsoft.com/office/powerpoint/2010/main" val="202427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2 medical facilities</a:t>
            </a:r>
            <a:r>
              <a:rPr lang="en-US" baseline="0" dirty="0" smtClean="0"/>
              <a:t> provide advanced trauma management and emergency medical treatment. It is a continuation of Role 1 resuscitative efforts with greater capability. These capabilities include component blood products, limited </a:t>
            </a:r>
            <a:r>
              <a:rPr lang="en-US" dirty="0" smtClean="0"/>
              <a:t>x-</a:t>
            </a:r>
            <a:r>
              <a:rPr lang="en-US" baseline="0" dirty="0" smtClean="0"/>
              <a:t>ray and laboratory, dental support, Combat and operational stress control, and surgical support.  Damage control surgery is generally performed at this level of care, however there is limited capability to hold patients and provide prolonged field care.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a:t>
            </a:fld>
            <a:endParaRPr lang="en-US" altLang="en-US"/>
          </a:p>
        </p:txBody>
      </p:sp>
    </p:spTree>
    <p:extLst>
      <p:ext uri="{BB962C8B-B14F-4D97-AF65-F5344CB8AC3E}">
        <p14:creationId xmlns:p14="http://schemas.microsoft.com/office/powerpoint/2010/main" val="229728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3</a:t>
            </a:r>
            <a:r>
              <a:rPr lang="en-US" baseline="0" dirty="0" smtClean="0"/>
              <a:t> facilities provides continued resuscitation, general as well as subspecialty surgery, and post-operative care. Depending on the location, these facilities provide definitive care for host nationals and ally service members. Patients generally remain at this level until they are stable enough to tolerate longer fixed wing transports over long distances.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8</a:t>
            </a:fld>
            <a:endParaRPr lang="en-US" altLang="en-US"/>
          </a:p>
        </p:txBody>
      </p:sp>
    </p:spTree>
    <p:extLst>
      <p:ext uri="{BB962C8B-B14F-4D97-AF65-F5344CB8AC3E}">
        <p14:creationId xmlns:p14="http://schemas.microsoft.com/office/powerpoint/2010/main" val="3321638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4 care is found</a:t>
            </a:r>
            <a:r>
              <a:rPr lang="en-US" baseline="0" dirty="0" smtClean="0"/>
              <a:t> in the US and other more established OCONUS locations like </a:t>
            </a:r>
            <a:r>
              <a:rPr lang="en-US" baseline="0" dirty="0" err="1" smtClean="0"/>
              <a:t>Landstuhl</a:t>
            </a:r>
            <a:r>
              <a:rPr lang="en-US" baseline="0" dirty="0" smtClean="0"/>
              <a:t> Regional Medical Center, Germany. This is the highest level of care, and where most patients receive definitive surgery and transition to recovery care and rehabilitation.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9</a:t>
            </a:fld>
            <a:endParaRPr lang="en-US" altLang="en-US"/>
          </a:p>
        </p:txBody>
      </p:sp>
    </p:spTree>
    <p:extLst>
      <p:ext uri="{BB962C8B-B14F-4D97-AF65-F5344CB8AC3E}">
        <p14:creationId xmlns:p14="http://schemas.microsoft.com/office/powerpoint/2010/main" val="22213278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4806950"/>
            <a:ext cx="925512"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4876800"/>
            <a:ext cx="9159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5219700" y="4899025"/>
            <a:ext cx="847725"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63" y="482758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8004175" y="4879975"/>
            <a:ext cx="890588"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0"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7929563" y="4779963"/>
            <a:ext cx="10398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3344863" y="4876800"/>
            <a:ext cx="890587"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2" name="Picture 1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275" y="4876800"/>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4319588" y="4899025"/>
            <a:ext cx="820737"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4"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663" y="4876800"/>
            <a:ext cx="85566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bwMode="auto">
          <a:xfrm>
            <a:off x="7045325" y="4879975"/>
            <a:ext cx="890588"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pic>
        <p:nvPicPr>
          <p:cNvPr id="16" name="Picture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1675" y="4876800"/>
            <a:ext cx="8778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77514" y="3351549"/>
            <a:ext cx="7480685" cy="737177"/>
          </a:xfrm>
          <a:effectLst>
            <a:outerShdw blurRad="50800" dist="38100" dir="8100000" algn="tr" rotWithShape="0">
              <a:prstClr val="black">
                <a:alpha val="40000"/>
              </a:prstClr>
            </a:outerShdw>
          </a:effectLst>
        </p:spPr>
        <p:txBody>
          <a:bodyPr/>
          <a:lstStyle>
            <a:lvl1pPr algn="l">
              <a:defRPr b="1">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977513" y="4206874"/>
            <a:ext cx="7480685" cy="6704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7" name="Footer Placeholder 4"/>
          <p:cNvSpPr>
            <a:spLocks noGrp="1"/>
          </p:cNvSpPr>
          <p:nvPr userDrawn="1">
            <p:ph type="ftr" sz="quarter" idx="10"/>
          </p:nvPr>
        </p:nvSpPr>
        <p:spPr>
          <a:xfrm>
            <a:off x="3856038" y="6356350"/>
            <a:ext cx="4310062" cy="365125"/>
          </a:xfrm>
        </p:spPr>
        <p:txBody>
          <a:bodyPr/>
          <a:lstStyle>
            <a:lvl1pPr algn="r" defTabSz="914400">
              <a:defRPr>
                <a:solidFill>
                  <a:prstClr val="white"/>
                </a:solidFill>
              </a:defRPr>
            </a:lvl1pPr>
          </a:lstStyle>
          <a:p>
            <a:pPr>
              <a:defRPr/>
            </a:pPr>
            <a:r>
              <a:rPr lang="en-US"/>
              <a:t>14 December 2011 Pre-decisional FOUO</a:t>
            </a:r>
          </a:p>
        </p:txBody>
      </p:sp>
      <p:sp>
        <p:nvSpPr>
          <p:cNvPr id="18" name="Slide Number Placeholder 5"/>
          <p:cNvSpPr>
            <a:spLocks noGrp="1"/>
          </p:cNvSpPr>
          <p:nvPr userDrawn="1">
            <p:ph type="sldNum" sz="quarter" idx="11"/>
          </p:nvPr>
        </p:nvSpPr>
        <p:spPr>
          <a:xfrm>
            <a:off x="8258175" y="6356350"/>
            <a:ext cx="428625" cy="365125"/>
          </a:xfrm>
        </p:spPr>
        <p:txBody>
          <a:bodyPr/>
          <a:lstStyle>
            <a:lvl1pPr defTabSz="914400">
              <a:defRPr/>
            </a:lvl1pPr>
          </a:lstStyle>
          <a:p>
            <a:pPr>
              <a:defRPr/>
            </a:pPr>
            <a:fld id="{37DDA6C8-D0C8-4D82-8A4C-BB400F27F181}" type="slidenum">
              <a:rPr lang="en-US" altLang="en-US"/>
              <a:pPr>
                <a:defRPr/>
              </a:pPr>
              <a:t>‹#›</a:t>
            </a:fld>
            <a:endParaRPr lang="en-US" altLang="en-US"/>
          </a:p>
        </p:txBody>
      </p:sp>
    </p:spTree>
    <p:extLst>
      <p:ext uri="{BB962C8B-B14F-4D97-AF65-F5344CB8AC3E}">
        <p14:creationId xmlns:p14="http://schemas.microsoft.com/office/powerpoint/2010/main" val="3788788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3709988"/>
          </a:xfrm>
        </p:spPr>
        <p:txBody>
          <a:bodyPr/>
          <a:lstStyle>
            <a:lvl1pPr marL="342900" indent="-342900">
              <a:buFont typeface="Lucida Sans Unicode" panose="020B0602030504020204" pitchFamily="34" charset="0"/>
              <a:buChar char="∎"/>
              <a:defRPr/>
            </a:lvl1pPr>
            <a:lvl2pPr marL="742950" indent="-285750">
              <a:buFont typeface="Wingdings" panose="05000000000000000000" pitchFamily="2" charset="2"/>
              <a:buChar char="q"/>
              <a:defRPr/>
            </a:lvl2pPr>
            <a:lvl3pPr marL="1143000" indent="-228600">
              <a:buFont typeface="Wingdings" panose="05000000000000000000" pitchFamily="2" charset="2"/>
              <a:buChar char="§"/>
              <a:defRPr/>
            </a:lvl3pPr>
            <a:lvl4pPr marL="1600200" indent="-228600">
              <a:buFont typeface="Lucida Sans Unicode" panose="020B0602030504020204" pitchFamily="34" charset="0"/>
              <a:buChar char="▻"/>
              <a:defRPr/>
            </a:lvl4pPr>
            <a:lvl5pPr marL="2057400" indent="-228600">
              <a:buFont typeface="Lucida Sans Unicode" panose="020B0602030504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1"/>
          </p:nvPr>
        </p:nvSpPr>
        <p:spPr/>
        <p:txBody>
          <a:bodyPr/>
          <a:lstStyle>
            <a:lvl1pPr defTabSz="914400">
              <a:defRPr/>
            </a:lvl1pPr>
          </a:lstStyle>
          <a:p>
            <a:pPr>
              <a:defRPr/>
            </a:pPr>
            <a:fld id="{8C0E0ACC-D7BC-4F30-BD1A-CE874FE7DCC4}" type="slidenum">
              <a:rPr lang="en-US" altLang="en-US"/>
              <a:pPr>
                <a:defRPr/>
              </a:pPr>
              <a:t>‹#›</a:t>
            </a:fld>
            <a:endParaRPr lang="en-US" altLang="en-US"/>
          </a:p>
        </p:txBody>
      </p:sp>
      <p:sp>
        <p:nvSpPr>
          <p:cNvPr id="6" name="Rectangle 5">
            <a:extLst>
              <a:ext uri="{FF2B5EF4-FFF2-40B4-BE49-F238E27FC236}">
                <a16:creationId xmlns:a16="http://schemas.microsoft.com/office/drawing/2014/main" id="{E24349B1-B53F-4881-8E5D-D73E24492D74}"/>
              </a:ext>
            </a:extLst>
          </p:cNvPr>
          <p:cNvSpPr/>
          <p:nvPr userDrawn="1"/>
        </p:nvSpPr>
        <p:spPr>
          <a:xfrm>
            <a:off x="0" y="14938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7" name="Rectangle 6">
            <a:extLst>
              <a:ext uri="{FF2B5EF4-FFF2-40B4-BE49-F238E27FC236}">
                <a16:creationId xmlns:a16="http://schemas.microsoft.com/office/drawing/2014/main" id="{AB68D23E-7873-47FC-8779-0C7C8A1DDF2D}"/>
              </a:ext>
            </a:extLst>
          </p:cNvPr>
          <p:cNvSpPr/>
          <p:nvPr userDrawn="1"/>
        </p:nvSpPr>
        <p:spPr>
          <a:xfrm>
            <a:off x="-20638" y="6234113"/>
            <a:ext cx="9144001"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8" name="Slide Number Placeholder 5"/>
          <p:cNvSpPr txBox="1">
            <a:spLocks/>
          </p:cNvSpPr>
          <p:nvPr userDrawn="1"/>
        </p:nvSpPr>
        <p:spPr>
          <a:xfrm>
            <a:off x="8235950" y="6356350"/>
            <a:ext cx="450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1" fontAlgn="base" hangingPunct="1">
              <a:spcBef>
                <a:spcPct val="0"/>
              </a:spcBef>
              <a:spcAft>
                <a:spcPct val="0"/>
              </a:spcAft>
              <a:defRPr sz="1200" kern="1200">
                <a:solidFill>
                  <a:srgbClr val="002060"/>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8C0E0ACC-D7BC-4F30-BD1A-CE874FE7DCC4}" type="slidenum">
              <a:rPr lang="en-US" altLang="en-US" smtClean="0"/>
              <a:pPr>
                <a:defRPr/>
              </a:pPr>
              <a:t>‹#›</a:t>
            </a:fld>
            <a:endParaRPr lang="en-US" altLang="en-US" dirty="0"/>
          </a:p>
        </p:txBody>
      </p:sp>
    </p:spTree>
    <p:extLst>
      <p:ext uri="{BB962C8B-B14F-4D97-AF65-F5344CB8AC3E}">
        <p14:creationId xmlns:p14="http://schemas.microsoft.com/office/powerpoint/2010/main" val="394370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defTabSz="914400">
              <a:defRPr/>
            </a:lvl1pPr>
          </a:lstStyle>
          <a:p>
            <a:pPr>
              <a:defRPr/>
            </a:pPr>
            <a:r>
              <a:rPr lang="en-US"/>
              <a:t>14 December 2011 Pre-decisional FOUO</a:t>
            </a:r>
          </a:p>
        </p:txBody>
      </p:sp>
      <p:sp>
        <p:nvSpPr>
          <p:cNvPr id="6" name="Slide Number Placeholder 5"/>
          <p:cNvSpPr>
            <a:spLocks noGrp="1"/>
          </p:cNvSpPr>
          <p:nvPr>
            <p:ph type="sldNum" sz="quarter" idx="11"/>
          </p:nvPr>
        </p:nvSpPr>
        <p:spPr/>
        <p:txBody>
          <a:bodyPr/>
          <a:lstStyle>
            <a:lvl1pPr defTabSz="914400">
              <a:defRPr/>
            </a:lvl1pPr>
          </a:lstStyle>
          <a:p>
            <a:pPr>
              <a:defRPr/>
            </a:pPr>
            <a:fld id="{46E4026D-BC37-4D3D-8BE2-E7C1DE94E38A}" type="slidenum">
              <a:rPr lang="en-US" altLang="en-US"/>
              <a:pPr>
                <a:defRPr/>
              </a:pPr>
              <a:t>‹#›</a:t>
            </a:fld>
            <a:endParaRPr lang="en-US" altLang="en-US"/>
          </a:p>
        </p:txBody>
      </p:sp>
    </p:spTree>
    <p:extLst>
      <p:ext uri="{BB962C8B-B14F-4D97-AF65-F5344CB8AC3E}">
        <p14:creationId xmlns:p14="http://schemas.microsoft.com/office/powerpoint/2010/main" val="292990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defTabSz="914400">
              <a:defRPr/>
            </a:lvl1pPr>
          </a:lstStyle>
          <a:p>
            <a:pPr>
              <a:defRPr/>
            </a:pPr>
            <a:r>
              <a:rPr lang="en-US"/>
              <a:t>10 September 2013 Pre-decisional FOUO</a:t>
            </a:r>
          </a:p>
        </p:txBody>
      </p:sp>
      <p:sp>
        <p:nvSpPr>
          <p:cNvPr id="4" name="Slide Number Placeholder 5"/>
          <p:cNvSpPr>
            <a:spLocks noGrp="1"/>
          </p:cNvSpPr>
          <p:nvPr>
            <p:ph type="sldNum" sz="quarter" idx="11"/>
          </p:nvPr>
        </p:nvSpPr>
        <p:spPr/>
        <p:txBody>
          <a:bodyPr/>
          <a:lstStyle>
            <a:lvl1pPr defTabSz="914400">
              <a:defRPr/>
            </a:lvl1pPr>
          </a:lstStyle>
          <a:p>
            <a:pPr>
              <a:defRPr/>
            </a:pPr>
            <a:fld id="{7AD26566-E6FB-4E90-A87B-8146588AD646}" type="slidenum">
              <a:rPr lang="en-US" altLang="en-US"/>
              <a:pPr>
                <a:defRPr/>
              </a:pPr>
              <a:t>‹#›</a:t>
            </a:fld>
            <a:endParaRPr lang="en-US" altLang="en-US"/>
          </a:p>
        </p:txBody>
      </p:sp>
    </p:spTree>
    <p:extLst>
      <p:ext uri="{BB962C8B-B14F-4D97-AF65-F5344CB8AC3E}">
        <p14:creationId xmlns:p14="http://schemas.microsoft.com/office/powerpoint/2010/main" val="2453289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543083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p:cNvSpPr/>
          <p:nvPr/>
        </p:nvSpPr>
        <p:spPr>
          <a:xfrm>
            <a:off x="6315075" y="291515"/>
            <a:ext cx="2371725" cy="1112629"/>
          </a:xfrm>
          <a:prstGeom prst="rect">
            <a:avLst/>
          </a:pr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srgbClr val="FFFFFF"/>
              </a:solidFill>
            </a:endParaRPr>
          </a:p>
        </p:txBody>
      </p:sp>
      <p:sp>
        <p:nvSpPr>
          <p:cNvPr id="5" name="Footer Placeholder 4"/>
          <p:cNvSpPr>
            <a:spLocks noGrp="1"/>
          </p:cNvSpPr>
          <p:nvPr>
            <p:ph type="ftr" sz="quarter" idx="3"/>
          </p:nvPr>
        </p:nvSpPr>
        <p:spPr>
          <a:xfrm>
            <a:off x="3917950" y="6356350"/>
            <a:ext cx="4194175"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srgbClr val="FFFFFF"/>
                </a:solidFill>
                <a:latin typeface="+mn-lt"/>
                <a:cs typeface="+mn-cs"/>
              </a:defRPr>
            </a:lvl1pPr>
          </a:lstStyle>
          <a:p>
            <a:pPr>
              <a:defRPr/>
            </a:pPr>
            <a:r>
              <a:rPr lang="en-US"/>
              <a:t>10 September 2013 Pre-decisional FOUO</a:t>
            </a:r>
          </a:p>
        </p:txBody>
      </p:sp>
      <p:sp>
        <p:nvSpPr>
          <p:cNvPr id="6" name="Slide Number Placeholder 5"/>
          <p:cNvSpPr>
            <a:spLocks noGrp="1"/>
          </p:cNvSpPr>
          <p:nvPr>
            <p:ph type="sldNum" sz="quarter" idx="4"/>
          </p:nvPr>
        </p:nvSpPr>
        <p:spPr>
          <a:xfrm>
            <a:off x="8235950" y="6356350"/>
            <a:ext cx="45085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defRPr>
            </a:lvl1pPr>
          </a:lstStyle>
          <a:p>
            <a:pPr>
              <a:defRPr/>
            </a:pPr>
            <a:fld id="{4480557F-C176-431F-B0BC-2BC420910B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Lst>
  <p:hf hdr="0" dt="0"/>
  <p:txStyles>
    <p:titleStyle>
      <a:lvl1pPr algn="l" defTabSz="457200" rtl="0" eaLnBrk="1" fontAlgn="base" hangingPunct="1">
        <a:spcBef>
          <a:spcPct val="0"/>
        </a:spcBef>
        <a:spcAft>
          <a:spcPct val="0"/>
        </a:spcAft>
        <a:defRPr sz="3000" b="1" kern="1200">
          <a:solidFill>
            <a:schemeClr val="tx1"/>
          </a:solidFill>
          <a:latin typeface="+mj-lt"/>
          <a:ea typeface="+mj-ea"/>
          <a:cs typeface="+mj-cs"/>
        </a:defRPr>
      </a:lvl1pPr>
      <a:lvl2pPr algn="l" defTabSz="457200" rtl="0" eaLnBrk="1" fontAlgn="base" hangingPunct="1">
        <a:spcBef>
          <a:spcPct val="0"/>
        </a:spcBef>
        <a:spcAft>
          <a:spcPct val="0"/>
        </a:spcAft>
        <a:defRPr sz="3000" b="1">
          <a:solidFill>
            <a:schemeClr val="tx1"/>
          </a:solidFill>
          <a:latin typeface="Calibri" pitchFamily="34" charset="0"/>
        </a:defRPr>
      </a:lvl2pPr>
      <a:lvl3pPr algn="l" defTabSz="457200" rtl="0" eaLnBrk="1" fontAlgn="base" hangingPunct="1">
        <a:spcBef>
          <a:spcPct val="0"/>
        </a:spcBef>
        <a:spcAft>
          <a:spcPct val="0"/>
        </a:spcAft>
        <a:defRPr sz="3000" b="1">
          <a:solidFill>
            <a:schemeClr val="tx1"/>
          </a:solidFill>
          <a:latin typeface="Calibri" pitchFamily="34" charset="0"/>
        </a:defRPr>
      </a:lvl3pPr>
      <a:lvl4pPr algn="l" defTabSz="457200" rtl="0" eaLnBrk="1" fontAlgn="base" hangingPunct="1">
        <a:spcBef>
          <a:spcPct val="0"/>
        </a:spcBef>
        <a:spcAft>
          <a:spcPct val="0"/>
        </a:spcAft>
        <a:defRPr sz="3000" b="1">
          <a:solidFill>
            <a:schemeClr val="tx1"/>
          </a:solidFill>
          <a:latin typeface="Calibri" pitchFamily="34" charset="0"/>
        </a:defRPr>
      </a:lvl4pPr>
      <a:lvl5pPr algn="l" defTabSz="457200" rtl="0" eaLnBrk="1" fontAlgn="base" hangingPunct="1">
        <a:spcBef>
          <a:spcPct val="0"/>
        </a:spcBef>
        <a:spcAft>
          <a:spcPct val="0"/>
        </a:spcAft>
        <a:defRPr sz="3000" b="1">
          <a:solidFill>
            <a:schemeClr val="tx1"/>
          </a:solidFill>
          <a:latin typeface="Calibri" pitchFamily="34" charset="0"/>
        </a:defRPr>
      </a:lvl5pPr>
      <a:lvl6pPr marL="457200" algn="l" defTabSz="457200" rtl="0" eaLnBrk="1" fontAlgn="base" hangingPunct="1">
        <a:spcBef>
          <a:spcPct val="0"/>
        </a:spcBef>
        <a:spcAft>
          <a:spcPct val="0"/>
        </a:spcAft>
        <a:defRPr sz="3000" b="1">
          <a:solidFill>
            <a:schemeClr val="tx1"/>
          </a:solidFill>
          <a:latin typeface="Calibri" pitchFamily="34" charset="0"/>
        </a:defRPr>
      </a:lvl6pPr>
      <a:lvl7pPr marL="914400" algn="l" defTabSz="457200" rtl="0" eaLnBrk="1" fontAlgn="base" hangingPunct="1">
        <a:spcBef>
          <a:spcPct val="0"/>
        </a:spcBef>
        <a:spcAft>
          <a:spcPct val="0"/>
        </a:spcAft>
        <a:defRPr sz="3000" b="1">
          <a:solidFill>
            <a:schemeClr val="tx1"/>
          </a:solidFill>
          <a:latin typeface="Calibri" pitchFamily="34" charset="0"/>
        </a:defRPr>
      </a:lvl7pPr>
      <a:lvl8pPr marL="1371600" algn="l" defTabSz="457200" rtl="0" eaLnBrk="1" fontAlgn="base" hangingPunct="1">
        <a:spcBef>
          <a:spcPct val="0"/>
        </a:spcBef>
        <a:spcAft>
          <a:spcPct val="0"/>
        </a:spcAft>
        <a:defRPr sz="3000" b="1">
          <a:solidFill>
            <a:schemeClr val="tx1"/>
          </a:solidFill>
          <a:latin typeface="Calibri" pitchFamily="34" charset="0"/>
        </a:defRPr>
      </a:lvl8pPr>
      <a:lvl9pPr marL="1828800" algn="l" defTabSz="457200" rtl="0" eaLnBrk="1" fontAlgn="base" hangingPunct="1">
        <a:spcBef>
          <a:spcPct val="0"/>
        </a:spcBef>
        <a:spcAft>
          <a:spcPct val="0"/>
        </a:spcAft>
        <a:defRPr sz="3000" b="1">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4a"/><Relationship Id="rId16" Type="http://schemas.openxmlformats.org/officeDocument/2006/relationships/image" Target="../media/image21.png"/><Relationship Id="rId1" Type="http://schemas.microsoft.com/office/2007/relationships/media" Target="../media/media1.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png"/><Relationship Id="rId5" Type="http://schemas.openxmlformats.org/officeDocument/2006/relationships/hyperlink" Target="https://medcoe.army.mil/"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Slide Number Placeholder 5"/>
          <p:cNvSpPr txBox="1">
            <a:spLocks/>
          </p:cNvSpPr>
          <p:nvPr/>
        </p:nvSpPr>
        <p:spPr bwMode="auto">
          <a:xfrm>
            <a:off x="8258175" y="6356350"/>
            <a:ext cx="428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spcBef>
                <a:spcPct val="0"/>
              </a:spcBef>
              <a:buFontTx/>
              <a:buNone/>
            </a:pPr>
            <a:fld id="{90CE33E3-ED48-4BDA-BA2C-E7142A1E9754}" type="slidenum">
              <a:rPr lang="en-US" altLang="en-US" sz="1800">
                <a:solidFill>
                  <a:srgbClr val="FFFFFF"/>
                </a:solidFill>
              </a:rPr>
              <a:pPr eaLnBrk="1" hangingPunct="1">
                <a:spcBef>
                  <a:spcPct val="0"/>
                </a:spcBef>
                <a:buFontTx/>
                <a:buNone/>
              </a:pPr>
              <a:t>1</a:t>
            </a:fld>
            <a:endParaRPr lang="en-US" altLang="en-US" sz="1800">
              <a:solidFill>
                <a:srgbClr val="FFFFFF"/>
              </a:solidFill>
            </a:endParaRPr>
          </a:p>
        </p:txBody>
      </p:sp>
      <p:sp>
        <p:nvSpPr>
          <p:cNvPr id="2" name="Rectangle 1"/>
          <p:cNvSpPr/>
          <p:nvPr/>
        </p:nvSpPr>
        <p:spPr>
          <a:xfrm>
            <a:off x="0" y="14938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9" name="Rectangle 18"/>
          <p:cNvSpPr/>
          <p:nvPr/>
        </p:nvSpPr>
        <p:spPr>
          <a:xfrm>
            <a:off x="-20638" y="6234113"/>
            <a:ext cx="9144001"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7189" name="Rectangle 2"/>
          <p:cNvSpPr txBox="1">
            <a:spLocks noChangeArrowheads="1"/>
          </p:cNvSpPr>
          <p:nvPr/>
        </p:nvSpPr>
        <p:spPr bwMode="auto">
          <a:xfrm>
            <a:off x="457200" y="26988"/>
            <a:ext cx="44958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eaLnBrk="1" hangingPunct="1">
              <a:spcBef>
                <a:spcPct val="0"/>
              </a:spcBef>
              <a:buFontTx/>
              <a:buNone/>
            </a:pPr>
            <a:r>
              <a:rPr lang="en-US" altLang="en-US" sz="3200" b="1" dirty="0">
                <a:solidFill>
                  <a:srgbClr val="000099"/>
                </a:solidFill>
              </a:rPr>
              <a:t>Joint Trauma System</a:t>
            </a:r>
          </a:p>
        </p:txBody>
      </p:sp>
      <p:sp>
        <p:nvSpPr>
          <p:cNvPr id="56" name="Rectangle 55"/>
          <p:cNvSpPr/>
          <p:nvPr/>
        </p:nvSpPr>
        <p:spPr>
          <a:xfrm>
            <a:off x="-20638" y="6234113"/>
            <a:ext cx="9144001"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grpSp>
        <p:nvGrpSpPr>
          <p:cNvPr id="57" name="Group 56"/>
          <p:cNvGrpSpPr/>
          <p:nvPr/>
        </p:nvGrpSpPr>
        <p:grpSpPr>
          <a:xfrm>
            <a:off x="3025180" y="5236778"/>
            <a:ext cx="736858" cy="731939"/>
            <a:chOff x="2458462" y="5095911"/>
            <a:chExt cx="736858" cy="731939"/>
          </a:xfrm>
        </p:grpSpPr>
        <p:sp>
          <p:nvSpPr>
            <p:cNvPr id="58" name="Oval 57"/>
            <p:cNvSpPr>
              <a:spLocks noChangeAspect="1"/>
            </p:cNvSpPr>
            <p:nvPr/>
          </p:nvSpPr>
          <p:spPr bwMode="auto">
            <a:xfrm>
              <a:off x="2463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5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462" y="5095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9"/>
          <p:cNvGrpSpPr/>
          <p:nvPr/>
        </p:nvGrpSpPr>
        <p:grpSpPr>
          <a:xfrm>
            <a:off x="6290628" y="5228251"/>
            <a:ext cx="731520" cy="749800"/>
            <a:chOff x="6107115" y="5083630"/>
            <a:chExt cx="731520" cy="749800"/>
          </a:xfrm>
        </p:grpSpPr>
        <p:sp>
          <p:nvSpPr>
            <p:cNvPr id="61" name="Oval 60"/>
            <p:cNvSpPr>
              <a:spLocks noChangeAspect="1"/>
            </p:cNvSpPr>
            <p:nvPr/>
          </p:nvSpPr>
          <p:spPr bwMode="auto">
            <a:xfrm>
              <a:off x="6107115"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6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7115" y="5101911"/>
              <a:ext cx="731520" cy="7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62"/>
          <p:cNvGrpSpPr/>
          <p:nvPr/>
        </p:nvGrpSpPr>
        <p:grpSpPr>
          <a:xfrm>
            <a:off x="5476256" y="5257586"/>
            <a:ext cx="738172" cy="741793"/>
            <a:chOff x="5219699" y="5083630"/>
            <a:chExt cx="738172" cy="741793"/>
          </a:xfrm>
        </p:grpSpPr>
        <p:sp>
          <p:nvSpPr>
            <p:cNvPr id="64" name="Oval 63"/>
            <p:cNvSpPr/>
            <p:nvPr/>
          </p:nvSpPr>
          <p:spPr bwMode="auto">
            <a:xfrm>
              <a:off x="5219699"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6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3399" y="5093903"/>
              <a:ext cx="72447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Group 65"/>
          <p:cNvGrpSpPr/>
          <p:nvPr/>
        </p:nvGrpSpPr>
        <p:grpSpPr>
          <a:xfrm>
            <a:off x="7924800" y="5262529"/>
            <a:ext cx="731520" cy="731520"/>
            <a:chOff x="7924800" y="5096330"/>
            <a:chExt cx="731520" cy="731520"/>
          </a:xfrm>
        </p:grpSpPr>
        <p:sp>
          <p:nvSpPr>
            <p:cNvPr id="67" name="Oval 66"/>
            <p:cNvSpPr/>
            <p:nvPr/>
          </p:nvSpPr>
          <p:spPr bwMode="auto">
            <a:xfrm>
              <a:off x="7924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68" name="Picture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68"/>
          <p:cNvGrpSpPr/>
          <p:nvPr/>
        </p:nvGrpSpPr>
        <p:grpSpPr>
          <a:xfrm>
            <a:off x="3843270" y="5222670"/>
            <a:ext cx="736283" cy="737101"/>
            <a:chOff x="3378200" y="5096330"/>
            <a:chExt cx="736283" cy="737101"/>
          </a:xfrm>
        </p:grpSpPr>
        <p:sp>
          <p:nvSpPr>
            <p:cNvPr id="70" name="Oval 69"/>
            <p:cNvSpPr>
              <a:spLocks noChangeAspect="1"/>
            </p:cNvSpPr>
            <p:nvPr/>
          </p:nvSpPr>
          <p:spPr bwMode="auto">
            <a:xfrm>
              <a:off x="3382963"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71" name="Picture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8200" y="5101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71"/>
          <p:cNvGrpSpPr/>
          <p:nvPr/>
        </p:nvGrpSpPr>
        <p:grpSpPr>
          <a:xfrm>
            <a:off x="4662737" y="5247700"/>
            <a:ext cx="732287" cy="741406"/>
            <a:chOff x="4307356" y="5073744"/>
            <a:chExt cx="732287" cy="741406"/>
          </a:xfrm>
        </p:grpSpPr>
        <p:sp>
          <p:nvSpPr>
            <p:cNvPr id="73" name="Oval 72"/>
            <p:cNvSpPr/>
            <p:nvPr/>
          </p:nvSpPr>
          <p:spPr bwMode="auto">
            <a:xfrm>
              <a:off x="4307356" y="5073744"/>
              <a:ext cx="730107" cy="74140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74" name="Picture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8123" y="50836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Group 74"/>
          <p:cNvGrpSpPr/>
          <p:nvPr/>
        </p:nvGrpSpPr>
        <p:grpSpPr>
          <a:xfrm>
            <a:off x="7111048" y="5252405"/>
            <a:ext cx="731520" cy="731520"/>
            <a:chOff x="7010400" y="5096330"/>
            <a:chExt cx="731520" cy="731520"/>
          </a:xfrm>
        </p:grpSpPr>
        <p:sp>
          <p:nvSpPr>
            <p:cNvPr id="76" name="Oval 75"/>
            <p:cNvSpPr/>
            <p:nvPr/>
          </p:nvSpPr>
          <p:spPr bwMode="auto">
            <a:xfrm>
              <a:off x="70104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77" name="Picture 21"/>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04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Rectangle 2"/>
          <p:cNvSpPr txBox="1">
            <a:spLocks noChangeArrowheads="1"/>
          </p:cNvSpPr>
          <p:nvPr/>
        </p:nvSpPr>
        <p:spPr bwMode="auto">
          <a:xfrm>
            <a:off x="1325808" y="2825190"/>
            <a:ext cx="3607911" cy="84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r" eaLnBrk="1" hangingPunct="1">
              <a:spcBef>
                <a:spcPct val="0"/>
              </a:spcBef>
              <a:buFontTx/>
              <a:buNone/>
            </a:pPr>
            <a:r>
              <a:rPr lang="en-US" sz="4000" b="1" dirty="0"/>
              <a:t>En Route Care</a:t>
            </a:r>
          </a:p>
        </p:txBody>
      </p:sp>
      <p:sp>
        <p:nvSpPr>
          <p:cNvPr id="79" name="Rectangle 2"/>
          <p:cNvSpPr txBox="1">
            <a:spLocks noChangeArrowheads="1"/>
          </p:cNvSpPr>
          <p:nvPr/>
        </p:nvSpPr>
        <p:spPr bwMode="auto">
          <a:xfrm>
            <a:off x="1456708" y="4586002"/>
            <a:ext cx="7142163" cy="7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spcBef>
                <a:spcPct val="0"/>
              </a:spcBef>
              <a:buFontTx/>
              <a:buNone/>
            </a:pPr>
            <a:r>
              <a:rPr lang="en-US" altLang="en-US" sz="2200" dirty="0">
                <a:solidFill>
                  <a:srgbClr val="000066"/>
                </a:solidFill>
              </a:rPr>
              <a:t>Joint Trauma System Battlefield Trauma Educational Program</a:t>
            </a:r>
          </a:p>
        </p:txBody>
      </p:sp>
      <p:grpSp>
        <p:nvGrpSpPr>
          <p:cNvPr id="80" name="Group 79"/>
          <p:cNvGrpSpPr/>
          <p:nvPr/>
        </p:nvGrpSpPr>
        <p:grpSpPr>
          <a:xfrm>
            <a:off x="2178771" y="5257586"/>
            <a:ext cx="773594" cy="783022"/>
            <a:chOff x="1480927" y="5061102"/>
            <a:chExt cx="773594" cy="783022"/>
          </a:xfrm>
        </p:grpSpPr>
        <p:pic>
          <p:nvPicPr>
            <p:cNvPr id="81" name="Picture 80"/>
            <p:cNvPicPr>
              <a:picLocks noChangeAspect="1"/>
            </p:cNvPicPr>
            <p:nvPr/>
          </p:nvPicPr>
          <p:blipFill>
            <a:blip r:embed="rId12"/>
            <a:stretch>
              <a:fillRect/>
            </a:stretch>
          </p:blipFill>
          <p:spPr>
            <a:xfrm>
              <a:off x="1480927" y="5117514"/>
              <a:ext cx="773594" cy="726610"/>
            </a:xfrm>
            <a:prstGeom prst="rect">
              <a:avLst/>
            </a:prstGeom>
          </p:spPr>
        </p:pic>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910" y="5061102"/>
              <a:ext cx="731520" cy="731520"/>
            </a:xfrm>
            <a:prstGeom prst="rect">
              <a:avLst/>
            </a:prstGeom>
          </p:spPr>
        </p:pic>
      </p:grpSp>
      <p:pic>
        <p:nvPicPr>
          <p:cNvPr id="83" name="Picture 82"/>
          <p:cNvPicPr>
            <a:picLocks noChangeAspect="1"/>
          </p:cNvPicPr>
          <p:nvPr/>
        </p:nvPicPr>
        <p:blipFill>
          <a:blip r:embed="rId14"/>
          <a:stretch>
            <a:fillRect/>
          </a:stretch>
        </p:blipFill>
        <p:spPr>
          <a:xfrm>
            <a:off x="1325808" y="5246532"/>
            <a:ext cx="769551" cy="737121"/>
          </a:xfrm>
          <a:prstGeom prst="rect">
            <a:avLst/>
          </a:prstGeom>
        </p:spPr>
      </p:pic>
      <p:pic>
        <p:nvPicPr>
          <p:cNvPr id="4" name="Picture 3" descr="Image of soldiers transporting a patient from a helicopter" title="En Route car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5400" y="2217332"/>
            <a:ext cx="3279648" cy="2048788"/>
          </a:xfrm>
          <a:prstGeom prst="rect">
            <a:avLst/>
          </a:prstGeom>
          <a:ln w="19050">
            <a:solidFill>
              <a:schemeClr val="tx1"/>
            </a:solidFill>
          </a:ln>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551362" y="6494012"/>
            <a:ext cx="274320" cy="274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408941"/>
            <a:ext cx="3988526" cy="2874174"/>
          </a:xfrm>
        </p:spPr>
        <p:txBody>
          <a:bodyPr/>
          <a:lstStyle/>
          <a:p>
            <a:pPr marL="339725" indent="-339725">
              <a:lnSpc>
                <a:spcPts val="2400"/>
              </a:lnSpc>
              <a:spcAft>
                <a:spcPts val="1200"/>
              </a:spcAft>
            </a:pPr>
            <a:r>
              <a:rPr lang="en-US" sz="2200" spc="-30" dirty="0"/>
              <a:t>Aeromedical evacuation is often how patients move from one role to another</a:t>
            </a:r>
          </a:p>
          <a:p>
            <a:pPr marL="339725" indent="-339725">
              <a:lnSpc>
                <a:spcPts val="2400"/>
              </a:lnSpc>
              <a:spcAft>
                <a:spcPts val="1200"/>
              </a:spcAft>
            </a:pPr>
            <a:r>
              <a:rPr lang="en-US" sz="2200" spc="-30" dirty="0"/>
              <a:t>Air evacuation can reduce transport times, but creates unique stresses on the injured patient</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Aeromedical Evacuation</a:t>
            </a:r>
          </a:p>
        </p:txBody>
      </p:sp>
      <p:sp>
        <p:nvSpPr>
          <p:cNvPr id="4" name="Rectangle 3"/>
          <p:cNvSpPr/>
          <p:nvPr/>
        </p:nvSpPr>
        <p:spPr>
          <a:xfrm>
            <a:off x="5105400" y="5029200"/>
            <a:ext cx="3810000" cy="507831"/>
          </a:xfrm>
          <a:prstGeom prst="rect">
            <a:avLst/>
          </a:prstGeom>
        </p:spPr>
        <p:txBody>
          <a:bodyPr wrap="square">
            <a:spAutoFit/>
          </a:bodyPr>
          <a:lstStyle/>
          <a:p>
            <a:r>
              <a:rPr lang="en-US" sz="1600" i="1" dirty="0"/>
              <a:t>MEDEVAC helicopters outside Role 3</a:t>
            </a:r>
          </a:p>
          <a:p>
            <a:r>
              <a:rPr lang="en-US" sz="1100" i="1" dirty="0"/>
              <a:t>Source: Out of the Crucible</a:t>
            </a:r>
          </a:p>
        </p:txBody>
      </p:sp>
      <p:cxnSp>
        <p:nvCxnSpPr>
          <p:cNvPr id="8" name="Straight Connector 7"/>
          <p:cNvCxnSpPr/>
          <p:nvPr/>
        </p:nvCxnSpPr>
        <p:spPr>
          <a:xfrm>
            <a:off x="4724400" y="2133600"/>
            <a:ext cx="0" cy="356616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MEDEVAC helicopters on the tarmac" title="MEDEVAC Helicopter">
            <a:extLst>
              <a:ext uri="{FF2B5EF4-FFF2-40B4-BE49-F238E27FC236}">
                <a16:creationId xmlns:a16="http://schemas.microsoft.com/office/drawing/2014/main" id="{31A5A080-2D67-42A8-AE91-14FBA770CBA4}"/>
              </a:ext>
            </a:extLst>
          </p:cNvPr>
          <p:cNvPicPr>
            <a:picLocks noChangeAspect="1"/>
          </p:cNvPicPr>
          <p:nvPr/>
        </p:nvPicPr>
        <p:blipFill rotWithShape="1">
          <a:blip r:embed="rId5"/>
          <a:srcRect l="5583" t="121" r="12542" b="-121"/>
          <a:stretch/>
        </p:blipFill>
        <p:spPr>
          <a:xfrm>
            <a:off x="5105400" y="2514600"/>
            <a:ext cx="3551003" cy="2217859"/>
          </a:xfrm>
          <a:prstGeom prst="rect">
            <a:avLst/>
          </a:prstGeom>
          <a:ln w="19050">
            <a:solidFill>
              <a:schemeClr val="tx1"/>
            </a:solidFill>
          </a:ln>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6463099"/>
            <a:ext cx="274320" cy="274320"/>
          </a:xfrm>
          <a:prstGeom prst="rect">
            <a:avLst/>
          </a:prstGeom>
        </p:spPr>
      </p:pic>
      <p:sp>
        <p:nvSpPr>
          <p:cNvPr id="9" name="Rectangle 8"/>
          <p:cNvSpPr/>
          <p:nvPr/>
        </p:nvSpPr>
        <p:spPr>
          <a:xfrm>
            <a:off x="457200" y="6469454"/>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8013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878806"/>
            <a:ext cx="8153400" cy="4167188"/>
          </a:xfrm>
        </p:spPr>
        <p:txBody>
          <a:bodyPr/>
          <a:lstStyle/>
          <a:p>
            <a:pPr marL="12700" indent="0">
              <a:lnSpc>
                <a:spcPts val="2600"/>
              </a:lnSpc>
              <a:spcAft>
                <a:spcPts val="600"/>
              </a:spcAft>
              <a:buNone/>
            </a:pPr>
            <a:r>
              <a:rPr lang="en-US" b="1" dirty="0">
                <a:cs typeface="Arial" panose="020B0604020202020204" pitchFamily="34" charset="0"/>
              </a:rPr>
              <a:t>Movement of patients is a medical intervention with associated risks and benefits.</a:t>
            </a:r>
          </a:p>
          <a:p>
            <a:pPr marL="339725" indent="-327025"/>
            <a:r>
              <a:rPr lang="en-US" sz="2200" dirty="0">
                <a:cs typeface="Arial" panose="020B0604020202020204" pitchFamily="34" charset="0"/>
              </a:rPr>
              <a:t>C</a:t>
            </a:r>
            <a:r>
              <a:rPr lang="en-US" sz="2200" spc="-5" dirty="0">
                <a:cs typeface="Arial" panose="020B0604020202020204" pitchFamily="34" charset="0"/>
              </a:rPr>
              <a:t>lini</a:t>
            </a:r>
            <a:r>
              <a:rPr lang="en-US" sz="2200" dirty="0">
                <a:cs typeface="Arial" panose="020B0604020202020204" pitchFamily="34" charset="0"/>
              </a:rPr>
              <a:t>c</a:t>
            </a:r>
            <a:r>
              <a:rPr lang="en-US" sz="2200" spc="-5" dirty="0">
                <a:cs typeface="Arial" panose="020B0604020202020204" pitchFamily="34" charset="0"/>
              </a:rPr>
              <a:t>a</a:t>
            </a:r>
            <a:r>
              <a:rPr lang="en-US" sz="2200" dirty="0">
                <a:cs typeface="Arial" panose="020B0604020202020204" pitchFamily="34" charset="0"/>
              </a:rPr>
              <a:t>l</a:t>
            </a:r>
            <a:r>
              <a:rPr lang="en-US" sz="2200" spc="-10" dirty="0">
                <a:cs typeface="Arial" panose="020B0604020202020204" pitchFamily="34" charset="0"/>
              </a:rPr>
              <a:t> </a:t>
            </a:r>
            <a:r>
              <a:rPr lang="en-US" sz="2200" spc="-5" dirty="0">
                <a:cs typeface="Arial" panose="020B0604020202020204" pitchFamily="34" charset="0"/>
              </a:rPr>
              <a:t>pa</a:t>
            </a:r>
            <a:r>
              <a:rPr lang="en-US" sz="2200" dirty="0">
                <a:cs typeface="Arial" panose="020B0604020202020204" pitchFamily="34" charset="0"/>
              </a:rPr>
              <a:t>r</a:t>
            </a:r>
            <a:r>
              <a:rPr lang="en-US" sz="2200" spc="-5" dirty="0">
                <a:cs typeface="Arial" panose="020B0604020202020204" pitchFamily="34" charset="0"/>
              </a:rPr>
              <a:t>amete</a:t>
            </a:r>
            <a:r>
              <a:rPr lang="en-US" sz="2200" dirty="0">
                <a:cs typeface="Arial" panose="020B0604020202020204" pitchFamily="34" charset="0"/>
              </a:rPr>
              <a:t>rs</a:t>
            </a:r>
            <a:r>
              <a:rPr lang="en-US" sz="2200" spc="5" dirty="0">
                <a:cs typeface="Arial" panose="020B0604020202020204" pitchFamily="34" charset="0"/>
              </a:rPr>
              <a:t> </a:t>
            </a:r>
            <a:r>
              <a:rPr lang="en-US" sz="2200" spc="-5" dirty="0" smtClean="0">
                <a:cs typeface="Arial" panose="020B0604020202020204" pitchFamily="34" charset="0"/>
              </a:rPr>
              <a:t>tha</a:t>
            </a:r>
            <a:r>
              <a:rPr lang="en-US" sz="2200" dirty="0" smtClean="0">
                <a:cs typeface="Arial" panose="020B0604020202020204" pitchFamily="34" charset="0"/>
              </a:rPr>
              <a:t>t </a:t>
            </a:r>
            <a:r>
              <a:rPr lang="en-US" sz="2200" dirty="0">
                <a:cs typeface="Arial" panose="020B0604020202020204" pitchFamily="34" charset="0"/>
              </a:rPr>
              <a:t>suggest normal physiology:</a:t>
            </a:r>
          </a:p>
          <a:p>
            <a:pPr marL="687388" lvl="1" indent="-347663"/>
            <a:r>
              <a:rPr lang="en-US" sz="2000" dirty="0">
                <a:cs typeface="Arial" panose="020B0604020202020204" pitchFamily="34" charset="0"/>
              </a:rPr>
              <a:t>H</a:t>
            </a:r>
            <a:r>
              <a:rPr lang="en-US" sz="2000" spc="-5" dirty="0">
                <a:cs typeface="Arial" panose="020B0604020202020204" pitchFamily="34" charset="0"/>
              </a:rPr>
              <a:t>ea</a:t>
            </a:r>
            <a:r>
              <a:rPr lang="en-US" sz="2000" dirty="0">
                <a:cs typeface="Arial" panose="020B0604020202020204" pitchFamily="34" charset="0"/>
              </a:rPr>
              <a:t>rt</a:t>
            </a:r>
            <a:r>
              <a:rPr lang="en-US" sz="2000" spc="5" dirty="0">
                <a:cs typeface="Arial" panose="020B0604020202020204" pitchFamily="34" charset="0"/>
              </a:rPr>
              <a:t> </a:t>
            </a:r>
            <a:r>
              <a:rPr lang="en-US" sz="2000" dirty="0">
                <a:cs typeface="Arial" panose="020B0604020202020204" pitchFamily="34" charset="0"/>
              </a:rPr>
              <a:t>r</a:t>
            </a:r>
            <a:r>
              <a:rPr lang="en-US" sz="2000" spc="-5" dirty="0">
                <a:cs typeface="Arial" panose="020B0604020202020204" pitchFamily="34" charset="0"/>
              </a:rPr>
              <a:t>at</a:t>
            </a:r>
            <a:r>
              <a:rPr lang="en-US" sz="2000" dirty="0">
                <a:cs typeface="Arial" panose="020B0604020202020204" pitchFamily="34" charset="0"/>
              </a:rPr>
              <a:t>e</a:t>
            </a:r>
            <a:r>
              <a:rPr lang="en-US" sz="2000" spc="10" dirty="0">
                <a:cs typeface="Arial" panose="020B0604020202020204" pitchFamily="34" charset="0"/>
              </a:rPr>
              <a:t> </a:t>
            </a:r>
            <a:r>
              <a:rPr lang="en-US" sz="2000" dirty="0">
                <a:cs typeface="Arial" panose="020B0604020202020204" pitchFamily="34" charset="0"/>
              </a:rPr>
              <a:t>&lt;</a:t>
            </a:r>
            <a:r>
              <a:rPr lang="en-US" sz="2000" spc="5" dirty="0">
                <a:cs typeface="Arial" panose="020B0604020202020204" pitchFamily="34" charset="0"/>
              </a:rPr>
              <a:t> </a:t>
            </a:r>
            <a:r>
              <a:rPr lang="en-US" sz="2000" spc="-5" dirty="0">
                <a:cs typeface="Arial" panose="020B0604020202020204" pitchFamily="34" charset="0"/>
              </a:rPr>
              <a:t>12</a:t>
            </a:r>
            <a:r>
              <a:rPr lang="en-US" sz="2000" dirty="0">
                <a:cs typeface="Arial" panose="020B0604020202020204" pitchFamily="34" charset="0"/>
              </a:rPr>
              <a:t>0 </a:t>
            </a:r>
            <a:r>
              <a:rPr lang="en-US" sz="2000" spc="-5" dirty="0">
                <a:cs typeface="Arial" panose="020B0604020202020204" pitchFamily="34" charset="0"/>
              </a:rPr>
              <a:t>beat</a:t>
            </a:r>
            <a:r>
              <a:rPr lang="en-US" sz="2000" dirty="0">
                <a:cs typeface="Arial" panose="020B0604020202020204" pitchFamily="34" charset="0"/>
              </a:rPr>
              <a:t>s</a:t>
            </a:r>
            <a:r>
              <a:rPr lang="en-US" sz="2000" spc="-5" dirty="0">
                <a:cs typeface="Arial" panose="020B0604020202020204" pitchFamily="34" charset="0"/>
              </a:rPr>
              <a:t>/minut</a:t>
            </a:r>
            <a:r>
              <a:rPr lang="en-US" sz="2000" dirty="0">
                <a:cs typeface="Arial" panose="020B0604020202020204" pitchFamily="34" charset="0"/>
              </a:rPr>
              <a:t>e</a:t>
            </a:r>
          </a:p>
          <a:p>
            <a:pPr marL="687388" lvl="1" indent="-347663"/>
            <a:r>
              <a:rPr lang="en-US" sz="2000" dirty="0">
                <a:cs typeface="Arial" panose="020B0604020202020204" pitchFamily="34" charset="0"/>
              </a:rPr>
              <a:t>Sys</a:t>
            </a:r>
            <a:r>
              <a:rPr lang="en-US" sz="2000" spc="-5" dirty="0">
                <a:cs typeface="Arial" panose="020B0604020202020204" pitchFamily="34" charset="0"/>
              </a:rPr>
              <a:t>toli</a:t>
            </a:r>
            <a:r>
              <a:rPr lang="en-US" sz="2000" dirty="0">
                <a:cs typeface="Arial" panose="020B0604020202020204" pitchFamily="34" charset="0"/>
              </a:rPr>
              <a:t>c</a:t>
            </a:r>
            <a:r>
              <a:rPr lang="en-US" sz="2000" spc="-15" dirty="0">
                <a:cs typeface="Arial" panose="020B0604020202020204" pitchFamily="34" charset="0"/>
              </a:rPr>
              <a:t> </a:t>
            </a:r>
            <a:r>
              <a:rPr lang="en-US" sz="2000" spc="-5" dirty="0">
                <a:cs typeface="Arial" panose="020B0604020202020204" pitchFamily="34" charset="0"/>
              </a:rPr>
              <a:t>bloo</a:t>
            </a:r>
            <a:r>
              <a:rPr lang="en-US" sz="2000" dirty="0">
                <a:cs typeface="Arial" panose="020B0604020202020204" pitchFamily="34" charset="0"/>
              </a:rPr>
              <a:t>d</a:t>
            </a:r>
            <a:r>
              <a:rPr lang="en-US" sz="2000" spc="-5" dirty="0">
                <a:cs typeface="Arial" panose="020B0604020202020204" pitchFamily="34" charset="0"/>
              </a:rPr>
              <a:t> p</a:t>
            </a:r>
            <a:r>
              <a:rPr lang="en-US" sz="2000" dirty="0">
                <a:cs typeface="Arial" panose="020B0604020202020204" pitchFamily="34" charset="0"/>
              </a:rPr>
              <a:t>r</a:t>
            </a:r>
            <a:r>
              <a:rPr lang="en-US" sz="2000" spc="-5" dirty="0">
                <a:cs typeface="Arial" panose="020B0604020202020204" pitchFamily="34" charset="0"/>
              </a:rPr>
              <a:t>e</a:t>
            </a:r>
            <a:r>
              <a:rPr lang="en-US" sz="2000" dirty="0">
                <a:cs typeface="Arial" panose="020B0604020202020204" pitchFamily="34" charset="0"/>
              </a:rPr>
              <a:t>ss</a:t>
            </a:r>
            <a:r>
              <a:rPr lang="en-US" sz="2000" spc="-5" dirty="0">
                <a:cs typeface="Arial" panose="020B0604020202020204" pitchFamily="34" charset="0"/>
              </a:rPr>
              <a:t>u</a:t>
            </a:r>
            <a:r>
              <a:rPr lang="en-US" sz="2000" dirty="0">
                <a:cs typeface="Arial" panose="020B0604020202020204" pitchFamily="34" charset="0"/>
              </a:rPr>
              <a:t>re</a:t>
            </a:r>
            <a:r>
              <a:rPr lang="en-US" sz="2000" spc="-5" dirty="0">
                <a:cs typeface="Arial" panose="020B0604020202020204" pitchFamily="34" charset="0"/>
              </a:rPr>
              <a:t> </a:t>
            </a:r>
            <a:r>
              <a:rPr lang="en-US" sz="2000" dirty="0">
                <a:cs typeface="Arial" panose="020B0604020202020204" pitchFamily="34" charset="0"/>
              </a:rPr>
              <a:t>&gt;</a:t>
            </a:r>
            <a:r>
              <a:rPr lang="en-US" sz="2000" spc="5" dirty="0">
                <a:cs typeface="Arial" panose="020B0604020202020204" pitchFamily="34" charset="0"/>
              </a:rPr>
              <a:t> </a:t>
            </a:r>
            <a:r>
              <a:rPr lang="en-US" sz="2000" spc="-5" dirty="0">
                <a:cs typeface="Arial" panose="020B0604020202020204" pitchFamily="34" charset="0"/>
              </a:rPr>
              <a:t>9</a:t>
            </a:r>
            <a:r>
              <a:rPr lang="en-US" sz="2000" dirty="0">
                <a:cs typeface="Arial" panose="020B0604020202020204" pitchFamily="34" charset="0"/>
              </a:rPr>
              <a:t>0 </a:t>
            </a:r>
            <a:r>
              <a:rPr lang="en-US" sz="2000" spc="-5" dirty="0">
                <a:cs typeface="Arial" panose="020B0604020202020204" pitchFamily="34" charset="0"/>
              </a:rPr>
              <a:t>mm</a:t>
            </a:r>
            <a:r>
              <a:rPr lang="en-US" sz="2000" dirty="0">
                <a:cs typeface="Arial" panose="020B0604020202020204" pitchFamily="34" charset="0"/>
              </a:rPr>
              <a:t>Hg</a:t>
            </a:r>
          </a:p>
          <a:p>
            <a:pPr marL="687388" lvl="1" indent="-347663"/>
            <a:r>
              <a:rPr lang="en-US" sz="2000" dirty="0">
                <a:cs typeface="Arial" panose="020B0604020202020204" pitchFamily="34" charset="0"/>
              </a:rPr>
              <a:t>H</a:t>
            </a:r>
            <a:r>
              <a:rPr lang="en-US" sz="2000" spc="-5" dirty="0">
                <a:cs typeface="Arial" panose="020B0604020202020204" pitchFamily="34" charset="0"/>
              </a:rPr>
              <a:t>emato</a:t>
            </a:r>
            <a:r>
              <a:rPr lang="en-US" sz="2000" dirty="0">
                <a:cs typeface="Arial" panose="020B0604020202020204" pitchFamily="34" charset="0"/>
              </a:rPr>
              <a:t>cr</a:t>
            </a:r>
            <a:r>
              <a:rPr lang="en-US" sz="2000" spc="-5" dirty="0">
                <a:cs typeface="Arial" panose="020B0604020202020204" pitchFamily="34" charset="0"/>
              </a:rPr>
              <a:t>i</a:t>
            </a:r>
            <a:r>
              <a:rPr lang="en-US" sz="2000" dirty="0">
                <a:cs typeface="Arial" panose="020B0604020202020204" pitchFamily="34" charset="0"/>
              </a:rPr>
              <a:t>t</a:t>
            </a:r>
            <a:r>
              <a:rPr lang="en-US" sz="2000" spc="10" dirty="0">
                <a:cs typeface="Arial" panose="020B0604020202020204" pitchFamily="34" charset="0"/>
              </a:rPr>
              <a:t> </a:t>
            </a:r>
            <a:r>
              <a:rPr lang="en-US" sz="2000" dirty="0">
                <a:cs typeface="Arial" panose="020B0604020202020204" pitchFamily="34" charset="0"/>
              </a:rPr>
              <a:t>&gt;</a:t>
            </a:r>
            <a:r>
              <a:rPr lang="en-US" sz="2000" spc="5" dirty="0">
                <a:cs typeface="Arial" panose="020B0604020202020204" pitchFamily="34" charset="0"/>
              </a:rPr>
              <a:t> </a:t>
            </a:r>
            <a:r>
              <a:rPr lang="en-US" sz="2000" spc="-5" dirty="0">
                <a:cs typeface="Arial" panose="020B0604020202020204" pitchFamily="34" charset="0"/>
              </a:rPr>
              <a:t>24%</a:t>
            </a:r>
          </a:p>
          <a:p>
            <a:pPr marL="687388" lvl="1" indent="-347663"/>
            <a:r>
              <a:rPr lang="en-US" sz="2000" dirty="0">
                <a:cs typeface="Arial" panose="020B0604020202020204" pitchFamily="34" charset="0"/>
              </a:rPr>
              <a:t>P</a:t>
            </a:r>
            <a:r>
              <a:rPr lang="en-US" sz="2000" spc="-5" dirty="0">
                <a:cs typeface="Arial" panose="020B0604020202020204" pitchFamily="34" charset="0"/>
              </a:rPr>
              <a:t>latele</a:t>
            </a:r>
            <a:r>
              <a:rPr lang="en-US" sz="2000" dirty="0">
                <a:cs typeface="Arial" panose="020B0604020202020204" pitchFamily="34" charset="0"/>
              </a:rPr>
              <a:t>t</a:t>
            </a:r>
            <a:r>
              <a:rPr lang="en-US" sz="2000" spc="5" dirty="0">
                <a:cs typeface="Arial" panose="020B0604020202020204" pitchFamily="34" charset="0"/>
              </a:rPr>
              <a:t> </a:t>
            </a:r>
            <a:r>
              <a:rPr lang="en-US" sz="2000" dirty="0">
                <a:cs typeface="Arial" panose="020B0604020202020204" pitchFamily="34" charset="0"/>
              </a:rPr>
              <a:t>c</a:t>
            </a:r>
            <a:r>
              <a:rPr lang="en-US" sz="2000" spc="-5" dirty="0">
                <a:cs typeface="Arial" panose="020B0604020202020204" pitchFamily="34" charset="0"/>
              </a:rPr>
              <a:t>oun</a:t>
            </a:r>
            <a:r>
              <a:rPr lang="en-US" sz="2000" dirty="0">
                <a:cs typeface="Arial" panose="020B0604020202020204" pitchFamily="34" charset="0"/>
              </a:rPr>
              <a:t>t &gt;</a:t>
            </a:r>
            <a:r>
              <a:rPr lang="en-US" sz="2000" spc="5" dirty="0">
                <a:cs typeface="Arial" panose="020B0604020202020204" pitchFamily="34" charset="0"/>
              </a:rPr>
              <a:t> </a:t>
            </a:r>
            <a:r>
              <a:rPr lang="en-US" sz="2000" spc="-5" dirty="0">
                <a:cs typeface="Arial" panose="020B0604020202020204" pitchFamily="34" charset="0"/>
              </a:rPr>
              <a:t>50/mm3</a:t>
            </a:r>
            <a:endParaRPr lang="en-US" sz="2000" dirty="0">
              <a:cs typeface="Arial" panose="020B0604020202020204" pitchFamily="34" charset="0"/>
            </a:endParaRPr>
          </a:p>
          <a:p>
            <a:pPr marL="687388" lvl="1" indent="-347663"/>
            <a:r>
              <a:rPr lang="en-US" sz="2000" spc="-5" dirty="0">
                <a:cs typeface="Arial" panose="020B0604020202020204" pitchFamily="34" charset="0"/>
              </a:rPr>
              <a:t>I</a:t>
            </a:r>
            <a:r>
              <a:rPr lang="en-US" sz="2000" dirty="0">
                <a:cs typeface="Arial" panose="020B0604020202020204" pitchFamily="34" charset="0"/>
              </a:rPr>
              <a:t>NR</a:t>
            </a:r>
            <a:r>
              <a:rPr lang="en-US" sz="2000" spc="-10" dirty="0">
                <a:cs typeface="Arial" panose="020B0604020202020204" pitchFamily="34" charset="0"/>
              </a:rPr>
              <a:t> </a:t>
            </a:r>
            <a:r>
              <a:rPr lang="en-US" sz="2000" dirty="0">
                <a:cs typeface="Arial" panose="020B0604020202020204" pitchFamily="34" charset="0"/>
              </a:rPr>
              <a:t>&lt;</a:t>
            </a:r>
            <a:r>
              <a:rPr lang="en-US" sz="2000" spc="10" dirty="0">
                <a:cs typeface="Arial" panose="020B0604020202020204" pitchFamily="34" charset="0"/>
              </a:rPr>
              <a:t> </a:t>
            </a:r>
            <a:r>
              <a:rPr lang="en-US" sz="2000" spc="-5" dirty="0">
                <a:cs typeface="Arial" panose="020B0604020202020204" pitchFamily="34" charset="0"/>
              </a:rPr>
              <a:t>2.</a:t>
            </a:r>
            <a:r>
              <a:rPr lang="en-US" sz="2000" dirty="0">
                <a:cs typeface="Arial" panose="020B0604020202020204" pitchFamily="34" charset="0"/>
              </a:rPr>
              <a:t>0</a:t>
            </a:r>
          </a:p>
          <a:p>
            <a:pPr marL="687388" lvl="1" indent="-347663"/>
            <a:r>
              <a:rPr lang="en-US" sz="2000" spc="-5" dirty="0">
                <a:cs typeface="Arial" panose="020B0604020202020204" pitchFamily="34" charset="0"/>
              </a:rPr>
              <a:t>p</a:t>
            </a:r>
            <a:r>
              <a:rPr lang="en-US" sz="2000" dirty="0">
                <a:cs typeface="Arial" panose="020B0604020202020204" pitchFamily="34" charset="0"/>
              </a:rPr>
              <a:t>H &gt;</a:t>
            </a:r>
            <a:r>
              <a:rPr lang="en-US" sz="2000" spc="5" dirty="0">
                <a:cs typeface="Arial" panose="020B0604020202020204" pitchFamily="34" charset="0"/>
              </a:rPr>
              <a:t> </a:t>
            </a:r>
            <a:r>
              <a:rPr lang="en-US" sz="2000" spc="-5" dirty="0">
                <a:cs typeface="Arial" panose="020B0604020202020204" pitchFamily="34" charset="0"/>
              </a:rPr>
              <a:t>7.</a:t>
            </a:r>
            <a:r>
              <a:rPr lang="en-US" sz="2000" dirty="0">
                <a:cs typeface="Arial" panose="020B0604020202020204" pitchFamily="34" charset="0"/>
              </a:rPr>
              <a:t>3</a:t>
            </a:r>
          </a:p>
          <a:p>
            <a:pPr marL="687388" lvl="1" indent="-347663"/>
            <a:r>
              <a:rPr lang="en-US" sz="2000" dirty="0">
                <a:cs typeface="Arial" panose="020B0604020202020204" pitchFamily="34" charset="0"/>
              </a:rPr>
              <a:t>B</a:t>
            </a:r>
            <a:r>
              <a:rPr lang="en-US" sz="2000" spc="-5" dirty="0">
                <a:cs typeface="Arial" panose="020B0604020202020204" pitchFamily="34" charset="0"/>
              </a:rPr>
              <a:t>a</a:t>
            </a:r>
            <a:r>
              <a:rPr lang="en-US" sz="2000" dirty="0">
                <a:cs typeface="Arial" panose="020B0604020202020204" pitchFamily="34" charset="0"/>
              </a:rPr>
              <a:t>se</a:t>
            </a:r>
            <a:r>
              <a:rPr lang="en-US" sz="2000" spc="-10" dirty="0">
                <a:cs typeface="Arial" panose="020B0604020202020204" pitchFamily="34" charset="0"/>
              </a:rPr>
              <a:t> </a:t>
            </a:r>
            <a:r>
              <a:rPr lang="en-US" sz="2000" spc="-5" dirty="0">
                <a:cs typeface="Arial" panose="020B0604020202020204" pitchFamily="34" charset="0"/>
              </a:rPr>
              <a:t>defi</a:t>
            </a:r>
            <a:r>
              <a:rPr lang="en-US" sz="2000" dirty="0">
                <a:cs typeface="Arial" panose="020B0604020202020204" pitchFamily="34" charset="0"/>
              </a:rPr>
              <a:t>c</a:t>
            </a:r>
            <a:r>
              <a:rPr lang="en-US" sz="2000" spc="-5" dirty="0">
                <a:cs typeface="Arial" panose="020B0604020202020204" pitchFamily="34" charset="0"/>
              </a:rPr>
              <a:t>i</a:t>
            </a:r>
            <a:r>
              <a:rPr lang="en-US" sz="2000" dirty="0">
                <a:cs typeface="Arial" panose="020B0604020202020204" pitchFamily="34" charset="0"/>
              </a:rPr>
              <a:t>t</a:t>
            </a:r>
            <a:r>
              <a:rPr lang="en-US" sz="2000" spc="5" dirty="0">
                <a:cs typeface="Arial" panose="020B0604020202020204" pitchFamily="34" charset="0"/>
              </a:rPr>
              <a:t> </a:t>
            </a:r>
            <a:r>
              <a:rPr lang="en-US" sz="2000" dirty="0">
                <a:cs typeface="Arial" panose="020B0604020202020204" pitchFamily="34" charset="0"/>
              </a:rPr>
              <a:t>&lt;</a:t>
            </a:r>
            <a:r>
              <a:rPr lang="en-US" sz="2000" spc="5" dirty="0">
                <a:cs typeface="Arial" panose="020B0604020202020204" pitchFamily="34" charset="0"/>
              </a:rPr>
              <a:t> </a:t>
            </a:r>
            <a:r>
              <a:rPr lang="en-US" sz="2000" dirty="0">
                <a:cs typeface="Arial" panose="020B0604020202020204" pitchFamily="34" charset="0"/>
              </a:rPr>
              <a:t>5 </a:t>
            </a:r>
            <a:r>
              <a:rPr lang="en-US" sz="2000" spc="-5" dirty="0" err="1">
                <a:cs typeface="Arial" panose="020B0604020202020204" pitchFamily="34" charset="0"/>
              </a:rPr>
              <a:t>m</a:t>
            </a:r>
            <a:r>
              <a:rPr lang="en-US" sz="2000" dirty="0" err="1">
                <a:cs typeface="Arial" panose="020B0604020202020204" pitchFamily="34" charset="0"/>
              </a:rPr>
              <a:t>E</a:t>
            </a:r>
            <a:r>
              <a:rPr lang="en-US" sz="2000" spc="-5" dirty="0" err="1">
                <a:cs typeface="Arial" panose="020B0604020202020204" pitchFamily="34" charset="0"/>
              </a:rPr>
              <a:t>q</a:t>
            </a:r>
            <a:r>
              <a:rPr lang="en-US" sz="2000" spc="-5" dirty="0">
                <a:cs typeface="Arial" panose="020B0604020202020204" pitchFamily="34" charset="0"/>
              </a:rPr>
              <a:t>/</a:t>
            </a:r>
            <a:r>
              <a:rPr lang="en-US" sz="2000" dirty="0">
                <a:cs typeface="Arial" panose="020B0604020202020204" pitchFamily="34" charset="0"/>
              </a:rPr>
              <a:t>L</a:t>
            </a:r>
          </a:p>
          <a:p>
            <a:pPr marL="687388" lvl="1" indent="-347663"/>
            <a:r>
              <a:rPr lang="en-US" sz="2000" spc="-5" dirty="0">
                <a:cs typeface="Arial" panose="020B0604020202020204" pitchFamily="34" charset="0"/>
              </a:rPr>
              <a:t>Tempe</a:t>
            </a:r>
            <a:r>
              <a:rPr lang="en-US" sz="2000" dirty="0">
                <a:cs typeface="Arial" panose="020B0604020202020204" pitchFamily="34" charset="0"/>
              </a:rPr>
              <a:t>r</a:t>
            </a:r>
            <a:r>
              <a:rPr lang="en-US" sz="2000" spc="-5" dirty="0">
                <a:cs typeface="Arial" panose="020B0604020202020204" pitchFamily="34" charset="0"/>
              </a:rPr>
              <a:t>atu</a:t>
            </a:r>
            <a:r>
              <a:rPr lang="en-US" sz="2000" dirty="0">
                <a:cs typeface="Arial" panose="020B0604020202020204" pitchFamily="34" charset="0"/>
              </a:rPr>
              <a:t>re</a:t>
            </a:r>
            <a:r>
              <a:rPr lang="en-US" sz="2000" spc="15" dirty="0">
                <a:cs typeface="Arial" panose="020B0604020202020204" pitchFamily="34" charset="0"/>
              </a:rPr>
              <a:t> </a:t>
            </a:r>
            <a:r>
              <a:rPr lang="en-US" sz="2000" dirty="0">
                <a:cs typeface="Arial" panose="020B0604020202020204" pitchFamily="34" charset="0"/>
              </a:rPr>
              <a:t>&gt;</a:t>
            </a:r>
            <a:r>
              <a:rPr lang="en-US" sz="2000" spc="5" dirty="0">
                <a:cs typeface="Arial" panose="020B0604020202020204" pitchFamily="34" charset="0"/>
              </a:rPr>
              <a:t> </a:t>
            </a:r>
            <a:r>
              <a:rPr lang="en-US" sz="2000" spc="-5" dirty="0">
                <a:cs typeface="Arial" panose="020B0604020202020204" pitchFamily="34" charset="0"/>
              </a:rPr>
              <a:t>3</a:t>
            </a:r>
            <a:r>
              <a:rPr lang="en-US" sz="2000" dirty="0">
                <a:cs typeface="Arial" panose="020B0604020202020204" pitchFamily="34" charset="0"/>
              </a:rPr>
              <a:t>5 C</a:t>
            </a:r>
          </a:p>
          <a:p>
            <a:endParaRPr lang="en-US" dirty="0"/>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a:t>
            </a:r>
            <a:br>
              <a:rPr lang="en-US" sz="2400" dirty="0">
                <a:solidFill>
                  <a:srgbClr val="000099"/>
                </a:solidFill>
              </a:rPr>
            </a:br>
            <a:r>
              <a:rPr lang="en-US" sz="3200" dirty="0"/>
              <a:t>Risks and Benefits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7532" y="6477000"/>
            <a:ext cx="272735" cy="274320"/>
          </a:xfrm>
          <a:prstGeom prst="rect">
            <a:avLst/>
          </a:prstGeom>
        </p:spPr>
      </p:pic>
      <p:sp>
        <p:nvSpPr>
          <p:cNvPr id="6" name="Rectangle 5"/>
          <p:cNvSpPr/>
          <p:nvPr/>
        </p:nvSpPr>
        <p:spPr>
          <a:xfrm>
            <a:off x="45950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7727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31074" y="2017305"/>
            <a:ext cx="8001000" cy="4521994"/>
          </a:xfrm>
        </p:spPr>
        <p:txBody>
          <a:bodyPr/>
          <a:lstStyle/>
          <a:p>
            <a:pPr marL="12700" indent="0">
              <a:lnSpc>
                <a:spcPts val="2600"/>
              </a:lnSpc>
              <a:spcAft>
                <a:spcPts val="600"/>
              </a:spcAft>
              <a:buNone/>
            </a:pPr>
            <a:r>
              <a:rPr lang="en-US" b="1" dirty="0">
                <a:cs typeface="Arial" panose="020B0604020202020204" pitchFamily="34" charset="0"/>
              </a:rPr>
              <a:t>When any one or more of these criteria are not met, continued care should be rendered at the current facility </a:t>
            </a:r>
            <a:r>
              <a:rPr lang="en-US" b="1" dirty="0" smtClean="0">
                <a:cs typeface="Arial" panose="020B0604020202020204" pitchFamily="34" charset="0"/>
              </a:rPr>
              <a:t>unless </a:t>
            </a:r>
            <a:r>
              <a:rPr lang="en-US" b="1" dirty="0">
                <a:cs typeface="Arial" panose="020B0604020202020204" pitchFamily="34" charset="0"/>
              </a:rPr>
              <a:t>institutional capabilities are exceeded.</a:t>
            </a:r>
          </a:p>
          <a:p>
            <a:pPr marL="339725" indent="-327025"/>
            <a:r>
              <a:rPr lang="en-US" sz="2200" dirty="0">
                <a:cs typeface="Arial" panose="020B0604020202020204" pitchFamily="34" charset="0"/>
              </a:rPr>
              <a:t>Best outcomes occur when physiology is closest to normal.</a:t>
            </a:r>
          </a:p>
          <a:p>
            <a:pPr marL="339725" indent="-327025"/>
            <a:r>
              <a:rPr lang="en-US" sz="2200" dirty="0">
                <a:cs typeface="Arial" panose="020B0604020202020204" pitchFamily="34" charset="0"/>
              </a:rPr>
              <a:t>Resuscitation may be ongoing in route, but should not require dynamic, complex, or life-preserving adjustments en route.</a:t>
            </a:r>
          </a:p>
          <a:p>
            <a:pPr marL="339725" indent="-327025"/>
            <a:r>
              <a:rPr lang="en-US" sz="2200" dirty="0">
                <a:cs typeface="Arial" panose="020B0604020202020204" pitchFamily="34" charset="0"/>
              </a:rPr>
              <a:t>Packing and anticipation of patients needs is important and require careful planning.</a:t>
            </a:r>
          </a:p>
          <a:p>
            <a:pPr marL="339725" indent="-327025"/>
            <a:r>
              <a:rPr lang="en-US" sz="2200" dirty="0">
                <a:cs typeface="Arial" panose="020B0604020202020204" pitchFamily="34" charset="0"/>
              </a:rPr>
              <a:t>Documentation of interventions important.</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Risks and Benefits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23263" y="6486555"/>
            <a:ext cx="274320" cy="274320"/>
          </a:xfrm>
          <a:prstGeom prst="rect">
            <a:avLst/>
          </a:prstGeom>
        </p:spPr>
      </p:pic>
      <p:sp>
        <p:nvSpPr>
          <p:cNvPr id="6" name="Rectangle 5"/>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15590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2846" y="2032545"/>
            <a:ext cx="8382000" cy="4521994"/>
          </a:xfrm>
        </p:spPr>
        <p:txBody>
          <a:bodyPr/>
          <a:lstStyle/>
          <a:p>
            <a:pPr marL="12700" indent="0">
              <a:lnSpc>
                <a:spcPts val="2600"/>
              </a:lnSpc>
              <a:spcAft>
                <a:spcPts val="600"/>
              </a:spcAft>
              <a:buNone/>
            </a:pPr>
            <a:r>
              <a:rPr lang="en-US" b="1" dirty="0">
                <a:cs typeface="Arial" panose="020B0604020202020204" pitchFamily="34" charset="0"/>
              </a:rPr>
              <a:t>Air transport requires proficient personnel and people familiar with theater standards.</a:t>
            </a:r>
          </a:p>
          <a:p>
            <a:pPr marL="339725" indent="-327025">
              <a:spcAft>
                <a:spcPts val="600"/>
              </a:spcAft>
            </a:pPr>
            <a:r>
              <a:rPr lang="en-US" sz="2200" b="1" dirty="0">
                <a:cs typeface="Arial" panose="020B0604020202020204" pitchFamily="34" charset="0"/>
              </a:rPr>
              <a:t>2 levels </a:t>
            </a:r>
            <a:r>
              <a:rPr lang="en-US" sz="2200" dirty="0">
                <a:cs typeface="Arial" panose="020B0604020202020204" pitchFamily="34" charset="0"/>
              </a:rPr>
              <a:t>of capability recognized: </a:t>
            </a:r>
          </a:p>
          <a:p>
            <a:pPr marL="687388" lvl="1" indent="-347663">
              <a:buSzPct val="90000"/>
            </a:pPr>
            <a:r>
              <a:rPr lang="en-US" sz="2000" b="1" dirty="0">
                <a:cs typeface="Arial" panose="020B0604020202020204" pitchFamily="34" charset="0"/>
              </a:rPr>
              <a:t>Critical Care Transport: </a:t>
            </a:r>
            <a:r>
              <a:rPr lang="en-US" sz="2000" dirty="0">
                <a:cs typeface="Arial" panose="020B0604020202020204" pitchFamily="34" charset="0"/>
              </a:rPr>
              <a:t>Required when critical illness or injury impairs one or more vital organ system with threat to life during </a:t>
            </a:r>
            <a:r>
              <a:rPr lang="en-US" sz="2000" dirty="0" smtClean="0">
                <a:cs typeface="Arial" panose="020B0604020202020204" pitchFamily="34" charset="0"/>
              </a:rPr>
              <a:t>transport.</a:t>
            </a:r>
            <a:endParaRPr lang="en-US" sz="2000" dirty="0">
              <a:cs typeface="Arial" panose="020B0604020202020204" pitchFamily="34" charset="0"/>
            </a:endParaRPr>
          </a:p>
          <a:p>
            <a:pPr marL="687388" lvl="1" indent="-347663">
              <a:spcBef>
                <a:spcPts val="600"/>
              </a:spcBef>
              <a:buSzPct val="90000"/>
            </a:pPr>
            <a:r>
              <a:rPr lang="en-US" sz="2000" b="1" dirty="0">
                <a:cs typeface="Arial" panose="020B0604020202020204" pitchFamily="34" charset="0"/>
              </a:rPr>
              <a:t>Intermediate Care</a:t>
            </a:r>
            <a:r>
              <a:rPr lang="en-US" sz="2000" dirty="0">
                <a:cs typeface="Arial" panose="020B0604020202020204" pitchFamily="34" charset="0"/>
              </a:rPr>
              <a:t>: Required if dedicated medical attendant with skills equivalent to a paramedic </a:t>
            </a:r>
            <a:r>
              <a:rPr lang="en-US" sz="2000" dirty="0" smtClean="0">
                <a:cs typeface="Arial" panose="020B0604020202020204" pitchFamily="34" charset="0"/>
              </a:rPr>
              <a:t>needed</a:t>
            </a:r>
            <a:r>
              <a:rPr lang="en-US" sz="2000" dirty="0">
                <a:cs typeface="Arial" panose="020B0604020202020204" pitchFamily="34" charset="0"/>
              </a:rPr>
              <a:t> </a:t>
            </a:r>
            <a:r>
              <a:rPr lang="en-US" sz="2000" dirty="0" smtClean="0">
                <a:cs typeface="Arial" panose="020B0604020202020204" pitchFamily="34" charset="0"/>
              </a:rPr>
              <a:t>&amp; patient not </a:t>
            </a:r>
            <a:r>
              <a:rPr lang="en-US" sz="2000" dirty="0">
                <a:cs typeface="Arial" panose="020B0604020202020204" pitchFamily="34" charset="0"/>
              </a:rPr>
              <a:t>expected to </a:t>
            </a:r>
            <a:r>
              <a:rPr lang="en-US" sz="2000" dirty="0" smtClean="0">
                <a:cs typeface="Arial" panose="020B0604020202020204" pitchFamily="34" charset="0"/>
              </a:rPr>
              <a:t>deteriorate.</a:t>
            </a:r>
            <a:endParaRPr lang="en-US" sz="2000" dirty="0">
              <a:cs typeface="Arial" panose="020B0604020202020204" pitchFamily="34" charset="0"/>
            </a:endParaRP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Requirements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7967" y="6441926"/>
            <a:ext cx="274320" cy="274320"/>
          </a:xfrm>
          <a:prstGeom prst="rect">
            <a:avLst/>
          </a:prstGeom>
        </p:spPr>
      </p:pic>
      <p:sp>
        <p:nvSpPr>
          <p:cNvPr id="6" name="Rectangle 5"/>
          <p:cNvSpPr/>
          <p:nvPr/>
        </p:nvSpPr>
        <p:spPr>
          <a:xfrm>
            <a:off x="475129" y="6477000"/>
            <a:ext cx="748923" cy="261610"/>
          </a:xfrm>
          <a:prstGeom prst="rect">
            <a:avLst/>
          </a:prstGeom>
        </p:spPr>
        <p:txBody>
          <a:bodyPr wrap="none">
            <a:spAutoFit/>
          </a:bodyPr>
          <a:lstStyle/>
          <a:p>
            <a:pPr lvl="0"/>
            <a:r>
              <a:rPr lang="en-US" sz="1100" smtClean="0">
                <a:solidFill>
                  <a:srgbClr val="000066"/>
                </a:solidFill>
              </a:rPr>
              <a:t>2021 </a:t>
            </a:r>
            <a:r>
              <a:rPr lang="en-US" sz="1100" dirty="0" smtClean="0">
                <a:solidFill>
                  <a:srgbClr val="000066"/>
                </a:solidFill>
              </a:rPr>
              <a:t>v1.1</a:t>
            </a:r>
            <a:endParaRPr lang="en-US" sz="1100" dirty="0">
              <a:solidFill>
                <a:prstClr val="black"/>
              </a:solidFill>
            </a:endParaRPr>
          </a:p>
        </p:txBody>
      </p:sp>
    </p:spTree>
    <p:extLst>
      <p:ext uri="{BB962C8B-B14F-4D97-AF65-F5344CB8AC3E}">
        <p14:creationId xmlns:p14="http://schemas.microsoft.com/office/powerpoint/2010/main" val="276386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133600"/>
            <a:ext cx="5347955" cy="3124200"/>
          </a:xfrm>
        </p:spPr>
        <p:txBody>
          <a:bodyPr/>
          <a:lstStyle/>
          <a:p>
            <a:pPr marL="339725" indent="-327025">
              <a:spcAft>
                <a:spcPts val="600"/>
              </a:spcAft>
            </a:pPr>
            <a:r>
              <a:rPr lang="en-US" sz="2200" dirty="0">
                <a:cs typeface="Arial" panose="020B0604020202020204" pitchFamily="34" charset="0"/>
              </a:rPr>
              <a:t>Transport platforms are also required.</a:t>
            </a:r>
          </a:p>
          <a:p>
            <a:pPr marL="687388" lvl="1" indent="-347663">
              <a:spcAft>
                <a:spcPts val="600"/>
              </a:spcAft>
              <a:buSzPct val="90000"/>
            </a:pPr>
            <a:r>
              <a:rPr lang="en-US" sz="2000" dirty="0">
                <a:cs typeface="Arial" panose="020B0604020202020204" pitchFamily="34" charset="0"/>
              </a:rPr>
              <a:t>Vehicle selection can directly impact care.</a:t>
            </a:r>
          </a:p>
          <a:p>
            <a:pPr marL="687388" lvl="1" indent="-347663">
              <a:spcAft>
                <a:spcPts val="600"/>
              </a:spcAft>
              <a:buSzPct val="90000"/>
            </a:pPr>
            <a:r>
              <a:rPr lang="en-US" sz="2000" dirty="0">
                <a:cs typeface="Arial" panose="020B0604020202020204" pitchFamily="34" charset="0"/>
              </a:rPr>
              <a:t>Weight and space restrictions dependent on vehicle used at time.</a:t>
            </a:r>
          </a:p>
          <a:p>
            <a:pPr marL="687388" lvl="1" indent="-347663">
              <a:spcAft>
                <a:spcPts val="600"/>
              </a:spcAft>
              <a:buSzPct val="90000"/>
            </a:pPr>
            <a:r>
              <a:rPr lang="en-US" sz="2000" dirty="0">
                <a:cs typeface="Arial" panose="020B0604020202020204" pitchFamily="34" charset="0"/>
              </a:rPr>
              <a:t>Expendable supplies (e.g. blood, gauze, oxygen) </a:t>
            </a:r>
            <a:r>
              <a:rPr lang="en-US" sz="2000" dirty="0" smtClean="0">
                <a:cs typeface="Arial" panose="020B0604020202020204" pitchFamily="34" charset="0"/>
              </a:rPr>
              <a:t>from </a:t>
            </a:r>
            <a:r>
              <a:rPr lang="en-US" sz="2000" dirty="0">
                <a:cs typeface="Arial" panose="020B0604020202020204" pitchFamily="34" charset="0"/>
              </a:rPr>
              <a:t>transferring location should </a:t>
            </a:r>
            <a:br>
              <a:rPr lang="en-US" sz="2000" dirty="0">
                <a:cs typeface="Arial" panose="020B0604020202020204" pitchFamily="34" charset="0"/>
              </a:rPr>
            </a:br>
            <a:r>
              <a:rPr lang="en-US" sz="2000" dirty="0">
                <a:cs typeface="Arial" panose="020B0604020202020204" pitchFamily="34" charset="0"/>
              </a:rPr>
              <a:t>be used until last possible moment given limitations on vehicles.</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Requirements</a:t>
            </a:r>
          </a:p>
        </p:txBody>
      </p:sp>
      <p:pic>
        <p:nvPicPr>
          <p:cNvPr id="5" name="Picture 4" descr="A checklist for Pre-flight prep" title="Pre-Flight Checklist">
            <a:extLst>
              <a:ext uri="{FF2B5EF4-FFF2-40B4-BE49-F238E27FC236}">
                <a16:creationId xmlns:a16="http://schemas.microsoft.com/office/drawing/2014/main" id="{23051EFF-5C48-4AE6-B307-60F4231ACD18}"/>
              </a:ext>
            </a:extLst>
          </p:cNvPr>
          <p:cNvPicPr>
            <a:picLocks noChangeAspect="1"/>
          </p:cNvPicPr>
          <p:nvPr/>
        </p:nvPicPr>
        <p:blipFill>
          <a:blip r:embed="rId5"/>
          <a:stretch>
            <a:fillRect/>
          </a:stretch>
        </p:blipFill>
        <p:spPr>
          <a:xfrm>
            <a:off x="6226629" y="2060182"/>
            <a:ext cx="2595309" cy="3271035"/>
          </a:xfrm>
          <a:prstGeom prst="rect">
            <a:avLst/>
          </a:prstGeom>
          <a:ln w="19050">
            <a:solidFill>
              <a:schemeClr val="tx1"/>
            </a:solidFill>
          </a:ln>
        </p:spPr>
      </p:pic>
      <p:sp>
        <p:nvSpPr>
          <p:cNvPr id="6" name="Rectangle 5"/>
          <p:cNvSpPr/>
          <p:nvPr/>
        </p:nvSpPr>
        <p:spPr>
          <a:xfrm>
            <a:off x="6226629" y="5486400"/>
            <a:ext cx="2671372" cy="307777"/>
          </a:xfrm>
          <a:prstGeom prst="rect">
            <a:avLst/>
          </a:prstGeom>
        </p:spPr>
        <p:txBody>
          <a:bodyPr wrap="none">
            <a:spAutoFit/>
          </a:bodyPr>
          <a:lstStyle/>
          <a:p>
            <a:r>
              <a:rPr lang="en-US" sz="1400" i="1" dirty="0" smtClean="0"/>
              <a:t>Source: </a:t>
            </a:r>
            <a:r>
              <a:rPr lang="en-US" sz="1400" i="1" dirty="0" err="1" smtClean="0"/>
              <a:t>Interfacility</a:t>
            </a:r>
            <a:r>
              <a:rPr lang="en-US" sz="1400" i="1" dirty="0" smtClean="0"/>
              <a:t> </a:t>
            </a:r>
            <a:r>
              <a:rPr lang="en-US" sz="1400" i="1" dirty="0"/>
              <a:t>Transport </a:t>
            </a:r>
            <a:r>
              <a:rPr lang="en-US" sz="1400" i="1" dirty="0" smtClean="0"/>
              <a:t>CPG</a:t>
            </a:r>
            <a:endParaRPr lang="en-US" sz="1400"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6433810"/>
            <a:ext cx="274320" cy="274320"/>
          </a:xfrm>
          <a:prstGeom prst="rect">
            <a:avLst/>
          </a:prstGeom>
        </p:spPr>
      </p:pic>
      <p:sp>
        <p:nvSpPr>
          <p:cNvPr id="9" name="Rectangle 8"/>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7490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828800"/>
            <a:ext cx="8382000" cy="3124200"/>
          </a:xfrm>
        </p:spPr>
        <p:txBody>
          <a:bodyPr/>
          <a:lstStyle/>
          <a:p>
            <a:pPr marL="12700" indent="0">
              <a:spcAft>
                <a:spcPts val="600"/>
              </a:spcAft>
              <a:buNone/>
            </a:pPr>
            <a:r>
              <a:rPr lang="en-US" b="1" dirty="0">
                <a:cs typeface="Arial" panose="020B0604020202020204" pitchFamily="34" charset="0"/>
              </a:rPr>
              <a:t>General Considerations Prior to Transport</a:t>
            </a:r>
          </a:p>
          <a:p>
            <a:pPr marL="339725" indent="-327025">
              <a:lnSpc>
                <a:spcPts val="2200"/>
              </a:lnSpc>
              <a:spcAft>
                <a:spcPts val="600"/>
              </a:spcAft>
            </a:pPr>
            <a:r>
              <a:rPr lang="en-US" sz="2000" dirty="0">
                <a:cs typeface="Arial" panose="020B0604020202020204" pitchFamily="34" charset="0"/>
              </a:rPr>
              <a:t>Physicians should tailor vital sign monitoring, wound care requirements and neurovascular checks to an environment with altitude, restricted mobility and limited </a:t>
            </a:r>
            <a:r>
              <a:rPr lang="en-US" sz="2000" dirty="0" smtClean="0">
                <a:cs typeface="Arial" panose="020B0604020202020204" pitchFamily="34" charset="0"/>
              </a:rPr>
              <a:t>staffing.</a:t>
            </a:r>
            <a:endParaRPr lang="en-US" sz="2000" dirty="0">
              <a:cs typeface="Arial" panose="020B0604020202020204" pitchFamily="34" charset="0"/>
            </a:endParaRPr>
          </a:p>
          <a:p>
            <a:pPr marL="339725" indent="-327025">
              <a:lnSpc>
                <a:spcPts val="2200"/>
              </a:lnSpc>
              <a:spcAft>
                <a:spcPts val="600"/>
              </a:spcAft>
            </a:pPr>
            <a:r>
              <a:rPr lang="en-US" sz="2000" dirty="0">
                <a:cs typeface="Arial" panose="020B0604020202020204" pitchFamily="34" charset="0"/>
              </a:rPr>
              <a:t>Patients with significant medical or surgical conditions should have:</a:t>
            </a:r>
          </a:p>
          <a:p>
            <a:pPr marL="627063" lvl="1" indent="-287338">
              <a:spcBef>
                <a:spcPts val="0"/>
              </a:spcBef>
              <a:spcAft>
                <a:spcPts val="300"/>
              </a:spcAft>
              <a:buSzPct val="90000"/>
            </a:pPr>
            <a:r>
              <a:rPr lang="en-US" sz="1800" dirty="0">
                <a:cs typeface="Arial" panose="020B0604020202020204" pitchFamily="34" charset="0"/>
              </a:rPr>
              <a:t>Foley catheters and NG Tubes</a:t>
            </a:r>
          </a:p>
          <a:p>
            <a:pPr marL="627063" lvl="1" indent="-287338">
              <a:spcBef>
                <a:spcPts val="0"/>
              </a:spcBef>
              <a:spcAft>
                <a:spcPts val="300"/>
              </a:spcAft>
              <a:buSzPct val="90000"/>
            </a:pPr>
            <a:r>
              <a:rPr lang="en-US" sz="1800" dirty="0">
                <a:cs typeface="Arial" panose="020B0604020202020204" pitchFamily="34" charset="0"/>
              </a:rPr>
              <a:t>Provisions for IV medications</a:t>
            </a:r>
          </a:p>
          <a:p>
            <a:pPr marL="627063" lvl="1" indent="-287338">
              <a:spcBef>
                <a:spcPts val="0"/>
              </a:spcBef>
              <a:spcAft>
                <a:spcPts val="300"/>
              </a:spcAft>
              <a:buSzPct val="90000"/>
            </a:pPr>
            <a:r>
              <a:rPr lang="en-US" sz="1800" dirty="0">
                <a:cs typeface="Arial" panose="020B0604020202020204" pitchFamily="34" charset="0"/>
              </a:rPr>
              <a:t>Appropriate nutrition setup</a:t>
            </a:r>
          </a:p>
          <a:p>
            <a:pPr marL="627063" lvl="1" indent="-287338">
              <a:spcBef>
                <a:spcPts val="0"/>
              </a:spcBef>
              <a:spcAft>
                <a:spcPts val="300"/>
              </a:spcAft>
              <a:buSzPct val="90000"/>
            </a:pPr>
            <a:r>
              <a:rPr lang="en-US" sz="1800" dirty="0">
                <a:cs typeface="Arial" panose="020B0604020202020204" pitchFamily="34" charset="0"/>
              </a:rPr>
              <a:t>Consideration for prophylactic endotracheal tube</a:t>
            </a:r>
          </a:p>
          <a:p>
            <a:pPr marL="627063" lvl="1" indent="-287338">
              <a:spcBef>
                <a:spcPts val="0"/>
              </a:spcBef>
              <a:spcAft>
                <a:spcPts val="300"/>
              </a:spcAft>
              <a:buSzPct val="90000"/>
            </a:pPr>
            <a:r>
              <a:rPr lang="en-US" sz="1800" dirty="0">
                <a:cs typeface="Arial" panose="020B0604020202020204" pitchFamily="34" charset="0"/>
              </a:rPr>
              <a:t>Wounds dressed for delayed primary closure</a:t>
            </a:r>
          </a:p>
          <a:p>
            <a:pPr marL="627063" lvl="1" indent="-287338">
              <a:spcBef>
                <a:spcPts val="0"/>
              </a:spcBef>
              <a:spcAft>
                <a:spcPts val="300"/>
              </a:spcAft>
              <a:buSzPct val="90000"/>
            </a:pPr>
            <a:r>
              <a:rPr lang="en-US" sz="1800" dirty="0">
                <a:cs typeface="Arial" panose="020B0604020202020204" pitchFamily="34" charset="0"/>
              </a:rPr>
              <a:t>Splints or </a:t>
            </a:r>
            <a:r>
              <a:rPr lang="en-US" sz="1800" dirty="0" err="1">
                <a:cs typeface="Arial" panose="020B0604020202020204" pitchFamily="34" charset="0"/>
              </a:rPr>
              <a:t>bivalved</a:t>
            </a:r>
            <a:r>
              <a:rPr lang="en-US" sz="1800" dirty="0">
                <a:cs typeface="Arial" panose="020B0604020202020204" pitchFamily="34" charset="0"/>
              </a:rPr>
              <a:t> casts – avoid circumferential casts</a:t>
            </a:r>
          </a:p>
          <a:p>
            <a:pPr marL="627063" lvl="1" indent="-287338">
              <a:spcBef>
                <a:spcPts val="0"/>
              </a:spcBef>
              <a:spcAft>
                <a:spcPts val="300"/>
              </a:spcAft>
              <a:buSzPct val="90000"/>
            </a:pPr>
            <a:r>
              <a:rPr lang="en-US" sz="1800" dirty="0">
                <a:cs typeface="Arial" panose="020B0604020202020204" pitchFamily="34" charset="0"/>
              </a:rPr>
              <a:t>Liberal use of fasciotomies/</a:t>
            </a:r>
            <a:r>
              <a:rPr lang="en-US" sz="1800" dirty="0" err="1">
                <a:cs typeface="Arial" panose="020B0604020202020204" pitchFamily="34" charset="0"/>
              </a:rPr>
              <a:t>escharotomies</a:t>
            </a:r>
            <a:endParaRPr lang="en-US" sz="1800" dirty="0">
              <a:cs typeface="Arial" panose="020B0604020202020204" pitchFamily="34" charset="0"/>
            </a:endParaRP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Considerations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4776" y="6465186"/>
            <a:ext cx="274320" cy="231416"/>
          </a:xfrm>
          <a:prstGeom prst="rect">
            <a:avLst/>
          </a:prstGeom>
        </p:spPr>
      </p:pic>
      <p:sp>
        <p:nvSpPr>
          <p:cNvPr id="6" name="Rectangle 5"/>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50231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905000"/>
            <a:ext cx="8382000" cy="4191000"/>
          </a:xfrm>
        </p:spPr>
        <p:txBody>
          <a:bodyPr/>
          <a:lstStyle/>
          <a:p>
            <a:pPr marL="12700" indent="0">
              <a:spcAft>
                <a:spcPts val="600"/>
              </a:spcAft>
              <a:buNone/>
            </a:pPr>
            <a:r>
              <a:rPr lang="en-US" b="1" dirty="0">
                <a:cs typeface="Arial" panose="020B0604020202020204" pitchFamily="34" charset="0"/>
              </a:rPr>
              <a:t>General Considerations Prior to Transport</a:t>
            </a:r>
          </a:p>
          <a:p>
            <a:pPr marL="339725" indent="-327025">
              <a:lnSpc>
                <a:spcPts val="2200"/>
              </a:lnSpc>
              <a:spcAft>
                <a:spcPts val="0"/>
              </a:spcAft>
            </a:pPr>
            <a:r>
              <a:rPr lang="en-US" sz="2000" dirty="0">
                <a:cs typeface="Arial" panose="020B0604020202020204" pitchFamily="34" charset="0"/>
              </a:rPr>
              <a:t>Volume of a gas bubble doubles at 18,000 feet above sea level.</a:t>
            </a:r>
          </a:p>
          <a:p>
            <a:pPr marL="687388" lvl="1" indent="-347663">
              <a:lnSpc>
                <a:spcPts val="2200"/>
              </a:lnSpc>
              <a:spcAft>
                <a:spcPts val="600"/>
              </a:spcAft>
            </a:pPr>
            <a:r>
              <a:rPr lang="en-US" sz="1800" dirty="0">
                <a:cs typeface="Arial" panose="020B0604020202020204" pitchFamily="34" charset="0"/>
              </a:rPr>
              <a:t>Military plains routinely maintain pressurization between 8,000 to 10,000 feet.</a:t>
            </a:r>
          </a:p>
          <a:p>
            <a:pPr marL="339725" indent="-327025">
              <a:spcBef>
                <a:spcPts val="600"/>
              </a:spcBef>
              <a:spcAft>
                <a:spcPts val="0"/>
              </a:spcAft>
            </a:pPr>
            <a:r>
              <a:rPr lang="en-US" sz="2000" dirty="0">
                <a:cs typeface="Arial" panose="020B0604020202020204" pitchFamily="34" charset="0"/>
              </a:rPr>
              <a:t>Can fly lower but impacts </a:t>
            </a:r>
            <a:r>
              <a:rPr lang="en-US" sz="2000" dirty="0" smtClean="0">
                <a:cs typeface="Arial" panose="020B0604020202020204" pitchFamily="34" charset="0"/>
              </a:rPr>
              <a:t>operations, fuel efficiency, and </a:t>
            </a:r>
            <a:r>
              <a:rPr lang="en-US" sz="2000" dirty="0" smtClean="0">
                <a:cs typeface="Arial" panose="020B0604020202020204" pitchFamily="34" charset="0"/>
              </a:rPr>
              <a:t>range.</a:t>
            </a:r>
            <a:endParaRPr lang="en-US" sz="2000" dirty="0" smtClean="0">
              <a:cs typeface="Arial" panose="020B0604020202020204" pitchFamily="34" charset="0"/>
            </a:endParaRPr>
          </a:p>
          <a:p>
            <a:pPr marL="339725" indent="-327025">
              <a:spcBef>
                <a:spcPts val="600"/>
              </a:spcBef>
              <a:spcAft>
                <a:spcPts val="0"/>
              </a:spcAft>
            </a:pPr>
            <a:r>
              <a:rPr lang="en-US" sz="2000" dirty="0" smtClean="0">
                <a:cs typeface="Arial" panose="020B0604020202020204" pitchFamily="34" charset="0"/>
              </a:rPr>
              <a:t>Considerations can be made for</a:t>
            </a:r>
            <a:r>
              <a:rPr lang="en-US" sz="2000" dirty="0">
                <a:cs typeface="Arial" panose="020B0604020202020204" pitchFamily="34" charset="0"/>
              </a:rPr>
              <a:t>:</a:t>
            </a:r>
          </a:p>
          <a:p>
            <a:pPr marL="687388" lvl="1" indent="-347663">
              <a:lnSpc>
                <a:spcPts val="2200"/>
              </a:lnSpc>
              <a:spcAft>
                <a:spcPts val="600"/>
              </a:spcAft>
            </a:pPr>
            <a:r>
              <a:rPr lang="en-US" altLang="en-US" sz="1800" dirty="0">
                <a:cs typeface="Arial" panose="020B0604020202020204" pitchFamily="34" charset="0"/>
              </a:rPr>
              <a:t>Penetrating eye injuries with intraocular air</a:t>
            </a:r>
          </a:p>
          <a:p>
            <a:pPr marL="687388" lvl="1" indent="-347663">
              <a:lnSpc>
                <a:spcPts val="2200"/>
              </a:lnSpc>
              <a:spcBef>
                <a:spcPts val="300"/>
              </a:spcBef>
              <a:spcAft>
                <a:spcPts val="600"/>
              </a:spcAft>
            </a:pPr>
            <a:r>
              <a:rPr lang="en-US" altLang="en-US" sz="1800" dirty="0">
                <a:cs typeface="Arial" panose="020B0604020202020204" pitchFamily="34" charset="0"/>
              </a:rPr>
              <a:t>Free air in body cavity</a:t>
            </a:r>
          </a:p>
          <a:p>
            <a:pPr marL="687388" lvl="1" indent="-347663">
              <a:lnSpc>
                <a:spcPts val="2200"/>
              </a:lnSpc>
              <a:spcBef>
                <a:spcPts val="300"/>
              </a:spcBef>
              <a:spcAft>
                <a:spcPts val="600"/>
              </a:spcAft>
            </a:pPr>
            <a:r>
              <a:rPr lang="en-US" altLang="en-US" sz="1800" dirty="0">
                <a:cs typeface="Arial" panose="020B0604020202020204" pitchFamily="34" charset="0"/>
              </a:rPr>
              <a:t>Severe pulmonary disease</a:t>
            </a:r>
          </a:p>
          <a:p>
            <a:pPr marL="687388" lvl="1" indent="-347663">
              <a:lnSpc>
                <a:spcPts val="2200"/>
              </a:lnSpc>
              <a:spcBef>
                <a:spcPts val="300"/>
              </a:spcBef>
              <a:spcAft>
                <a:spcPts val="0"/>
              </a:spcAft>
            </a:pPr>
            <a:r>
              <a:rPr lang="en-US" altLang="en-US" sz="1800" dirty="0">
                <a:cs typeface="Arial" panose="020B0604020202020204" pitchFamily="34" charset="0"/>
              </a:rPr>
              <a:t>Decompression sickness and arterial gas embolism – destination altitude should not be higher then origin</a:t>
            </a:r>
          </a:p>
          <a:p>
            <a:pPr marL="1027113" lvl="2" indent="-287338">
              <a:lnSpc>
                <a:spcPts val="2200"/>
              </a:lnSpc>
              <a:spcAft>
                <a:spcPts val="600"/>
              </a:spcAft>
            </a:pPr>
            <a:r>
              <a:rPr lang="en-US" sz="1800" dirty="0">
                <a:cs typeface="Arial" panose="020B0604020202020204" pitchFamily="34" charset="0"/>
              </a:rPr>
              <a:t>Fly with 100% oxygen if available.</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dirty="0"/>
              <a:t>Decreased Barometric Pressure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5800" y="6477000"/>
            <a:ext cx="274320" cy="274320"/>
          </a:xfrm>
          <a:prstGeom prst="rect">
            <a:avLst/>
          </a:prstGeom>
        </p:spPr>
      </p:pic>
      <p:sp>
        <p:nvSpPr>
          <p:cNvPr id="6" name="Rectangle 5"/>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169181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228600" y="2353236"/>
            <a:ext cx="5257800" cy="4038599"/>
          </a:xfrm>
        </p:spPr>
        <p:txBody>
          <a:bodyPr/>
          <a:lstStyle/>
          <a:p>
            <a:pPr marL="339725" indent="-327025">
              <a:lnSpc>
                <a:spcPts val="2200"/>
              </a:lnSpc>
              <a:spcAft>
                <a:spcPts val="0"/>
              </a:spcAft>
            </a:pPr>
            <a:r>
              <a:rPr lang="en-US" sz="2200" dirty="0">
                <a:cs typeface="Arial" panose="020B0604020202020204" pitchFamily="34" charset="0"/>
              </a:rPr>
              <a:t>Other Recommendations:</a:t>
            </a:r>
          </a:p>
          <a:p>
            <a:pPr marL="687388" lvl="1" indent="-347663">
              <a:lnSpc>
                <a:spcPts val="2200"/>
              </a:lnSpc>
              <a:spcAft>
                <a:spcPts val="600"/>
              </a:spcAft>
              <a:buSzPct val="90000"/>
            </a:pPr>
            <a:r>
              <a:rPr lang="en-US" sz="2000" dirty="0">
                <a:cs typeface="Arial" panose="020B0604020202020204" pitchFamily="34" charset="0"/>
              </a:rPr>
              <a:t>Pneumothorax – chest tubes in all </a:t>
            </a:r>
            <a:br>
              <a:rPr lang="en-US" sz="2000" dirty="0">
                <a:cs typeface="Arial" panose="020B0604020202020204" pitchFamily="34" charset="0"/>
              </a:rPr>
            </a:br>
            <a:r>
              <a:rPr lang="en-US" sz="2000" dirty="0" err="1" smtClean="0">
                <a:cs typeface="Arial" panose="020B0604020202020204" pitchFamily="34" charset="0"/>
              </a:rPr>
              <a:t>pneumothoraces</a:t>
            </a:r>
            <a:endParaRPr lang="en-US" sz="2000" dirty="0">
              <a:cs typeface="Arial" panose="020B0604020202020204" pitchFamily="34" charset="0"/>
            </a:endParaRPr>
          </a:p>
          <a:p>
            <a:pPr marL="687388" lvl="1" indent="-347663">
              <a:lnSpc>
                <a:spcPts val="2200"/>
              </a:lnSpc>
              <a:spcAft>
                <a:spcPts val="600"/>
              </a:spcAft>
              <a:buSzPct val="90000"/>
            </a:pPr>
            <a:r>
              <a:rPr lang="en-US" sz="2000" dirty="0">
                <a:cs typeface="Arial" panose="020B0604020202020204" pitchFamily="34" charset="0"/>
              </a:rPr>
              <a:t>Air Splints – Avoid</a:t>
            </a:r>
          </a:p>
          <a:p>
            <a:pPr marL="687388" lvl="1" indent="-347663">
              <a:lnSpc>
                <a:spcPts val="2200"/>
              </a:lnSpc>
              <a:spcAft>
                <a:spcPts val="600"/>
              </a:spcAft>
              <a:buSzPct val="90000"/>
            </a:pPr>
            <a:r>
              <a:rPr lang="en-US" sz="2000" dirty="0">
                <a:cs typeface="Arial" panose="020B0604020202020204" pitchFamily="34" charset="0"/>
              </a:rPr>
              <a:t>Ostomy patients – Vent collection bags</a:t>
            </a:r>
          </a:p>
          <a:p>
            <a:pPr marL="687388" lvl="1" indent="-347663">
              <a:lnSpc>
                <a:spcPts val="2300"/>
              </a:lnSpc>
              <a:spcAft>
                <a:spcPts val="600"/>
              </a:spcAft>
              <a:buSzPct val="90000"/>
            </a:pPr>
            <a:r>
              <a:rPr lang="en-US" sz="2000" dirty="0">
                <a:cs typeface="Arial" panose="020B0604020202020204" pitchFamily="34" charset="0"/>
              </a:rPr>
              <a:t>Decreased Partial Pressure Oxygen – </a:t>
            </a:r>
            <a:br>
              <a:rPr lang="en-US" sz="2000" dirty="0">
                <a:cs typeface="Arial" panose="020B0604020202020204" pitchFamily="34" charset="0"/>
              </a:rPr>
            </a:br>
            <a:r>
              <a:rPr lang="en-US" sz="2000" dirty="0">
                <a:cs typeface="Arial" panose="020B0604020202020204" pitchFamily="34" charset="0"/>
              </a:rPr>
              <a:t>At 8,000 feet, room air oxygen saturation </a:t>
            </a:r>
            <a:br>
              <a:rPr lang="en-US" sz="2000" dirty="0">
                <a:cs typeface="Arial" panose="020B0604020202020204" pitchFamily="34" charset="0"/>
              </a:rPr>
            </a:br>
            <a:r>
              <a:rPr lang="en-US" sz="2000" dirty="0">
                <a:cs typeface="Arial" panose="020B0604020202020204" pitchFamily="34" charset="0"/>
              </a:rPr>
              <a:t>90% at room air.  Corrects to 98%-100% </a:t>
            </a:r>
            <a:br>
              <a:rPr lang="en-US" sz="2000" dirty="0">
                <a:cs typeface="Arial" panose="020B0604020202020204" pitchFamily="34" charset="0"/>
              </a:rPr>
            </a:br>
            <a:r>
              <a:rPr lang="en-US" sz="2000" dirty="0">
                <a:cs typeface="Arial" panose="020B0604020202020204" pitchFamily="34" charset="0"/>
              </a:rPr>
              <a:t>with 2 L/min Oxygen</a:t>
            </a:r>
          </a:p>
          <a:p>
            <a:pPr marL="687387" lvl="2" indent="0">
              <a:lnSpc>
                <a:spcPts val="2200"/>
              </a:lnSpc>
              <a:spcAft>
                <a:spcPts val="600"/>
              </a:spcAft>
              <a:buNone/>
            </a:pPr>
            <a:r>
              <a:rPr lang="en-US" sz="1800" dirty="0">
                <a:cs typeface="Arial" panose="020B0604020202020204" pitchFamily="34" charset="0"/>
              </a:rPr>
              <a:t>Neurosurgical Patients – hypoxia may </a:t>
            </a:r>
            <a:br>
              <a:rPr lang="en-US" sz="1800" dirty="0">
                <a:cs typeface="Arial" panose="020B0604020202020204" pitchFamily="34" charset="0"/>
              </a:rPr>
            </a:br>
            <a:r>
              <a:rPr lang="en-US" sz="1800" dirty="0">
                <a:cs typeface="Arial" panose="020B0604020202020204" pitchFamily="34" charset="0"/>
              </a:rPr>
              <a:t>worsen neurologic injury; adjust oxygenation</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dirty="0"/>
              <a:t>Decreased Barometric Pressure</a:t>
            </a:r>
          </a:p>
        </p:txBody>
      </p:sp>
      <p:pic>
        <p:nvPicPr>
          <p:cNvPr id="5" name="Picture 4" descr="A MEDEVAC helicopter in flight" title="MEDEVAC Helicopter">
            <a:extLst>
              <a:ext uri="{FF2B5EF4-FFF2-40B4-BE49-F238E27FC236}">
                <a16:creationId xmlns:a16="http://schemas.microsoft.com/office/drawing/2014/main" id="{265CC545-43A9-485F-B7DD-7E44D960BD45}"/>
              </a:ext>
            </a:extLst>
          </p:cNvPr>
          <p:cNvPicPr>
            <a:picLocks noChangeAspect="1"/>
          </p:cNvPicPr>
          <p:nvPr/>
        </p:nvPicPr>
        <p:blipFill>
          <a:blip r:embed="rId5"/>
          <a:stretch>
            <a:fillRect/>
          </a:stretch>
        </p:blipFill>
        <p:spPr>
          <a:xfrm>
            <a:off x="5700431" y="2895600"/>
            <a:ext cx="3145896" cy="1905000"/>
          </a:xfrm>
          <a:prstGeom prst="rect">
            <a:avLst/>
          </a:prstGeom>
          <a:ln w="19050">
            <a:solidFill>
              <a:schemeClr val="tx1"/>
            </a:solidFill>
          </a:ln>
          <a:effectLst/>
        </p:spPr>
      </p:pic>
      <p:sp>
        <p:nvSpPr>
          <p:cNvPr id="4" name="Rectangle 3"/>
          <p:cNvSpPr/>
          <p:nvPr/>
        </p:nvSpPr>
        <p:spPr>
          <a:xfrm>
            <a:off x="228600" y="1828800"/>
            <a:ext cx="5480796" cy="461665"/>
          </a:xfrm>
          <a:prstGeom prst="rect">
            <a:avLst/>
          </a:prstGeom>
        </p:spPr>
        <p:txBody>
          <a:bodyPr wrap="none">
            <a:spAutoFit/>
          </a:bodyPr>
          <a:lstStyle/>
          <a:p>
            <a:r>
              <a:rPr lang="en-US" sz="2400" b="1" dirty="0"/>
              <a:t>General Considerations Prior to Transport</a:t>
            </a:r>
          </a:p>
        </p:txBody>
      </p:sp>
      <p:sp>
        <p:nvSpPr>
          <p:cNvPr id="6" name="Rectangle 5"/>
          <p:cNvSpPr/>
          <p:nvPr/>
        </p:nvSpPr>
        <p:spPr>
          <a:xfrm>
            <a:off x="5700431" y="4953000"/>
            <a:ext cx="3082382" cy="477054"/>
          </a:xfrm>
          <a:prstGeom prst="rect">
            <a:avLst/>
          </a:prstGeom>
        </p:spPr>
        <p:txBody>
          <a:bodyPr wrap="none">
            <a:spAutoFit/>
          </a:bodyPr>
          <a:lstStyle/>
          <a:p>
            <a:r>
              <a:rPr lang="en-US" sz="1400" i="1" dirty="0"/>
              <a:t>MEDEVAC Helicopter Landing at Role 2. </a:t>
            </a:r>
            <a:br>
              <a:rPr lang="en-US" sz="1400" i="1" dirty="0"/>
            </a:br>
            <a:r>
              <a:rPr lang="en-US" sz="1100" i="1" dirty="0"/>
              <a:t>Source: Out of the Crucible</a:t>
            </a:r>
          </a:p>
        </p:txBody>
      </p:sp>
      <p:cxnSp>
        <p:nvCxnSpPr>
          <p:cNvPr id="9" name="Straight Connector 8"/>
          <p:cNvCxnSpPr/>
          <p:nvPr/>
        </p:nvCxnSpPr>
        <p:spPr>
          <a:xfrm>
            <a:off x="5486400" y="2437212"/>
            <a:ext cx="0" cy="36576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6477000"/>
            <a:ext cx="274320" cy="274320"/>
          </a:xfrm>
          <a:prstGeom prst="rect">
            <a:avLst/>
          </a:prstGeom>
        </p:spPr>
      </p:pic>
      <p:sp>
        <p:nvSpPr>
          <p:cNvPr id="10" name="Rectangle 9"/>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2692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71055" y="1703220"/>
            <a:ext cx="8686800" cy="4563035"/>
          </a:xfrm>
        </p:spPr>
        <p:txBody>
          <a:bodyPr/>
          <a:lstStyle/>
          <a:p>
            <a:pPr marL="339725" indent="-327025">
              <a:lnSpc>
                <a:spcPts val="2200"/>
              </a:lnSpc>
              <a:spcAft>
                <a:spcPts val="0"/>
              </a:spcAft>
            </a:pPr>
            <a:r>
              <a:rPr lang="en-US" sz="1800" dirty="0">
                <a:cs typeface="Arial" panose="020B0604020202020204" pitchFamily="34" charset="0"/>
              </a:rPr>
              <a:t>Acceleration Stress – Transient increase in intracranial pressure can effect TBI.  Adjust patient position can minimize risk.</a:t>
            </a:r>
          </a:p>
          <a:p>
            <a:pPr marL="690563" lvl="1" indent="-277813">
              <a:spcBef>
                <a:spcPts val="300"/>
              </a:spcBef>
              <a:spcAft>
                <a:spcPts val="0"/>
              </a:spcAft>
              <a:buSzPct val="90000"/>
            </a:pPr>
            <a:r>
              <a:rPr lang="en-US" altLang="en-US" sz="1600" dirty="0">
                <a:cs typeface="Arial" panose="020B0604020202020204" pitchFamily="34" charset="0"/>
              </a:rPr>
              <a:t>Head forward on takeoff</a:t>
            </a:r>
          </a:p>
          <a:p>
            <a:pPr marL="690563" lvl="1" indent="-277813">
              <a:spcBef>
                <a:spcPts val="300"/>
              </a:spcBef>
              <a:spcAft>
                <a:spcPts val="0"/>
              </a:spcAft>
              <a:buSzPct val="90000"/>
            </a:pPr>
            <a:r>
              <a:rPr lang="en-US" altLang="en-US" sz="1600" dirty="0">
                <a:cs typeface="Arial" panose="020B0604020202020204" pitchFamily="34" charset="0"/>
              </a:rPr>
              <a:t>Head aft on landing</a:t>
            </a:r>
          </a:p>
          <a:p>
            <a:pPr marL="339725" indent="-327025">
              <a:lnSpc>
                <a:spcPts val="2200"/>
              </a:lnSpc>
              <a:spcBef>
                <a:spcPts val="800"/>
              </a:spcBef>
              <a:spcAft>
                <a:spcPts val="0"/>
              </a:spcAft>
            </a:pPr>
            <a:r>
              <a:rPr lang="en-US" sz="1800" dirty="0">
                <a:cs typeface="Arial" panose="020B0604020202020204" pitchFamily="34" charset="0"/>
              </a:rPr>
              <a:t>Thermal Stress – Variability in temperature </a:t>
            </a:r>
            <a:br>
              <a:rPr lang="en-US" sz="1800" dirty="0">
                <a:cs typeface="Arial" panose="020B0604020202020204" pitchFamily="34" charset="0"/>
              </a:rPr>
            </a:br>
            <a:r>
              <a:rPr lang="en-US" sz="1800" dirty="0">
                <a:cs typeface="Arial" panose="020B0604020202020204" pitchFamily="34" charset="0"/>
              </a:rPr>
              <a:t>dependent on environment</a:t>
            </a:r>
            <a:r>
              <a:rPr lang="en-US" sz="1800" dirty="0" smtClean="0">
                <a:cs typeface="Arial" panose="020B0604020202020204" pitchFamily="34" charset="0"/>
              </a:rPr>
              <a:t>.</a:t>
            </a:r>
          </a:p>
          <a:p>
            <a:pPr marL="739775" lvl="1" indent="-327025">
              <a:spcBef>
                <a:spcPts val="800"/>
              </a:spcBef>
              <a:spcAft>
                <a:spcPts val="0"/>
              </a:spcAft>
            </a:pPr>
            <a:r>
              <a:rPr lang="en-US" sz="1600" dirty="0" smtClean="0">
                <a:cs typeface="Arial" panose="020B0604020202020204" pitchFamily="34" charset="0"/>
              </a:rPr>
              <a:t>Colder at higher altitudes</a:t>
            </a:r>
          </a:p>
          <a:p>
            <a:pPr marL="739775" lvl="1" indent="-327025">
              <a:spcBef>
                <a:spcPts val="800"/>
              </a:spcBef>
              <a:spcAft>
                <a:spcPts val="0"/>
              </a:spcAft>
            </a:pPr>
            <a:r>
              <a:rPr lang="en-US" sz="1600" dirty="0" smtClean="0">
                <a:cs typeface="Arial" panose="020B0604020202020204" pitchFamily="34" charset="0"/>
              </a:rPr>
              <a:t>Take steps to mitigate hypothermia</a:t>
            </a:r>
            <a:endParaRPr lang="en-US" sz="1600" dirty="0">
              <a:cs typeface="Arial" panose="020B0604020202020204" pitchFamily="34" charset="0"/>
            </a:endParaRPr>
          </a:p>
          <a:p>
            <a:pPr marL="339725" indent="-327025">
              <a:lnSpc>
                <a:spcPts val="2200"/>
              </a:lnSpc>
              <a:spcBef>
                <a:spcPts val="800"/>
              </a:spcBef>
              <a:spcAft>
                <a:spcPts val="0"/>
              </a:spcAft>
            </a:pPr>
            <a:r>
              <a:rPr lang="en-US" sz="1800" dirty="0">
                <a:cs typeface="Arial" panose="020B0604020202020204" pitchFamily="34" charset="0"/>
              </a:rPr>
              <a:t>Noise – Heavy noise environment. </a:t>
            </a:r>
            <a:br>
              <a:rPr lang="en-US" sz="1800" dirty="0">
                <a:cs typeface="Arial" panose="020B0604020202020204" pitchFamily="34" charset="0"/>
              </a:rPr>
            </a:br>
            <a:r>
              <a:rPr lang="en-US" sz="1800" dirty="0">
                <a:cs typeface="Arial" panose="020B0604020202020204" pitchFamily="34" charset="0"/>
              </a:rPr>
              <a:t>Expect trouble communicating with staff; </a:t>
            </a:r>
            <a:br>
              <a:rPr lang="en-US" sz="1800" dirty="0">
                <a:cs typeface="Arial" panose="020B0604020202020204" pitchFamily="34" charset="0"/>
              </a:rPr>
            </a:br>
            <a:r>
              <a:rPr lang="en-US" sz="1800" dirty="0">
                <a:cs typeface="Arial" panose="020B0604020202020204" pitchFamily="34" charset="0"/>
              </a:rPr>
              <a:t>auscultation is impossible.</a:t>
            </a:r>
          </a:p>
          <a:p>
            <a:pPr marL="690563" lvl="1" indent="-277813">
              <a:spcBef>
                <a:spcPts val="300"/>
              </a:spcBef>
              <a:spcAft>
                <a:spcPts val="0"/>
              </a:spcAft>
              <a:buSzPct val="90000"/>
            </a:pPr>
            <a:r>
              <a:rPr lang="en-US" sz="1600" dirty="0">
                <a:cs typeface="Arial" panose="020B0604020202020204" pitchFamily="34" charset="0"/>
              </a:rPr>
              <a:t>Non-invasive blood pressure monitoring </a:t>
            </a:r>
            <a:br>
              <a:rPr lang="en-US" sz="1600" dirty="0">
                <a:cs typeface="Arial" panose="020B0604020202020204" pitchFamily="34" charset="0"/>
              </a:rPr>
            </a:br>
            <a:r>
              <a:rPr lang="en-US" sz="1600" dirty="0">
                <a:cs typeface="Arial" panose="020B0604020202020204" pitchFamily="34" charset="0"/>
              </a:rPr>
              <a:t>and/or arterial line.</a:t>
            </a:r>
          </a:p>
          <a:p>
            <a:pPr marL="690563" lvl="1" indent="-277813">
              <a:spcBef>
                <a:spcPts val="300"/>
              </a:spcBef>
              <a:spcAft>
                <a:spcPts val="0"/>
              </a:spcAft>
              <a:buSzPct val="90000"/>
            </a:pPr>
            <a:r>
              <a:rPr lang="en-US" sz="1600" dirty="0">
                <a:cs typeface="Arial" panose="020B0604020202020204" pitchFamily="34" charset="0"/>
              </a:rPr>
              <a:t>Place hearing protection on patient.</a:t>
            </a:r>
          </a:p>
          <a:p>
            <a:pPr marL="690563" lvl="1" indent="-277813">
              <a:spcBef>
                <a:spcPts val="300"/>
              </a:spcBef>
              <a:spcAft>
                <a:spcPts val="0"/>
              </a:spcAft>
              <a:buSzPct val="90000"/>
            </a:pPr>
            <a:r>
              <a:rPr lang="en-US" sz="1600" dirty="0">
                <a:cs typeface="Arial" panose="020B0604020202020204" pitchFamily="34" charset="0"/>
              </a:rPr>
              <a:t>Audible alarms are useless.</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dirty="0"/>
              <a:t>Effects of Flying</a:t>
            </a:r>
          </a:p>
        </p:txBody>
      </p:sp>
      <p:sp>
        <p:nvSpPr>
          <p:cNvPr id="6" name="Rectangle 5"/>
          <p:cNvSpPr/>
          <p:nvPr/>
        </p:nvSpPr>
        <p:spPr>
          <a:xfrm>
            <a:off x="5517216" y="5144038"/>
            <a:ext cx="3138769" cy="692497"/>
          </a:xfrm>
          <a:prstGeom prst="rect">
            <a:avLst/>
          </a:prstGeom>
        </p:spPr>
        <p:txBody>
          <a:bodyPr wrap="square">
            <a:spAutoFit/>
          </a:bodyPr>
          <a:lstStyle/>
          <a:p>
            <a:r>
              <a:rPr lang="en-US" sz="1400" i="1" dirty="0"/>
              <a:t>AE Evacuation on fixed wing asset, note dark conditions with ear protection.</a:t>
            </a:r>
            <a:br>
              <a:rPr lang="en-US" sz="1400" i="1" dirty="0"/>
            </a:br>
            <a:r>
              <a:rPr lang="en-US" sz="1100" i="1" dirty="0"/>
              <a:t>Source: Out of the Crucible</a:t>
            </a:r>
          </a:p>
        </p:txBody>
      </p:sp>
      <p:cxnSp>
        <p:nvCxnSpPr>
          <p:cNvPr id="9" name="Straight Connector 8"/>
          <p:cNvCxnSpPr/>
          <p:nvPr/>
        </p:nvCxnSpPr>
        <p:spPr>
          <a:xfrm>
            <a:off x="5257800" y="2438400"/>
            <a:ext cx="0" cy="36576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ight image of AE Evacuation in dark conditions" title="AE EVAC">
            <a:extLst>
              <a:ext uri="{FF2B5EF4-FFF2-40B4-BE49-F238E27FC236}">
                <a16:creationId xmlns:a16="http://schemas.microsoft.com/office/drawing/2014/main" id="{A3F61077-AA66-4D03-A63C-372191FE05EE}"/>
              </a:ext>
            </a:extLst>
          </p:cNvPr>
          <p:cNvPicPr>
            <a:picLocks noChangeAspect="1"/>
          </p:cNvPicPr>
          <p:nvPr/>
        </p:nvPicPr>
        <p:blipFill>
          <a:blip r:embed="rId5"/>
          <a:stretch>
            <a:fillRect/>
          </a:stretch>
        </p:blipFill>
        <p:spPr>
          <a:xfrm>
            <a:off x="5517216" y="2743200"/>
            <a:ext cx="3405015" cy="2143175"/>
          </a:xfrm>
          <a:prstGeom prst="rect">
            <a:avLst/>
          </a:prstGeom>
          <a:ln w="19050">
            <a:solidFill>
              <a:schemeClr val="tx1"/>
            </a:solidFill>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6469759"/>
            <a:ext cx="274320" cy="274320"/>
          </a:xfrm>
          <a:prstGeom prst="rect">
            <a:avLst/>
          </a:prstGeom>
        </p:spPr>
      </p:pic>
      <p:sp>
        <p:nvSpPr>
          <p:cNvPr id="11" name="Rectangle 10"/>
          <p:cNvSpPr/>
          <p:nvPr/>
        </p:nvSpPr>
        <p:spPr>
          <a:xfrm>
            <a:off x="471055" y="6476114"/>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8108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236734" y="2255939"/>
            <a:ext cx="8340650" cy="4563035"/>
          </a:xfrm>
        </p:spPr>
        <p:txBody>
          <a:bodyPr/>
          <a:lstStyle/>
          <a:p>
            <a:pPr marL="339725" indent="-327025">
              <a:lnSpc>
                <a:spcPts val="2200"/>
              </a:lnSpc>
              <a:spcAft>
                <a:spcPts val="600"/>
              </a:spcAft>
            </a:pPr>
            <a:r>
              <a:rPr lang="en-US" sz="2000" dirty="0">
                <a:cs typeface="Arial" panose="020B0604020202020204" pitchFamily="34" charset="0"/>
              </a:rPr>
              <a:t>Nuclear and chemical casualties must be externally decontaminated. </a:t>
            </a:r>
            <a:br>
              <a:rPr lang="en-US" sz="2000" dirty="0">
                <a:cs typeface="Arial" panose="020B0604020202020204" pitchFamily="34" charset="0"/>
              </a:rPr>
            </a:br>
            <a:r>
              <a:rPr lang="en-US" sz="2000" dirty="0">
                <a:cs typeface="Arial" panose="020B0604020202020204" pitchFamily="34" charset="0"/>
              </a:rPr>
              <a:t>Allow time for off-gassing of residual chemical agents.</a:t>
            </a:r>
          </a:p>
          <a:p>
            <a:pPr marL="339725" indent="-327025">
              <a:lnSpc>
                <a:spcPts val="2200"/>
              </a:lnSpc>
              <a:spcAft>
                <a:spcPts val="600"/>
              </a:spcAft>
            </a:pPr>
            <a:r>
              <a:rPr lang="en-US" sz="2000" dirty="0">
                <a:cs typeface="Arial" panose="020B0604020202020204" pitchFamily="34" charset="0"/>
              </a:rPr>
              <a:t>Biological casualties varies by </a:t>
            </a:r>
            <a:br>
              <a:rPr lang="en-US" sz="2000" dirty="0">
                <a:cs typeface="Arial" panose="020B0604020202020204" pitchFamily="34" charset="0"/>
              </a:rPr>
            </a:br>
            <a:r>
              <a:rPr lang="en-US" sz="2000" dirty="0">
                <a:cs typeface="Arial" panose="020B0604020202020204" pitchFamily="34" charset="0"/>
              </a:rPr>
              <a:t>nature of agent.</a:t>
            </a:r>
          </a:p>
          <a:p>
            <a:pPr marL="339725" indent="-327025">
              <a:lnSpc>
                <a:spcPts val="2200"/>
              </a:lnSpc>
              <a:spcAft>
                <a:spcPts val="0"/>
              </a:spcAft>
            </a:pPr>
            <a:r>
              <a:rPr lang="en-US" sz="2000" dirty="0">
                <a:cs typeface="Arial" panose="020B0604020202020204" pitchFamily="34" charset="0"/>
              </a:rPr>
              <a:t>Any AE movement with NBC can </a:t>
            </a:r>
            <a:br>
              <a:rPr lang="en-US" sz="2000" dirty="0">
                <a:cs typeface="Arial" panose="020B0604020202020204" pitchFamily="34" charset="0"/>
              </a:rPr>
            </a:br>
            <a:r>
              <a:rPr lang="en-US" sz="2000" dirty="0">
                <a:cs typeface="Arial" panose="020B0604020202020204" pitchFamily="34" charset="0"/>
              </a:rPr>
              <a:t>be delayed.</a:t>
            </a:r>
          </a:p>
          <a:p>
            <a:pPr marL="627063" lvl="1" indent="-287338">
              <a:lnSpc>
                <a:spcPts val="2200"/>
              </a:lnSpc>
              <a:spcBef>
                <a:spcPts val="300"/>
              </a:spcBef>
              <a:spcAft>
                <a:spcPts val="0"/>
              </a:spcAft>
              <a:buSzPct val="90000"/>
            </a:pPr>
            <a:r>
              <a:rPr lang="en-US" sz="1800" dirty="0">
                <a:cs typeface="Arial" panose="020B0604020202020204" pitchFamily="34" charset="0"/>
              </a:rPr>
              <a:t>Aircraft decontamination</a:t>
            </a:r>
          </a:p>
          <a:p>
            <a:pPr marL="627063" lvl="1" indent="-287338">
              <a:lnSpc>
                <a:spcPts val="2200"/>
              </a:lnSpc>
              <a:spcBef>
                <a:spcPts val="300"/>
              </a:spcBef>
              <a:spcAft>
                <a:spcPts val="0"/>
              </a:spcAft>
              <a:buSzPct val="90000"/>
            </a:pPr>
            <a:r>
              <a:rPr lang="en-US" sz="1800" dirty="0">
                <a:cs typeface="Arial" panose="020B0604020202020204" pitchFamily="34" charset="0"/>
              </a:rPr>
              <a:t>Availability of non-contaminated crew</a:t>
            </a:r>
          </a:p>
          <a:p>
            <a:pPr marL="627063" lvl="1" indent="-287338">
              <a:lnSpc>
                <a:spcPts val="2200"/>
              </a:lnSpc>
              <a:spcBef>
                <a:spcPts val="300"/>
              </a:spcBef>
              <a:spcAft>
                <a:spcPts val="0"/>
              </a:spcAft>
              <a:buSzPct val="90000"/>
            </a:pPr>
            <a:r>
              <a:rPr lang="en-US" sz="1800" dirty="0" err="1">
                <a:cs typeface="Arial" panose="020B0604020202020204" pitchFamily="34" charset="0"/>
              </a:rPr>
              <a:t>Cohorting</a:t>
            </a:r>
            <a:r>
              <a:rPr lang="en-US" sz="1800" dirty="0">
                <a:cs typeface="Arial" panose="020B0604020202020204" pitchFamily="34" charset="0"/>
              </a:rPr>
              <a:t> of similarly affected patients</a:t>
            </a:r>
          </a:p>
          <a:p>
            <a:pPr marL="627063" lvl="1" indent="-287338">
              <a:lnSpc>
                <a:spcPts val="2200"/>
              </a:lnSpc>
              <a:spcBef>
                <a:spcPts val="300"/>
              </a:spcBef>
              <a:spcAft>
                <a:spcPts val="0"/>
              </a:spcAft>
              <a:buSzPct val="90000"/>
            </a:pPr>
            <a:r>
              <a:rPr lang="en-US" sz="1800" dirty="0">
                <a:cs typeface="Arial" panose="020B0604020202020204" pitchFamily="34" charset="0"/>
              </a:rPr>
              <a:t>Special approval for highly communicable </a:t>
            </a:r>
            <a:br>
              <a:rPr lang="en-US" sz="1800" dirty="0">
                <a:cs typeface="Arial" panose="020B0604020202020204" pitchFamily="34" charset="0"/>
              </a:rPr>
            </a:br>
            <a:r>
              <a:rPr lang="en-US" sz="1800" dirty="0">
                <a:cs typeface="Arial" panose="020B0604020202020204" pitchFamily="34" charset="0"/>
              </a:rPr>
              <a:t>diseases</a:t>
            </a:r>
          </a:p>
          <a:p>
            <a:pPr marL="627063" lvl="1" indent="-287338">
              <a:lnSpc>
                <a:spcPts val="2200"/>
              </a:lnSpc>
              <a:spcBef>
                <a:spcPts val="300"/>
              </a:spcBef>
              <a:spcAft>
                <a:spcPts val="0"/>
              </a:spcAft>
              <a:buSzPct val="90000"/>
            </a:pPr>
            <a:r>
              <a:rPr lang="en-US" sz="1800" dirty="0" smtClean="0">
                <a:cs typeface="Arial" panose="020B0604020202020204" pitchFamily="34" charset="0"/>
              </a:rPr>
              <a:t>Decontamination </a:t>
            </a:r>
            <a:r>
              <a:rPr lang="en-US" sz="1800" dirty="0">
                <a:cs typeface="Arial" panose="020B0604020202020204" pitchFamily="34" charset="0"/>
              </a:rPr>
              <a:t>of patients</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dirty="0"/>
              <a:t>Nuclear, Biological, Chemical</a:t>
            </a:r>
          </a:p>
        </p:txBody>
      </p:sp>
      <p:sp>
        <p:nvSpPr>
          <p:cNvPr id="6" name="Rectangle 5"/>
          <p:cNvSpPr/>
          <p:nvPr/>
        </p:nvSpPr>
        <p:spPr>
          <a:xfrm>
            <a:off x="5348328" y="5334000"/>
            <a:ext cx="3505200" cy="477054"/>
          </a:xfrm>
          <a:prstGeom prst="rect">
            <a:avLst/>
          </a:prstGeom>
        </p:spPr>
        <p:txBody>
          <a:bodyPr wrap="square">
            <a:spAutoFit/>
          </a:bodyPr>
          <a:lstStyle/>
          <a:p>
            <a:r>
              <a:rPr lang="en-US" sz="1400" i="1" dirty="0"/>
              <a:t>Chlorine gas release</a:t>
            </a:r>
            <a:br>
              <a:rPr lang="en-US" sz="1400" i="1" dirty="0"/>
            </a:br>
            <a:r>
              <a:rPr lang="en-US" sz="1100" i="1" dirty="0"/>
              <a:t>Photo by US Army – Dugway Proving Ground Public Affairs</a:t>
            </a:r>
          </a:p>
        </p:txBody>
      </p:sp>
      <p:cxnSp>
        <p:nvCxnSpPr>
          <p:cNvPr id="9" name="Straight Connector 8"/>
          <p:cNvCxnSpPr/>
          <p:nvPr/>
        </p:nvCxnSpPr>
        <p:spPr>
          <a:xfrm>
            <a:off x="5105400" y="3124200"/>
            <a:ext cx="0" cy="30175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shipping containers contaminated wiht chlorine gas" title="Shipping Containers">
            <a:extLst>
              <a:ext uri="{FF2B5EF4-FFF2-40B4-BE49-F238E27FC236}">
                <a16:creationId xmlns:a16="http://schemas.microsoft.com/office/drawing/2014/main" id="{FF5B043F-BE25-4466-A8C4-7036D2FC4B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64" t="4820" r="2564" b="1896"/>
          <a:stretch/>
        </p:blipFill>
        <p:spPr>
          <a:xfrm>
            <a:off x="5348328" y="3276600"/>
            <a:ext cx="3229056" cy="1801906"/>
          </a:xfrm>
          <a:prstGeom prst="rect">
            <a:avLst/>
          </a:prstGeom>
          <a:ln w="19050">
            <a:solidFill>
              <a:schemeClr val="tx1"/>
            </a:solidFill>
          </a:ln>
          <a:effectLst/>
        </p:spPr>
      </p:pic>
      <p:sp>
        <p:nvSpPr>
          <p:cNvPr id="5" name="Rectangle 4"/>
          <p:cNvSpPr/>
          <p:nvPr/>
        </p:nvSpPr>
        <p:spPr>
          <a:xfrm>
            <a:off x="235131" y="1794274"/>
            <a:ext cx="7467600" cy="461665"/>
          </a:xfrm>
          <a:prstGeom prst="rect">
            <a:avLst/>
          </a:prstGeom>
        </p:spPr>
        <p:txBody>
          <a:bodyPr wrap="square">
            <a:spAutoFit/>
          </a:bodyPr>
          <a:lstStyle/>
          <a:p>
            <a:r>
              <a:rPr lang="en-US" sz="2400" b="1" dirty="0"/>
              <a:t>Nuclear, Biological, and Chemical (NBC) Environments</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0301" y="6477000"/>
            <a:ext cx="274320" cy="274320"/>
          </a:xfrm>
          <a:prstGeom prst="rect">
            <a:avLst/>
          </a:prstGeom>
        </p:spPr>
      </p:pic>
      <p:sp>
        <p:nvSpPr>
          <p:cNvPr id="12" name="Rectangle 11"/>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53257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715A3F-0970-4744-B7E2-5E0FC61A7E7A}"/>
              </a:ext>
            </a:extLst>
          </p:cNvPr>
          <p:cNvSpPr>
            <a:spLocks noGrp="1"/>
          </p:cNvSpPr>
          <p:nvPr>
            <p:ph idx="1"/>
          </p:nvPr>
        </p:nvSpPr>
        <p:spPr>
          <a:xfrm>
            <a:off x="609600" y="2209800"/>
            <a:ext cx="7848600" cy="3252788"/>
          </a:xfrm>
        </p:spPr>
        <p:txBody>
          <a:bodyPr/>
          <a:lstStyle/>
          <a:p>
            <a:pPr marL="0" indent="0">
              <a:spcBef>
                <a:spcPts val="600"/>
              </a:spcBef>
              <a:spcAft>
                <a:spcPts val="600"/>
              </a:spcAft>
              <a:buNone/>
            </a:pPr>
            <a:r>
              <a:rPr lang="en-US" dirty="0"/>
              <a:t>A 30 year old infantry officer </a:t>
            </a:r>
            <a:r>
              <a:rPr lang="en-US" dirty="0" smtClean="0"/>
              <a:t>is injured in a rocket blast  He has a posterior knee injury that is </a:t>
            </a:r>
            <a:r>
              <a:rPr lang="en-US" dirty="0"/>
              <a:t>actively bleeding </a:t>
            </a:r>
            <a:r>
              <a:rPr lang="en-US" dirty="0" smtClean="0"/>
              <a:t>as well as </a:t>
            </a:r>
            <a:r>
              <a:rPr lang="en-US" dirty="0"/>
              <a:t>penetrating injuries across his abdomen and chest.  He is having difficulty breathing.</a:t>
            </a:r>
          </a:p>
          <a:p>
            <a:pPr marL="0" indent="0">
              <a:spcBef>
                <a:spcPts val="600"/>
              </a:spcBef>
              <a:spcAft>
                <a:spcPts val="600"/>
              </a:spcAft>
              <a:buNone/>
            </a:pPr>
            <a:endParaRPr lang="en-US" dirty="0"/>
          </a:p>
          <a:p>
            <a:pPr marL="0" indent="0">
              <a:spcBef>
                <a:spcPts val="600"/>
              </a:spcBef>
              <a:spcAft>
                <a:spcPts val="600"/>
              </a:spcAft>
              <a:buNone/>
            </a:pPr>
            <a:r>
              <a:rPr lang="en-US" dirty="0"/>
              <a:t>What type of care would you expect at a Role 1, 2, 3, and 4?</a:t>
            </a:r>
          </a:p>
        </p:txBody>
      </p:sp>
      <p:sp>
        <p:nvSpPr>
          <p:cNvPr id="3" name="Title 2">
            <a:extLst>
              <a:ext uri="{FF2B5EF4-FFF2-40B4-BE49-F238E27FC236}">
                <a16:creationId xmlns:a16="http://schemas.microsoft.com/office/drawing/2014/main" id="{178FC5D0-4702-4877-9337-9DCBBCC7563D}"/>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r>
              <a:rPr lang="en-US" sz="3200" dirty="0"/>
              <a:t/>
            </a:r>
            <a:br>
              <a:rPr lang="en-US" sz="3200" dirty="0"/>
            </a:br>
            <a:r>
              <a:rPr lang="en-US" sz="3200" dirty="0"/>
              <a:t>Scenario</a:t>
            </a:r>
          </a:p>
        </p:txBody>
      </p:sp>
      <p:sp>
        <p:nvSpPr>
          <p:cNvPr id="6" name="Rectangle 5"/>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3900" y="6455405"/>
            <a:ext cx="274320" cy="274320"/>
          </a:xfrm>
          <a:prstGeom prst="rect">
            <a:avLst/>
          </a:prstGeom>
        </p:spPr>
      </p:pic>
    </p:spTree>
    <p:extLst>
      <p:ext uri="{BB962C8B-B14F-4D97-AF65-F5344CB8AC3E}">
        <p14:creationId xmlns:p14="http://schemas.microsoft.com/office/powerpoint/2010/main" val="15710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089989"/>
            <a:ext cx="4953000" cy="3709988"/>
          </a:xfrm>
        </p:spPr>
        <p:txBody>
          <a:bodyPr/>
          <a:lstStyle/>
          <a:p>
            <a:pPr>
              <a:spcBef>
                <a:spcPts val="0"/>
              </a:spcBef>
              <a:spcAft>
                <a:spcPts val="1200"/>
              </a:spcAft>
            </a:pPr>
            <a:r>
              <a:rPr lang="en-US" sz="2000" dirty="0"/>
              <a:t>Type of evacuation assets used depends </a:t>
            </a:r>
            <a:r>
              <a:rPr lang="en-US" sz="2000" dirty="0" smtClean="0"/>
              <a:t>on the </a:t>
            </a:r>
            <a:r>
              <a:rPr lang="en-US" sz="2000" dirty="0"/>
              <a:t>evacuation environment and the patient status</a:t>
            </a:r>
          </a:p>
          <a:p>
            <a:pPr>
              <a:spcBef>
                <a:spcPts val="0"/>
              </a:spcBef>
              <a:spcAft>
                <a:spcPts val="1200"/>
              </a:spcAft>
            </a:pPr>
            <a:r>
              <a:rPr lang="en-US" sz="2000" dirty="0"/>
              <a:t>Aeromedical liaison team and Aeromedical Staging Facilities facilitate movement through AE system</a:t>
            </a:r>
          </a:p>
          <a:p>
            <a:pPr>
              <a:spcBef>
                <a:spcPts val="0"/>
              </a:spcBef>
              <a:spcAft>
                <a:spcPts val="1200"/>
              </a:spcAft>
            </a:pPr>
            <a:r>
              <a:rPr lang="en-US" sz="2000" dirty="0"/>
              <a:t>Consult with local flight surgeon to determine en route care plan and timing of evacuation</a:t>
            </a:r>
          </a:p>
          <a:p>
            <a:endParaRPr lang="en-US" dirty="0"/>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MEDEVAC Precedence</a:t>
            </a:r>
          </a:p>
        </p:txBody>
      </p:sp>
      <p:pic>
        <p:nvPicPr>
          <p:cNvPr id="7" name="Picture 6" descr="Evacuation Precegences for all military services" title="Evacuation ">
            <a:extLst>
              <a:ext uri="{FF2B5EF4-FFF2-40B4-BE49-F238E27FC236}">
                <a16:creationId xmlns:a16="http://schemas.microsoft.com/office/drawing/2014/main" id="{414C5591-A716-46C0-B4BB-9260877A6615}"/>
              </a:ext>
            </a:extLst>
          </p:cNvPr>
          <p:cNvPicPr>
            <a:picLocks noChangeAspect="1"/>
          </p:cNvPicPr>
          <p:nvPr/>
        </p:nvPicPr>
        <p:blipFill>
          <a:blip r:embed="rId5"/>
          <a:stretch>
            <a:fillRect/>
          </a:stretch>
        </p:blipFill>
        <p:spPr>
          <a:xfrm>
            <a:off x="5414682" y="2286000"/>
            <a:ext cx="3403928" cy="2743200"/>
          </a:xfrm>
          <a:prstGeom prst="rect">
            <a:avLst/>
          </a:prstGeom>
          <a:ln w="19050">
            <a:solidFill>
              <a:schemeClr val="tx1"/>
            </a:solid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5800" y="6483116"/>
            <a:ext cx="275511" cy="275511"/>
          </a:xfrm>
          <a:prstGeom prst="rect">
            <a:avLst/>
          </a:prstGeom>
        </p:spPr>
      </p:pic>
      <p:sp>
        <p:nvSpPr>
          <p:cNvPr id="9" name="Rectangle 8"/>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276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715A3F-0970-4744-B7E2-5E0FC61A7E7A}"/>
              </a:ext>
            </a:extLst>
          </p:cNvPr>
          <p:cNvSpPr>
            <a:spLocks noGrp="1"/>
          </p:cNvSpPr>
          <p:nvPr>
            <p:ph idx="1"/>
          </p:nvPr>
        </p:nvSpPr>
        <p:spPr>
          <a:xfrm>
            <a:off x="457200" y="2133600"/>
            <a:ext cx="8001000" cy="3252788"/>
          </a:xfrm>
        </p:spPr>
        <p:txBody>
          <a:bodyPr/>
          <a:lstStyle/>
          <a:p>
            <a:pPr marL="0" indent="0">
              <a:spcBef>
                <a:spcPts val="600"/>
              </a:spcBef>
              <a:spcAft>
                <a:spcPts val="600"/>
              </a:spcAft>
              <a:buNone/>
            </a:pPr>
            <a:r>
              <a:rPr lang="en-US" dirty="0"/>
              <a:t>A 30 year old infantry officer is injured in a rocket blast  He has a posterior knee injury that is actively bleeding as well as penetrating injuries across his abdomen and chest.  He is having difficulty breathing.</a:t>
            </a:r>
          </a:p>
          <a:p>
            <a:pPr marL="0" indent="0">
              <a:spcBef>
                <a:spcPts val="600"/>
              </a:spcBef>
              <a:spcAft>
                <a:spcPts val="600"/>
              </a:spcAft>
              <a:buNone/>
            </a:pPr>
            <a:endParaRPr lang="en-US" dirty="0"/>
          </a:p>
          <a:p>
            <a:pPr marL="0" indent="0">
              <a:spcBef>
                <a:spcPts val="600"/>
              </a:spcBef>
              <a:spcAft>
                <a:spcPts val="600"/>
              </a:spcAft>
              <a:buNone/>
            </a:pPr>
            <a:r>
              <a:rPr lang="en-US" dirty="0" smtClean="0"/>
              <a:t>What </a:t>
            </a:r>
            <a:r>
              <a:rPr lang="en-US" dirty="0"/>
              <a:t>type of care would you expect at a Role 1, 2, 3, and 4?</a:t>
            </a:r>
          </a:p>
        </p:txBody>
      </p:sp>
      <p:sp>
        <p:nvSpPr>
          <p:cNvPr id="3" name="Title 2">
            <a:extLst>
              <a:ext uri="{FF2B5EF4-FFF2-40B4-BE49-F238E27FC236}">
                <a16:creationId xmlns:a16="http://schemas.microsoft.com/office/drawing/2014/main" id="{178FC5D0-4702-4877-9337-9DCBBCC7563D}"/>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r>
              <a:rPr lang="en-US" sz="3200" dirty="0"/>
              <a:t/>
            </a:r>
            <a:br>
              <a:rPr lang="en-US" sz="3200" dirty="0"/>
            </a:br>
            <a:r>
              <a:rPr lang="en-US" sz="3200" dirty="0"/>
              <a:t>Scenario</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2182" y="6477000"/>
            <a:ext cx="274320" cy="274320"/>
          </a:xfrm>
          <a:prstGeom prst="rect">
            <a:avLst/>
          </a:prstGeom>
        </p:spPr>
      </p:pic>
      <p:sp>
        <p:nvSpPr>
          <p:cNvPr id="7" name="Rectangle 6"/>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16908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098697"/>
            <a:ext cx="8153400" cy="3709988"/>
          </a:xfrm>
        </p:spPr>
        <p:txBody>
          <a:bodyPr/>
          <a:lstStyle/>
          <a:p>
            <a:pPr marL="339725" lvl="1" indent="-339725">
              <a:buFont typeface="Wingdings" panose="05000000000000000000" pitchFamily="2" charset="2"/>
              <a:buChar char="n"/>
            </a:pPr>
            <a:r>
              <a:rPr lang="en-US" sz="2000" dirty="0"/>
              <a:t>Transport of Patients Between Theater Medical Treatment Facilities</a:t>
            </a:r>
          </a:p>
          <a:p>
            <a:pPr marL="339725" lvl="1" indent="0">
              <a:buNone/>
            </a:pPr>
            <a:r>
              <a:rPr lang="en-US" sz="1400" dirty="0"/>
              <a:t>https://jts.amedd.army.mil/assets/docs/cpgs/Prehospital_En_Route_CPGs/Transport_of_Patients_in_Theater_24_Apr_2018_ID27.pdf</a:t>
            </a:r>
          </a:p>
          <a:p>
            <a:pPr marL="339725" indent="-339725">
              <a:spcBef>
                <a:spcPts val="1800"/>
              </a:spcBef>
              <a:buFont typeface="Wingdings" panose="05000000000000000000" pitchFamily="2" charset="2"/>
              <a:buChar char="n"/>
            </a:pPr>
            <a:r>
              <a:rPr lang="en-US" sz="2000" dirty="0"/>
              <a:t>The Office of The Surgeon General, Borden Institute. Emergency War Surgery, 5th U.S. Edition, 2018. Chap 2, 4.</a:t>
            </a:r>
          </a:p>
          <a:p>
            <a:pPr marL="339725" indent="0">
              <a:buNone/>
            </a:pPr>
            <a:r>
              <a:rPr lang="en-US" sz="1400" dirty="0">
                <a:hlinkClick r:id="rId5"/>
              </a:rPr>
              <a:t>https://medcoe.army.mil</a:t>
            </a:r>
            <a:r>
              <a:rPr lang="en-US" sz="1400" dirty="0" smtClean="0">
                <a:hlinkClick r:id="rId5"/>
              </a:rPr>
              <a:t>/</a:t>
            </a:r>
            <a:r>
              <a:rPr lang="en-US" sz="1400" dirty="0" smtClean="0"/>
              <a:t> </a:t>
            </a:r>
            <a:endParaRPr lang="en-US" sz="1400" dirty="0"/>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References</a:t>
            </a:r>
          </a:p>
        </p:txBody>
      </p:sp>
      <p:sp>
        <p:nvSpPr>
          <p:cNvPr id="4" name="Rectangle 3"/>
          <p:cNvSpPr/>
          <p:nvPr/>
        </p:nvSpPr>
        <p:spPr>
          <a:xfrm>
            <a:off x="609600" y="5289135"/>
            <a:ext cx="8153400" cy="815608"/>
          </a:xfrm>
          <a:prstGeom prst="rect">
            <a:avLst/>
          </a:prstGeom>
        </p:spPr>
        <p:txBody>
          <a:bodyPr wrap="square">
            <a:spAutoFit/>
          </a:bodyPr>
          <a:lstStyle/>
          <a:p>
            <a:pPr>
              <a:spcAft>
                <a:spcPts val="600"/>
              </a:spcAft>
            </a:pPr>
            <a:r>
              <a:rPr lang="en-US" sz="1400" dirty="0"/>
              <a:t>Photos are part of the JTS image library unless otherwise noted. </a:t>
            </a:r>
          </a:p>
          <a:p>
            <a:pPr>
              <a:spcAft>
                <a:spcPts val="600"/>
              </a:spcAft>
            </a:pPr>
            <a:r>
              <a:rPr lang="en-US" sz="1400" dirty="0"/>
              <a:t>Other photo source: U.S. Army Medical Department Center and School. Out of the Crucible: How the US Military Transformed Combat Casualty Care in Iraq and Afghanistan, 2017. Borden Institute.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33900" y="6439926"/>
            <a:ext cx="274320" cy="274320"/>
          </a:xfrm>
          <a:prstGeom prst="rect">
            <a:avLst/>
          </a:prstGeom>
        </p:spPr>
      </p:pic>
      <p:sp>
        <p:nvSpPr>
          <p:cNvPr id="7" name="Rectangle 6"/>
          <p:cNvSpPr/>
          <p:nvPr/>
        </p:nvSpPr>
        <p:spPr>
          <a:xfrm>
            <a:off x="475129" y="647700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185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059577"/>
            <a:ext cx="8153400" cy="1750423"/>
          </a:xfrm>
        </p:spPr>
        <p:txBody>
          <a:bodyPr>
            <a:noAutofit/>
          </a:bodyPr>
          <a:lstStyle/>
          <a:p>
            <a:pPr marL="457200" lvl="1" indent="-342900">
              <a:spcBef>
                <a:spcPts val="600"/>
              </a:spcBef>
              <a:spcAft>
                <a:spcPts val="1200"/>
              </a:spcAft>
              <a:buFont typeface="Wingdings" panose="05000000000000000000" pitchFamily="2" charset="2"/>
              <a:buChar char="n"/>
            </a:pPr>
            <a:r>
              <a:rPr lang="en-US" dirty="0">
                <a:cs typeface="Arial"/>
              </a:rPr>
              <a:t>Understand capabilities at each level of care.</a:t>
            </a:r>
          </a:p>
          <a:p>
            <a:pPr marL="457200" lvl="1" indent="-342900">
              <a:spcBef>
                <a:spcPts val="600"/>
              </a:spcBef>
              <a:spcAft>
                <a:spcPts val="1200"/>
              </a:spcAft>
              <a:buFont typeface="Wingdings" panose="05000000000000000000" pitchFamily="2" charset="2"/>
              <a:buChar char="n"/>
            </a:pPr>
            <a:r>
              <a:rPr lang="en-US" dirty="0" smtClean="0">
                <a:cs typeface="Arial"/>
              </a:rPr>
              <a:t>Understand military medical evacuation terminology.</a:t>
            </a:r>
          </a:p>
          <a:p>
            <a:pPr marL="457200" lvl="1" indent="-342900">
              <a:spcBef>
                <a:spcPts val="600"/>
              </a:spcBef>
              <a:spcAft>
                <a:spcPts val="1200"/>
              </a:spcAft>
              <a:buFont typeface="Wingdings" panose="05000000000000000000" pitchFamily="2" charset="2"/>
              <a:buChar char="n"/>
            </a:pPr>
            <a:r>
              <a:rPr lang="en-US" dirty="0" smtClean="0">
                <a:cs typeface="Arial"/>
              </a:rPr>
              <a:t>Understand risks and limitations of aeromedical evacuation.</a:t>
            </a:r>
            <a:endParaRPr lang="en-US" dirty="0">
              <a:cs typeface="Arial"/>
            </a:endParaRP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r>
              <a:rPr lang="en-US" sz="2400" dirty="0">
                <a:solidFill>
                  <a:srgbClr val="000099"/>
                </a:solidFill>
              </a:rPr>
              <a:t>EWS En Route Care </a:t>
            </a:r>
            <a:br>
              <a:rPr lang="en-US" sz="2400" dirty="0">
                <a:solidFill>
                  <a:srgbClr val="000099"/>
                </a:solidFill>
              </a:rPr>
            </a:br>
            <a:r>
              <a:rPr lang="en-US" dirty="0"/>
              <a:t>Objectives</a:t>
            </a:r>
          </a:p>
        </p:txBody>
      </p:sp>
      <p:sp>
        <p:nvSpPr>
          <p:cNvPr id="4" name="Footer Placeholder 3">
            <a:extLst>
              <a:ext uri="{FF2B5EF4-FFF2-40B4-BE49-F238E27FC236}">
                <a16:creationId xmlns:a16="http://schemas.microsoft.com/office/drawing/2014/main" id="{ADB52BE7-3711-4341-8376-2BDE8F3D7959}"/>
              </a:ext>
            </a:extLst>
          </p:cNvPr>
          <p:cNvSpPr>
            <a:spLocks noGrp="1"/>
          </p:cNvSpPr>
          <p:nvPr>
            <p:ph type="ftr" sz="quarter" idx="4294967295"/>
          </p:nvPr>
        </p:nvSpPr>
        <p:spPr>
          <a:xfrm>
            <a:off x="3917950" y="6356350"/>
            <a:ext cx="4194175" cy="365125"/>
          </a:xfrm>
        </p:spPr>
        <p:txBody>
          <a:bodyPr/>
          <a:lstStyle/>
          <a:p>
            <a:pPr>
              <a:defRPr/>
            </a:pPr>
            <a:r>
              <a:rPr lang="en-US"/>
              <a:t>14 December 2011 Pre-decisional FOUO</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6312" y="6471130"/>
            <a:ext cx="274320" cy="274320"/>
          </a:xfrm>
          <a:prstGeom prst="rect">
            <a:avLst/>
          </a:prstGeom>
        </p:spPr>
      </p:pic>
      <p:sp>
        <p:nvSpPr>
          <p:cNvPr id="8" name="Rectangle 7"/>
          <p:cNvSpPr/>
          <p:nvPr/>
        </p:nvSpPr>
        <p:spPr>
          <a:xfrm>
            <a:off x="533400" y="6471130"/>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44944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977211"/>
            <a:ext cx="8153400" cy="4700588"/>
          </a:xfrm>
        </p:spPr>
        <p:txBody>
          <a:bodyPr/>
          <a:lstStyle/>
          <a:p>
            <a:pPr>
              <a:spcBef>
                <a:spcPts val="0"/>
              </a:spcBef>
              <a:spcAft>
                <a:spcPts val="1200"/>
              </a:spcAft>
            </a:pPr>
            <a:r>
              <a:rPr lang="en-US" altLang="en-US" sz="2000" b="1" dirty="0"/>
              <a:t>Casualty Evacuation (CASEVAC): </a:t>
            </a:r>
            <a:r>
              <a:rPr lang="en-US" altLang="en-US" sz="2000" dirty="0"/>
              <a:t>Move of a casualty from the point of injury to medical treatment by nonmedical </a:t>
            </a:r>
            <a:r>
              <a:rPr lang="en-US" altLang="en-US" sz="2000" dirty="0" smtClean="0"/>
              <a:t>personnel.</a:t>
            </a:r>
            <a:endParaRPr lang="en-US" altLang="en-US" sz="2000" dirty="0"/>
          </a:p>
          <a:p>
            <a:pPr>
              <a:spcBef>
                <a:spcPts val="0"/>
              </a:spcBef>
              <a:spcAft>
                <a:spcPts val="1200"/>
              </a:spcAft>
            </a:pPr>
            <a:r>
              <a:rPr lang="en-US" altLang="en-US" sz="2000" b="1" dirty="0"/>
              <a:t>Medical Evacuation (MEDEVAC): </a:t>
            </a:r>
            <a:r>
              <a:rPr lang="en-US" altLang="en-US" sz="2000" dirty="0"/>
              <a:t>Movement and en route care provided by medical personnel to the wounded being evacuated from the battlefield to medical treatment facilities (MTF) or between medical facilities.</a:t>
            </a:r>
          </a:p>
          <a:p>
            <a:pPr>
              <a:spcBef>
                <a:spcPts val="0"/>
              </a:spcBef>
              <a:spcAft>
                <a:spcPts val="1200"/>
              </a:spcAft>
            </a:pPr>
            <a:r>
              <a:rPr lang="en-US" altLang="en-US" sz="2000" b="1" dirty="0"/>
              <a:t>Aeromedical Evacuation (AE): </a:t>
            </a:r>
            <a:r>
              <a:rPr lang="en-US" altLang="en-US" sz="2000" dirty="0"/>
              <a:t>Generally utilized fixed-wing aircraft to move sick or injured personnel within the theater of operations </a:t>
            </a:r>
            <a:r>
              <a:rPr lang="en-US" altLang="en-US" sz="2000" dirty="0" smtClean="0"/>
              <a:t/>
            </a:r>
            <a:br>
              <a:rPr lang="en-US" altLang="en-US" sz="2000" dirty="0" smtClean="0"/>
            </a:br>
            <a:r>
              <a:rPr lang="en-US" altLang="en-US" sz="2000" dirty="0" smtClean="0"/>
              <a:t>(intra-theater</a:t>
            </a:r>
            <a:r>
              <a:rPr lang="en-US" altLang="en-US" sz="2000" dirty="0"/>
              <a:t>) or between theaters (</a:t>
            </a:r>
            <a:r>
              <a:rPr lang="en-US" altLang="en-US" sz="2000" dirty="0" smtClean="0"/>
              <a:t>inter-theater</a:t>
            </a:r>
            <a:r>
              <a:rPr lang="en-US" altLang="en-US" sz="2000" dirty="0" smtClean="0"/>
              <a:t>).</a:t>
            </a:r>
            <a:endParaRPr lang="en-US" altLang="en-US" sz="2000" dirty="0"/>
          </a:p>
          <a:p>
            <a:pPr>
              <a:spcBef>
                <a:spcPts val="0"/>
              </a:spcBef>
              <a:spcAft>
                <a:spcPts val="1200"/>
              </a:spcAft>
            </a:pPr>
            <a:r>
              <a:rPr lang="en-US" altLang="en-US" sz="2000" b="1" dirty="0"/>
              <a:t>En Route Care: </a:t>
            </a:r>
            <a:r>
              <a:rPr lang="en-US" altLang="en-US" sz="2000" dirty="0"/>
              <a:t>maintenance of treatment initiated prior to evacuation and sustainment of the patient’s medical condition during </a:t>
            </a:r>
            <a:r>
              <a:rPr lang="en-US" altLang="en-US" sz="2000" dirty="0" smtClean="0"/>
              <a:t>evacuation.</a:t>
            </a:r>
            <a:endParaRPr lang="en-US" altLang="en-US" sz="2000" dirty="0"/>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Definitions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2865" y="6482388"/>
            <a:ext cx="274320" cy="274320"/>
          </a:xfrm>
          <a:prstGeom prst="rect">
            <a:avLst/>
          </a:prstGeom>
        </p:spPr>
      </p:pic>
      <p:sp>
        <p:nvSpPr>
          <p:cNvPr id="7" name="Rectangle 6"/>
          <p:cNvSpPr/>
          <p:nvPr/>
        </p:nvSpPr>
        <p:spPr>
          <a:xfrm>
            <a:off x="533400" y="6488743"/>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40391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78334" y="1978636"/>
            <a:ext cx="3131978" cy="4010045"/>
          </a:xfrm>
        </p:spPr>
        <p:txBody>
          <a:bodyPr/>
          <a:lstStyle/>
          <a:p>
            <a:pPr marL="287338" indent="-287338">
              <a:lnSpc>
                <a:spcPts val="2100"/>
              </a:lnSpc>
              <a:spcBef>
                <a:spcPts val="0"/>
              </a:spcBef>
              <a:spcAft>
                <a:spcPts val="600"/>
              </a:spcAft>
            </a:pPr>
            <a:r>
              <a:rPr lang="en-US" altLang="en-US" sz="1800" dirty="0"/>
              <a:t>Reducing time to medical or surgical interventions improves patient outcomes</a:t>
            </a:r>
          </a:p>
          <a:p>
            <a:pPr marL="287338" indent="-287338">
              <a:lnSpc>
                <a:spcPts val="2100"/>
              </a:lnSpc>
              <a:spcBef>
                <a:spcPts val="0"/>
              </a:spcBef>
              <a:spcAft>
                <a:spcPts val="600"/>
              </a:spcAft>
            </a:pPr>
            <a:r>
              <a:rPr lang="en-US" altLang="en-US" sz="1800" dirty="0"/>
              <a:t>Care starts on the battlefield and ends at definitive care facilities in the U.S.</a:t>
            </a:r>
          </a:p>
          <a:p>
            <a:pPr marL="574675" indent="-287338">
              <a:lnSpc>
                <a:spcPts val="1800"/>
              </a:lnSpc>
              <a:spcBef>
                <a:spcPts val="0"/>
              </a:spcBef>
              <a:spcAft>
                <a:spcPts val="400"/>
              </a:spcAft>
              <a:buSzPct val="90000"/>
              <a:buFont typeface="Wingdings" panose="05000000000000000000" pitchFamily="2" charset="2"/>
              <a:buChar char="q"/>
            </a:pPr>
            <a:r>
              <a:rPr lang="en-US" altLang="en-US" sz="1600" dirty="0"/>
              <a:t>As a general rule, no level of care will be bypassed except on grounds of medical urgency, efficiency or expediency</a:t>
            </a:r>
          </a:p>
          <a:p>
            <a:pPr marL="574675" indent="-287338">
              <a:lnSpc>
                <a:spcPts val="1800"/>
              </a:lnSpc>
              <a:spcBef>
                <a:spcPts val="0"/>
              </a:spcBef>
              <a:spcAft>
                <a:spcPts val="400"/>
              </a:spcAft>
              <a:buSzPct val="90000"/>
              <a:buFont typeface="Wingdings" panose="05000000000000000000" pitchFamily="2" charset="2"/>
              <a:buChar char="q"/>
            </a:pPr>
            <a:r>
              <a:rPr lang="en-US" altLang="en-US" sz="1600" dirty="0"/>
              <a:t>Four roles of care, can have different names, but principles the same</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Field Critical Care </a:t>
            </a:r>
            <a:br>
              <a:rPr lang="en-US" sz="2400" dirty="0">
                <a:solidFill>
                  <a:srgbClr val="000099"/>
                </a:solidFill>
              </a:rPr>
            </a:br>
            <a:r>
              <a:rPr lang="en-US" sz="3200" dirty="0"/>
              <a:t>Background</a:t>
            </a:r>
          </a:p>
        </p:txBody>
      </p:sp>
      <p:grpSp>
        <p:nvGrpSpPr>
          <p:cNvPr id="7" name="Group 6" descr="Tables of all services medical personnel lines of casualty triage." title="Roles of Services"/>
          <p:cNvGrpSpPr/>
          <p:nvPr/>
        </p:nvGrpSpPr>
        <p:grpSpPr>
          <a:xfrm>
            <a:off x="3151274" y="1653903"/>
            <a:ext cx="5821024" cy="4213010"/>
            <a:chOff x="3018701" y="1793584"/>
            <a:chExt cx="5821024" cy="4213010"/>
          </a:xfrm>
        </p:grpSpPr>
        <p:sp>
          <p:nvSpPr>
            <p:cNvPr id="8" name="Rectangle 7"/>
            <p:cNvSpPr/>
            <p:nvPr/>
          </p:nvSpPr>
          <p:spPr>
            <a:xfrm>
              <a:off x="3699052" y="5657057"/>
              <a:ext cx="5140148" cy="349536"/>
            </a:xfrm>
            <a:prstGeom prst="rect">
              <a:avLst/>
            </a:prstGeom>
            <a:solidFill>
              <a:srgbClr val="FFFF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018702" y="5657057"/>
              <a:ext cx="680350" cy="349537"/>
            </a:xfrm>
            <a:prstGeom prst="rect">
              <a:avLst/>
            </a:prstGeom>
            <a:solidFill>
              <a:schemeClr val="tx2">
                <a:lumMod val="10000"/>
                <a:lumOff val="9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18701" y="2015603"/>
              <a:ext cx="696977" cy="1170826"/>
            </a:xfrm>
            <a:prstGeom prst="rect">
              <a:avLst/>
            </a:prstGeom>
            <a:solidFill>
              <a:schemeClr val="tx2">
                <a:lumMod val="10000"/>
                <a:lumOff val="9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040891" y="2284080"/>
              <a:ext cx="562876" cy="256480"/>
            </a:xfrm>
            <a:prstGeom prst="rect">
              <a:avLst/>
            </a:prstGeom>
            <a:noFill/>
          </p:spPr>
          <p:txBody>
            <a:bodyPr wrap="square" lIns="0" tIns="0" rIns="0" bIns="0" rtlCol="0">
              <a:spAutoFit/>
            </a:bodyPr>
            <a:lstStyle/>
            <a:p>
              <a:pPr algn="ctr">
                <a:lnSpc>
                  <a:spcPts val="1000"/>
                </a:lnSpc>
              </a:pPr>
              <a:r>
                <a:rPr lang="en-US" sz="900" spc="-30" dirty="0">
                  <a:solidFill>
                    <a:prstClr val="black"/>
                  </a:solidFill>
                </a:rPr>
                <a:t>First </a:t>
              </a:r>
            </a:p>
            <a:p>
              <a:pPr algn="ctr">
                <a:lnSpc>
                  <a:spcPts val="1000"/>
                </a:lnSpc>
              </a:pPr>
              <a:r>
                <a:rPr lang="en-US" sz="900" spc="-30" dirty="0">
                  <a:solidFill>
                    <a:prstClr val="black"/>
                  </a:solidFill>
                </a:rPr>
                <a:t>Responder</a:t>
              </a:r>
            </a:p>
          </p:txBody>
        </p:sp>
        <p:sp>
          <p:nvSpPr>
            <p:cNvPr id="12" name="Rectangle 11"/>
            <p:cNvSpPr/>
            <p:nvPr/>
          </p:nvSpPr>
          <p:spPr>
            <a:xfrm>
              <a:off x="3715677" y="2015603"/>
              <a:ext cx="1260184" cy="1163746"/>
            </a:xfrm>
            <a:prstGeom prst="rect">
              <a:avLst/>
            </a:prstGeom>
            <a:solidFill>
              <a:schemeClr val="accent3">
                <a:lumMod val="20000"/>
                <a:lumOff val="8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018701" y="3179349"/>
              <a:ext cx="694786" cy="1884254"/>
            </a:xfrm>
            <a:prstGeom prst="rect">
              <a:avLst/>
            </a:prstGeom>
            <a:solidFill>
              <a:schemeClr val="tx2">
                <a:lumMod val="10000"/>
                <a:lumOff val="9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70860" y="3610965"/>
              <a:ext cx="598746" cy="384721"/>
            </a:xfrm>
            <a:prstGeom prst="rect">
              <a:avLst/>
            </a:prstGeom>
            <a:noFill/>
          </p:spPr>
          <p:txBody>
            <a:bodyPr wrap="square" lIns="0" tIns="0" rIns="0" bIns="0" rtlCol="0">
              <a:spAutoFit/>
            </a:bodyPr>
            <a:lstStyle/>
            <a:p>
              <a:pPr algn="ctr">
                <a:lnSpc>
                  <a:spcPts val="1000"/>
                </a:lnSpc>
              </a:pPr>
              <a:r>
                <a:rPr lang="en-US" sz="900" spc="-30" dirty="0">
                  <a:solidFill>
                    <a:prstClr val="black"/>
                  </a:solidFill>
                </a:rPr>
                <a:t>Forward </a:t>
              </a:r>
            </a:p>
            <a:p>
              <a:pPr algn="ctr">
                <a:lnSpc>
                  <a:spcPts val="1000"/>
                </a:lnSpc>
              </a:pPr>
              <a:r>
                <a:rPr lang="en-US" sz="900" spc="-30" dirty="0">
                  <a:solidFill>
                    <a:prstClr val="black"/>
                  </a:solidFill>
                </a:rPr>
                <a:t>Resuscitative</a:t>
              </a:r>
            </a:p>
            <a:p>
              <a:pPr algn="ctr">
                <a:lnSpc>
                  <a:spcPts val="1000"/>
                </a:lnSpc>
              </a:pPr>
              <a:r>
                <a:rPr lang="en-US" sz="900" spc="-30" dirty="0">
                  <a:solidFill>
                    <a:prstClr val="black"/>
                  </a:solidFill>
                </a:rPr>
                <a:t>Care</a:t>
              </a:r>
            </a:p>
          </p:txBody>
        </p:sp>
        <p:sp>
          <p:nvSpPr>
            <p:cNvPr id="15" name="Rectangle 14"/>
            <p:cNvSpPr/>
            <p:nvPr/>
          </p:nvSpPr>
          <p:spPr>
            <a:xfrm>
              <a:off x="4975861" y="2015603"/>
              <a:ext cx="1752599" cy="1170826"/>
            </a:xfrm>
            <a:prstGeom prst="rect">
              <a:avLst/>
            </a:prstGeom>
            <a:solidFill>
              <a:srgbClr val="E1ED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28460" y="2015603"/>
              <a:ext cx="1380884" cy="1170826"/>
            </a:xfrm>
            <a:prstGeom prst="rect">
              <a:avLst/>
            </a:prstGeom>
            <a:solidFill>
              <a:srgbClr val="F7EEE5"/>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764890" y="2673707"/>
              <a:ext cx="574175" cy="256480"/>
            </a:xfrm>
            <a:prstGeom prst="rect">
              <a:avLst/>
            </a:prstGeom>
          </p:spPr>
          <p:txBody>
            <a:bodyPr wrap="square" lIns="0" tIns="0" rIns="0" bIns="0">
              <a:spAutoFit/>
            </a:bodyPr>
            <a:lstStyle/>
            <a:p>
              <a:pPr lvl="0" algn="ctr">
                <a:lnSpc>
                  <a:spcPts val="1000"/>
                </a:lnSpc>
              </a:pPr>
              <a:r>
                <a:rPr lang="en-US" sz="900" spc="-30" dirty="0">
                  <a:solidFill>
                    <a:prstClr val="black"/>
                  </a:solidFill>
                </a:rPr>
                <a:t>Battalion </a:t>
              </a:r>
            </a:p>
            <a:p>
              <a:pPr lvl="0" algn="ctr">
                <a:lnSpc>
                  <a:spcPts val="1000"/>
                </a:lnSpc>
              </a:pPr>
              <a:r>
                <a:rPr lang="en-US" sz="900" spc="-30" dirty="0">
                  <a:solidFill>
                    <a:prstClr val="black"/>
                  </a:solidFill>
                </a:rPr>
                <a:t>&amp; Station</a:t>
              </a:r>
            </a:p>
          </p:txBody>
        </p:sp>
        <p:sp>
          <p:nvSpPr>
            <p:cNvPr id="18" name="Rectangle 17"/>
            <p:cNvSpPr/>
            <p:nvPr/>
          </p:nvSpPr>
          <p:spPr>
            <a:xfrm>
              <a:off x="7426873" y="2667223"/>
              <a:ext cx="627410" cy="384721"/>
            </a:xfrm>
            <a:prstGeom prst="rect">
              <a:avLst/>
            </a:prstGeom>
          </p:spPr>
          <p:txBody>
            <a:bodyPr wrap="square" lIns="0" tIns="0" rIns="0" bIns="0">
              <a:spAutoFit/>
            </a:bodyPr>
            <a:lstStyle/>
            <a:p>
              <a:pPr lvl="0" algn="ctr">
                <a:lnSpc>
                  <a:spcPts val="1000"/>
                </a:lnSpc>
              </a:pPr>
              <a:r>
                <a:rPr lang="en-US" sz="900" spc="-30" dirty="0">
                  <a:solidFill>
                    <a:prstClr val="black"/>
                  </a:solidFill>
                </a:rPr>
                <a:t>Marine Wing Support Squadron</a:t>
              </a:r>
            </a:p>
          </p:txBody>
        </p:sp>
        <p:sp>
          <p:nvSpPr>
            <p:cNvPr id="19" name="Rectangle 18"/>
            <p:cNvSpPr/>
            <p:nvPr/>
          </p:nvSpPr>
          <p:spPr>
            <a:xfrm>
              <a:off x="8107679" y="2015603"/>
              <a:ext cx="732046" cy="1163746"/>
            </a:xfrm>
            <a:prstGeom prst="rect">
              <a:avLst/>
            </a:prstGeom>
            <a:solidFill>
              <a:srgbClr val="E7FFE7"/>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107680" y="3179348"/>
              <a:ext cx="731520" cy="1887951"/>
            </a:xfrm>
            <a:prstGeom prst="rect">
              <a:avLst/>
            </a:prstGeom>
            <a:solidFill>
              <a:srgbClr val="E1FFE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15152" y="3179349"/>
              <a:ext cx="1263130" cy="1891334"/>
            </a:xfrm>
            <a:prstGeom prst="rect">
              <a:avLst/>
            </a:prstGeom>
            <a:solidFill>
              <a:schemeClr val="accent3">
                <a:lumMod val="20000"/>
                <a:lumOff val="8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156844" y="2082581"/>
              <a:ext cx="648429" cy="400110"/>
            </a:xfrm>
            <a:prstGeom prst="rect">
              <a:avLst/>
            </a:prstGeom>
            <a:solidFill>
              <a:srgbClr val="E7FFE7"/>
            </a:solidFill>
          </p:spPr>
          <p:txBody>
            <a:bodyPr wrap="square">
              <a:spAutoFit/>
            </a:bodyPr>
            <a:lstStyle/>
            <a:p>
              <a:pPr lvl="0" algn="ctr">
                <a:lnSpc>
                  <a:spcPts val="1200"/>
                </a:lnSpc>
              </a:pPr>
              <a:r>
                <a:rPr lang="en-US" sz="900" spc="-30" dirty="0">
                  <a:solidFill>
                    <a:prstClr val="black"/>
                  </a:solidFill>
                </a:rPr>
                <a:t>Self Aid, Buddy Aid</a:t>
              </a:r>
            </a:p>
          </p:txBody>
        </p:sp>
        <p:sp>
          <p:nvSpPr>
            <p:cNvPr id="23" name="Rectangle 22"/>
            <p:cNvSpPr/>
            <p:nvPr/>
          </p:nvSpPr>
          <p:spPr>
            <a:xfrm>
              <a:off x="4980366" y="3179349"/>
              <a:ext cx="1749759" cy="1883538"/>
            </a:xfrm>
            <a:prstGeom prst="rect">
              <a:avLst/>
            </a:prstGeom>
            <a:solidFill>
              <a:srgbClr val="E1ED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28460" y="3179349"/>
              <a:ext cx="1379220" cy="1883180"/>
            </a:xfrm>
            <a:prstGeom prst="rect">
              <a:avLst/>
            </a:prstGeom>
            <a:solidFill>
              <a:srgbClr val="F7EEE5"/>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285653" y="3324545"/>
              <a:ext cx="1228726" cy="128240"/>
            </a:xfrm>
            <a:prstGeom prst="rect">
              <a:avLst/>
            </a:prstGeom>
            <a:solidFill>
              <a:srgbClr val="E1EDFF"/>
            </a:solidFill>
          </p:spPr>
          <p:txBody>
            <a:bodyPr wrap="square" lIns="0" tIns="0" rIns="0" bIns="0" rtlCol="0">
              <a:spAutoFit/>
            </a:bodyPr>
            <a:lstStyle/>
            <a:p>
              <a:pPr algn="ctr">
                <a:lnSpc>
                  <a:spcPts val="1000"/>
                </a:lnSpc>
              </a:pPr>
              <a:r>
                <a:rPr lang="en-US" sz="1000" spc="-30" dirty="0">
                  <a:solidFill>
                    <a:prstClr val="black"/>
                  </a:solidFill>
                </a:rPr>
                <a:t>Fleet Surgical </a:t>
              </a:r>
              <a:r>
                <a:rPr lang="en-US" sz="900" spc="-30" dirty="0">
                  <a:solidFill>
                    <a:prstClr val="black"/>
                  </a:solidFill>
                </a:rPr>
                <a:t>Team</a:t>
              </a:r>
              <a:endParaRPr lang="en-US" sz="1000" spc="-30" dirty="0">
                <a:solidFill>
                  <a:prstClr val="black"/>
                </a:solidFill>
              </a:endParaRPr>
            </a:p>
          </p:txBody>
        </p:sp>
        <p:sp>
          <p:nvSpPr>
            <p:cNvPr id="26" name="Rectangle 25"/>
            <p:cNvSpPr/>
            <p:nvPr/>
          </p:nvSpPr>
          <p:spPr>
            <a:xfrm>
              <a:off x="5043522" y="3666680"/>
              <a:ext cx="576263" cy="369332"/>
            </a:xfrm>
            <a:prstGeom prst="rect">
              <a:avLst/>
            </a:prstGeom>
            <a:solidFill>
              <a:srgbClr val="E1EDFF"/>
            </a:solidFill>
          </p:spPr>
          <p:txBody>
            <a:bodyPr wrap="square">
              <a:spAutoFit/>
            </a:bodyPr>
            <a:lstStyle/>
            <a:p>
              <a:r>
                <a:rPr lang="en-US" sz="900" spc="-30" dirty="0">
                  <a:solidFill>
                    <a:prstClr val="black"/>
                  </a:solidFill>
                </a:rPr>
                <a:t>Aircraft </a:t>
              </a:r>
            </a:p>
            <a:p>
              <a:r>
                <a:rPr lang="en-US" sz="900" spc="-30" dirty="0">
                  <a:solidFill>
                    <a:prstClr val="black"/>
                  </a:solidFill>
                </a:rPr>
                <a:t>Carrier</a:t>
              </a:r>
              <a:endParaRPr lang="en-US" dirty="0"/>
            </a:p>
          </p:txBody>
        </p:sp>
        <p:sp>
          <p:nvSpPr>
            <p:cNvPr id="27" name="Rectangle 26"/>
            <p:cNvSpPr/>
            <p:nvPr/>
          </p:nvSpPr>
          <p:spPr>
            <a:xfrm>
              <a:off x="6791928" y="3519963"/>
              <a:ext cx="557459" cy="384721"/>
            </a:xfrm>
            <a:prstGeom prst="rect">
              <a:avLst/>
            </a:prstGeom>
          </p:spPr>
          <p:txBody>
            <a:bodyPr wrap="square" lIns="0" tIns="0" rIns="0" bIns="0">
              <a:spAutoFit/>
            </a:bodyPr>
            <a:lstStyle/>
            <a:p>
              <a:pPr lvl="0" algn="ctr">
                <a:lnSpc>
                  <a:spcPts val="1000"/>
                </a:lnSpc>
              </a:pPr>
              <a:r>
                <a:rPr lang="en-US" sz="900" spc="-30" dirty="0">
                  <a:solidFill>
                    <a:prstClr val="black"/>
                  </a:solidFill>
                </a:rPr>
                <a:t>**Shock</a:t>
              </a:r>
              <a:br>
                <a:rPr lang="en-US" sz="900" spc="-30" dirty="0">
                  <a:solidFill>
                    <a:prstClr val="black"/>
                  </a:solidFill>
                </a:rPr>
              </a:br>
              <a:r>
                <a:rPr lang="en-US" sz="900" spc="-30" dirty="0">
                  <a:solidFill>
                    <a:prstClr val="black"/>
                  </a:solidFill>
                </a:rPr>
                <a:t>Trauma</a:t>
              </a:r>
              <a:br>
                <a:rPr lang="en-US" sz="900" spc="-30" dirty="0">
                  <a:solidFill>
                    <a:prstClr val="black"/>
                  </a:solidFill>
                </a:rPr>
              </a:br>
              <a:r>
                <a:rPr lang="en-US" sz="900" spc="-30" dirty="0">
                  <a:solidFill>
                    <a:prstClr val="black"/>
                  </a:solidFill>
                </a:rPr>
                <a:t>Platoon</a:t>
              </a:r>
              <a:endParaRPr lang="en-US" dirty="0"/>
            </a:p>
          </p:txBody>
        </p:sp>
        <p:sp>
          <p:nvSpPr>
            <p:cNvPr id="28" name="Rectangle 27"/>
            <p:cNvSpPr/>
            <p:nvPr/>
          </p:nvSpPr>
          <p:spPr>
            <a:xfrm>
              <a:off x="7378066" y="3457332"/>
              <a:ext cx="742948" cy="512961"/>
            </a:xfrm>
            <a:prstGeom prst="rect">
              <a:avLst/>
            </a:prstGeom>
          </p:spPr>
          <p:txBody>
            <a:bodyPr wrap="square" lIns="0" tIns="0" rIns="0" bIns="0">
              <a:spAutoFit/>
            </a:bodyPr>
            <a:lstStyle/>
            <a:p>
              <a:pPr lvl="0" algn="ctr">
                <a:lnSpc>
                  <a:spcPts val="1000"/>
                </a:lnSpc>
              </a:pPr>
              <a:r>
                <a:rPr lang="en-US" sz="900" spc="-40" dirty="0">
                  <a:solidFill>
                    <a:prstClr val="black"/>
                  </a:solidFill>
                </a:rPr>
                <a:t>Forward</a:t>
              </a:r>
              <a:br>
                <a:rPr lang="en-US" sz="900" spc="-40" dirty="0">
                  <a:solidFill>
                    <a:prstClr val="black"/>
                  </a:solidFill>
                </a:rPr>
              </a:br>
              <a:r>
                <a:rPr lang="en-US" sz="900" spc="-40" dirty="0">
                  <a:solidFill>
                    <a:prstClr val="black"/>
                  </a:solidFill>
                </a:rPr>
                <a:t>Resuscitative Surgery </a:t>
              </a:r>
              <a:br>
                <a:rPr lang="en-US" sz="900" spc="-40" dirty="0">
                  <a:solidFill>
                    <a:prstClr val="black"/>
                  </a:solidFill>
                </a:rPr>
              </a:br>
              <a:r>
                <a:rPr lang="en-US" sz="900" spc="-40" dirty="0">
                  <a:solidFill>
                    <a:prstClr val="black"/>
                  </a:solidFill>
                </a:rPr>
                <a:t>System</a:t>
              </a:r>
              <a:endParaRPr lang="en-US" spc="-40" dirty="0"/>
            </a:p>
          </p:txBody>
        </p:sp>
        <p:sp>
          <p:nvSpPr>
            <p:cNvPr id="29" name="Rectangle 28"/>
            <p:cNvSpPr/>
            <p:nvPr/>
          </p:nvSpPr>
          <p:spPr>
            <a:xfrm>
              <a:off x="3018701" y="5063603"/>
              <a:ext cx="696976" cy="593096"/>
            </a:xfrm>
            <a:prstGeom prst="rect">
              <a:avLst/>
            </a:prstGeom>
            <a:solidFill>
              <a:schemeClr val="tx2">
                <a:lumMod val="10000"/>
                <a:lumOff val="9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048679" y="5238991"/>
              <a:ext cx="629375" cy="256480"/>
            </a:xfrm>
            <a:prstGeom prst="rect">
              <a:avLst/>
            </a:prstGeom>
            <a:noFill/>
          </p:spPr>
          <p:txBody>
            <a:bodyPr wrap="square" lIns="0" tIns="0" rIns="0" bIns="0" rtlCol="0">
              <a:spAutoFit/>
            </a:bodyPr>
            <a:lstStyle/>
            <a:p>
              <a:pPr algn="ctr">
                <a:lnSpc>
                  <a:spcPts val="1000"/>
                </a:lnSpc>
              </a:pPr>
              <a:r>
                <a:rPr lang="en-US" sz="900" spc="-50" dirty="0">
                  <a:solidFill>
                    <a:prstClr val="black"/>
                  </a:solidFill>
                </a:rPr>
                <a:t>Theater</a:t>
              </a:r>
              <a:br>
                <a:rPr lang="en-US" sz="900" spc="-50" dirty="0">
                  <a:solidFill>
                    <a:prstClr val="black"/>
                  </a:solidFill>
                </a:rPr>
              </a:br>
              <a:r>
                <a:rPr lang="en-US" sz="900" spc="-50" dirty="0">
                  <a:solidFill>
                    <a:prstClr val="black"/>
                  </a:solidFill>
                </a:rPr>
                <a:t>Hospitalization</a:t>
              </a:r>
            </a:p>
          </p:txBody>
        </p:sp>
        <p:sp>
          <p:nvSpPr>
            <p:cNvPr id="31" name="Rectangle 30"/>
            <p:cNvSpPr/>
            <p:nvPr/>
          </p:nvSpPr>
          <p:spPr>
            <a:xfrm>
              <a:off x="3715152" y="5063603"/>
              <a:ext cx="1265214" cy="593096"/>
            </a:xfrm>
            <a:prstGeom prst="rect">
              <a:avLst/>
            </a:prstGeom>
            <a:solidFill>
              <a:schemeClr val="accent3">
                <a:lumMod val="20000"/>
                <a:lumOff val="8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975669" y="5063245"/>
              <a:ext cx="1758505" cy="593454"/>
            </a:xfrm>
            <a:prstGeom prst="rect">
              <a:avLst/>
            </a:prstGeom>
            <a:solidFill>
              <a:srgbClr val="E1ED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729413" y="5062887"/>
              <a:ext cx="1378267" cy="593812"/>
            </a:xfrm>
            <a:prstGeom prst="rect">
              <a:avLst/>
            </a:prstGeom>
            <a:solidFill>
              <a:srgbClr val="F7EEE5"/>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107680" y="5062538"/>
              <a:ext cx="731520" cy="594161"/>
            </a:xfrm>
            <a:prstGeom prst="rect">
              <a:avLst/>
            </a:prstGeom>
            <a:solidFill>
              <a:srgbClr val="E1FFE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8148865" y="5719370"/>
              <a:ext cx="629375" cy="256480"/>
            </a:xfrm>
            <a:prstGeom prst="rect">
              <a:avLst/>
            </a:prstGeom>
            <a:solidFill>
              <a:srgbClr val="FFFFFF"/>
            </a:solidFill>
          </p:spPr>
          <p:txBody>
            <a:bodyPr wrap="square" lIns="0" tIns="0" rIns="0" bIns="0" rtlCol="0">
              <a:spAutoFit/>
            </a:bodyPr>
            <a:lstStyle/>
            <a:p>
              <a:pPr algn="ctr">
                <a:lnSpc>
                  <a:spcPts val="1000"/>
                </a:lnSpc>
              </a:pPr>
              <a:r>
                <a:rPr lang="en-US" sz="900" spc="-30" dirty="0">
                  <a:solidFill>
                    <a:prstClr val="black"/>
                  </a:solidFill>
                </a:rPr>
                <a:t>Civilian</a:t>
              </a:r>
              <a:br>
                <a:rPr lang="en-US" sz="900" spc="-30" dirty="0">
                  <a:solidFill>
                    <a:prstClr val="black"/>
                  </a:solidFill>
                </a:rPr>
              </a:br>
              <a:r>
                <a:rPr lang="en-US" sz="900" spc="-30" dirty="0">
                  <a:solidFill>
                    <a:prstClr val="black"/>
                  </a:solidFill>
                </a:rPr>
                <a:t>Hospitals</a:t>
              </a:r>
            </a:p>
          </p:txBody>
        </p:sp>
        <p:sp>
          <p:nvSpPr>
            <p:cNvPr id="36" name="Rectangle 35"/>
            <p:cNvSpPr/>
            <p:nvPr/>
          </p:nvSpPr>
          <p:spPr>
            <a:xfrm>
              <a:off x="6027813" y="5727851"/>
              <a:ext cx="1386446" cy="256480"/>
            </a:xfrm>
            <a:prstGeom prst="rect">
              <a:avLst/>
            </a:prstGeom>
            <a:solidFill>
              <a:srgbClr val="FFFFFF"/>
            </a:solidFill>
          </p:spPr>
          <p:txBody>
            <a:bodyPr wrap="square" lIns="0" tIns="0" rIns="0" bIns="0">
              <a:spAutoFit/>
            </a:bodyPr>
            <a:lstStyle/>
            <a:p>
              <a:pPr lvl="0" algn="ctr">
                <a:lnSpc>
                  <a:spcPts val="1000"/>
                </a:lnSpc>
              </a:pPr>
              <a:r>
                <a:rPr lang="en-US" sz="900" spc="-30" dirty="0">
                  <a:solidFill>
                    <a:prstClr val="black"/>
                  </a:solidFill>
                </a:rPr>
                <a:t>U.S. &amp; Overseas Medical Treatment Facilities</a:t>
              </a:r>
            </a:p>
          </p:txBody>
        </p:sp>
        <p:sp>
          <p:nvSpPr>
            <p:cNvPr id="37" name="TextBox 36"/>
            <p:cNvSpPr txBox="1"/>
            <p:nvPr/>
          </p:nvSpPr>
          <p:spPr>
            <a:xfrm>
              <a:off x="3056800" y="5827441"/>
              <a:ext cx="629375" cy="128240"/>
            </a:xfrm>
            <a:prstGeom prst="rect">
              <a:avLst/>
            </a:prstGeom>
            <a:noFill/>
          </p:spPr>
          <p:txBody>
            <a:bodyPr wrap="square" lIns="0" tIns="0" rIns="0" bIns="0" rtlCol="0">
              <a:spAutoFit/>
            </a:bodyPr>
            <a:lstStyle/>
            <a:p>
              <a:pPr algn="ctr">
                <a:lnSpc>
                  <a:spcPts val="1000"/>
                </a:lnSpc>
              </a:pPr>
              <a:r>
                <a:rPr lang="en-US" sz="900" spc="-50" dirty="0">
                  <a:solidFill>
                    <a:prstClr val="black"/>
                  </a:solidFill>
                </a:rPr>
                <a:t>Definitive Care</a:t>
              </a:r>
            </a:p>
          </p:txBody>
        </p:sp>
        <p:sp>
          <p:nvSpPr>
            <p:cNvPr id="38" name="TextBox 37"/>
            <p:cNvSpPr txBox="1"/>
            <p:nvPr/>
          </p:nvSpPr>
          <p:spPr>
            <a:xfrm>
              <a:off x="3065597" y="2042498"/>
              <a:ext cx="123825" cy="153888"/>
            </a:xfrm>
            <a:prstGeom prst="rect">
              <a:avLst/>
            </a:prstGeom>
            <a:noFill/>
          </p:spPr>
          <p:txBody>
            <a:bodyPr wrap="square" lIns="0" tIns="0" rIns="0" bIns="0" rtlCol="0">
              <a:spAutoFit/>
            </a:bodyPr>
            <a:lstStyle/>
            <a:p>
              <a:r>
                <a:rPr lang="en-US" sz="1000" dirty="0"/>
                <a:t>1</a:t>
              </a:r>
            </a:p>
          </p:txBody>
        </p:sp>
        <p:sp>
          <p:nvSpPr>
            <p:cNvPr id="39" name="TextBox 38"/>
            <p:cNvSpPr txBox="1"/>
            <p:nvPr/>
          </p:nvSpPr>
          <p:spPr>
            <a:xfrm>
              <a:off x="3065597" y="3292439"/>
              <a:ext cx="123825" cy="153888"/>
            </a:xfrm>
            <a:prstGeom prst="rect">
              <a:avLst/>
            </a:prstGeom>
            <a:noFill/>
          </p:spPr>
          <p:txBody>
            <a:bodyPr wrap="square" lIns="0" tIns="0" rIns="0" bIns="0" rtlCol="0">
              <a:spAutoFit/>
            </a:bodyPr>
            <a:lstStyle/>
            <a:p>
              <a:r>
                <a:rPr lang="en-US" sz="1000" dirty="0"/>
                <a:t>2</a:t>
              </a:r>
            </a:p>
          </p:txBody>
        </p:sp>
        <p:cxnSp>
          <p:nvCxnSpPr>
            <p:cNvPr id="40" name="Straight Connector 39"/>
            <p:cNvCxnSpPr/>
            <p:nvPr/>
          </p:nvCxnSpPr>
          <p:spPr>
            <a:xfrm>
              <a:off x="4328394" y="2196386"/>
              <a:ext cx="0" cy="347472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065597" y="5092669"/>
              <a:ext cx="123825" cy="153888"/>
            </a:xfrm>
            <a:prstGeom prst="rect">
              <a:avLst/>
            </a:prstGeom>
            <a:noFill/>
          </p:spPr>
          <p:txBody>
            <a:bodyPr wrap="square" lIns="0" tIns="0" rIns="0" bIns="0" rtlCol="0">
              <a:spAutoFit/>
            </a:bodyPr>
            <a:lstStyle/>
            <a:p>
              <a:r>
                <a:rPr lang="en-US" sz="1000" dirty="0"/>
                <a:t>3</a:t>
              </a:r>
            </a:p>
          </p:txBody>
        </p:sp>
        <p:sp>
          <p:nvSpPr>
            <p:cNvPr id="42" name="TextBox 41"/>
            <p:cNvSpPr txBox="1"/>
            <p:nvPr/>
          </p:nvSpPr>
          <p:spPr>
            <a:xfrm>
              <a:off x="3094896" y="5677056"/>
              <a:ext cx="123825" cy="153888"/>
            </a:xfrm>
            <a:prstGeom prst="rect">
              <a:avLst/>
            </a:prstGeom>
            <a:noFill/>
          </p:spPr>
          <p:txBody>
            <a:bodyPr wrap="square" lIns="0" tIns="0" rIns="0" bIns="0" rtlCol="0">
              <a:spAutoFit/>
            </a:bodyPr>
            <a:lstStyle/>
            <a:p>
              <a:r>
                <a:rPr lang="en-US" sz="1000" dirty="0"/>
                <a:t>4</a:t>
              </a:r>
            </a:p>
          </p:txBody>
        </p:sp>
        <p:sp>
          <p:nvSpPr>
            <p:cNvPr id="43" name="TextBox 42"/>
            <p:cNvSpPr txBox="1"/>
            <p:nvPr/>
          </p:nvSpPr>
          <p:spPr>
            <a:xfrm>
              <a:off x="3751637" y="2105376"/>
              <a:ext cx="1137087" cy="128240"/>
            </a:xfrm>
            <a:prstGeom prst="rect">
              <a:avLst/>
            </a:prstGeom>
            <a:solidFill>
              <a:schemeClr val="accent3">
                <a:lumMod val="20000"/>
                <a:lumOff val="80000"/>
              </a:schemeClr>
            </a:solidFill>
          </p:spPr>
          <p:txBody>
            <a:bodyPr wrap="square" lIns="0" tIns="0" rIns="0" bIns="0" rtlCol="0">
              <a:spAutoFit/>
            </a:bodyPr>
            <a:lstStyle/>
            <a:p>
              <a:pPr algn="ctr">
                <a:lnSpc>
                  <a:spcPts val="1000"/>
                </a:lnSpc>
              </a:pPr>
              <a:r>
                <a:rPr lang="en-US" sz="900" spc="-30" dirty="0">
                  <a:solidFill>
                    <a:prstClr val="black"/>
                  </a:solidFill>
                </a:rPr>
                <a:t>Self Aid, Buddy Aid</a:t>
              </a:r>
            </a:p>
          </p:txBody>
        </p:sp>
        <p:sp>
          <p:nvSpPr>
            <p:cNvPr id="44" name="TextBox 43"/>
            <p:cNvSpPr txBox="1"/>
            <p:nvPr/>
          </p:nvSpPr>
          <p:spPr>
            <a:xfrm>
              <a:off x="3751637" y="3330896"/>
              <a:ext cx="1206101" cy="384721"/>
            </a:xfrm>
            <a:prstGeom prst="rect">
              <a:avLst/>
            </a:prstGeom>
            <a:solidFill>
              <a:schemeClr val="accent3">
                <a:lumMod val="20000"/>
                <a:lumOff val="80000"/>
              </a:schemeClr>
            </a:solidFill>
          </p:spPr>
          <p:txBody>
            <a:bodyPr wrap="square" lIns="0" tIns="0" rIns="0" bIns="0" rtlCol="0">
              <a:spAutoFit/>
            </a:bodyPr>
            <a:lstStyle/>
            <a:p>
              <a:pPr algn="ctr">
                <a:lnSpc>
                  <a:spcPts val="1000"/>
                </a:lnSpc>
              </a:pPr>
              <a:r>
                <a:rPr lang="en-US" sz="1000" spc="-30" dirty="0">
                  <a:solidFill>
                    <a:prstClr val="black"/>
                  </a:solidFill>
                </a:rPr>
                <a:t>*</a:t>
              </a:r>
              <a:r>
                <a:rPr lang="en-US" sz="900" spc="-30" dirty="0">
                  <a:solidFill>
                    <a:prstClr val="black"/>
                  </a:solidFill>
                </a:rPr>
                <a:t>Forward Surgical Team/</a:t>
              </a:r>
              <a:br>
                <a:rPr lang="en-US" sz="900" spc="-30" dirty="0">
                  <a:solidFill>
                    <a:prstClr val="black"/>
                  </a:solidFill>
                </a:rPr>
              </a:br>
              <a:r>
                <a:rPr lang="en-US" sz="900" spc="-30" dirty="0">
                  <a:solidFill>
                    <a:prstClr val="black"/>
                  </a:solidFill>
                </a:rPr>
                <a:t>Forward Resuscitative Surgical Team</a:t>
              </a:r>
            </a:p>
          </p:txBody>
        </p:sp>
        <p:sp>
          <p:nvSpPr>
            <p:cNvPr id="45" name="Rectangle 44"/>
            <p:cNvSpPr/>
            <p:nvPr/>
          </p:nvSpPr>
          <p:spPr>
            <a:xfrm>
              <a:off x="3754344" y="5262042"/>
              <a:ext cx="1156965" cy="256480"/>
            </a:xfrm>
            <a:prstGeom prst="rect">
              <a:avLst/>
            </a:prstGeom>
            <a:solidFill>
              <a:schemeClr val="accent3">
                <a:lumMod val="20000"/>
                <a:lumOff val="80000"/>
              </a:schemeClr>
            </a:solidFill>
          </p:spPr>
          <p:txBody>
            <a:bodyPr wrap="square" lIns="0" tIns="0" rIns="0" bIns="0">
              <a:spAutoFit/>
            </a:bodyPr>
            <a:lstStyle/>
            <a:p>
              <a:pPr lvl="0" algn="ctr">
                <a:lnSpc>
                  <a:spcPts val="1000"/>
                </a:lnSpc>
              </a:pPr>
              <a:r>
                <a:rPr lang="en-US" sz="900" spc="-30" dirty="0">
                  <a:solidFill>
                    <a:prstClr val="black"/>
                  </a:solidFill>
                </a:rPr>
                <a:t>Combat Support </a:t>
              </a:r>
              <a:br>
                <a:rPr lang="en-US" sz="900" spc="-30" dirty="0">
                  <a:solidFill>
                    <a:prstClr val="black"/>
                  </a:solidFill>
                </a:rPr>
              </a:br>
              <a:r>
                <a:rPr lang="en-US" sz="900" spc="-30" dirty="0">
                  <a:solidFill>
                    <a:prstClr val="black"/>
                  </a:solidFill>
                </a:rPr>
                <a:t>Hospital/Field Hospital</a:t>
              </a:r>
            </a:p>
          </p:txBody>
        </p:sp>
        <p:sp>
          <p:nvSpPr>
            <p:cNvPr id="46" name="Rectangle 45"/>
            <p:cNvSpPr/>
            <p:nvPr/>
          </p:nvSpPr>
          <p:spPr>
            <a:xfrm>
              <a:off x="3869462" y="4563243"/>
              <a:ext cx="966833" cy="348813"/>
            </a:xfrm>
            <a:prstGeom prst="rect">
              <a:avLst/>
            </a:prstGeom>
            <a:solidFill>
              <a:schemeClr val="accent3">
                <a:lumMod val="20000"/>
                <a:lumOff val="80000"/>
              </a:schemeClr>
            </a:solidFill>
          </p:spPr>
          <p:txBody>
            <a:bodyPr wrap="square">
              <a:spAutoFit/>
            </a:bodyPr>
            <a:lstStyle/>
            <a:p>
              <a:pPr lvl="0" algn="ctr">
                <a:lnSpc>
                  <a:spcPts val="1000"/>
                </a:lnSpc>
              </a:pPr>
              <a:r>
                <a:rPr lang="en-US" sz="900" spc="-30" dirty="0">
                  <a:solidFill>
                    <a:prstClr val="black"/>
                  </a:solidFill>
                </a:rPr>
                <a:t>Medical Company</a:t>
              </a:r>
            </a:p>
            <a:p>
              <a:pPr lvl="0" algn="ctr">
                <a:lnSpc>
                  <a:spcPts val="1000"/>
                </a:lnSpc>
              </a:pPr>
              <a:r>
                <a:rPr lang="en-US" sz="900" spc="-30" dirty="0">
                  <a:solidFill>
                    <a:prstClr val="black"/>
                  </a:solidFill>
                </a:rPr>
                <a:t>(Brigade Support)</a:t>
              </a:r>
            </a:p>
          </p:txBody>
        </p:sp>
        <p:pic>
          <p:nvPicPr>
            <p:cNvPr id="47" name="Picture 46"/>
            <p:cNvPicPr>
              <a:picLocks noChangeAspect="1"/>
            </p:cNvPicPr>
            <p:nvPr/>
          </p:nvPicPr>
          <p:blipFill>
            <a:blip r:embed="rId5"/>
            <a:stretch>
              <a:fillRect/>
            </a:stretch>
          </p:blipFill>
          <p:spPr>
            <a:xfrm>
              <a:off x="3909099" y="3944380"/>
              <a:ext cx="914479" cy="377985"/>
            </a:xfrm>
            <a:prstGeom prst="rect">
              <a:avLst/>
            </a:prstGeom>
            <a:solidFill>
              <a:schemeClr val="accent3">
                <a:lumMod val="20000"/>
                <a:lumOff val="80000"/>
              </a:schemeClr>
            </a:solidFill>
          </p:spPr>
        </p:pic>
        <p:sp>
          <p:nvSpPr>
            <p:cNvPr id="48" name="Rectangle 47"/>
            <p:cNvSpPr/>
            <p:nvPr/>
          </p:nvSpPr>
          <p:spPr>
            <a:xfrm>
              <a:off x="3790673" y="2901699"/>
              <a:ext cx="1075441" cy="128240"/>
            </a:xfrm>
            <a:prstGeom prst="rect">
              <a:avLst/>
            </a:prstGeom>
            <a:solidFill>
              <a:schemeClr val="accent3">
                <a:lumMod val="20000"/>
                <a:lumOff val="80000"/>
              </a:schemeClr>
            </a:solidFill>
          </p:spPr>
          <p:txBody>
            <a:bodyPr wrap="square" lIns="0" tIns="0" rIns="0" bIns="0">
              <a:spAutoFit/>
            </a:bodyPr>
            <a:lstStyle/>
            <a:p>
              <a:pPr lvl="0" algn="ctr">
                <a:lnSpc>
                  <a:spcPts val="1000"/>
                </a:lnSpc>
              </a:pPr>
              <a:r>
                <a:rPr lang="en-US" sz="900" spc="-30" dirty="0">
                  <a:solidFill>
                    <a:prstClr val="black"/>
                  </a:solidFill>
                </a:rPr>
                <a:t>Battalion Aid Station</a:t>
              </a:r>
            </a:p>
          </p:txBody>
        </p:sp>
        <p:sp>
          <p:nvSpPr>
            <p:cNvPr id="49" name="Rectangle 48"/>
            <p:cNvSpPr/>
            <p:nvPr/>
          </p:nvSpPr>
          <p:spPr>
            <a:xfrm>
              <a:off x="4000479" y="2669621"/>
              <a:ext cx="641521" cy="128240"/>
            </a:xfrm>
            <a:prstGeom prst="rect">
              <a:avLst/>
            </a:prstGeom>
            <a:solidFill>
              <a:schemeClr val="accent3">
                <a:lumMod val="20000"/>
                <a:lumOff val="80000"/>
              </a:schemeClr>
            </a:solidFill>
          </p:spPr>
          <p:txBody>
            <a:bodyPr wrap="none" lIns="0" tIns="0" rIns="0" bIns="0">
              <a:spAutoFit/>
            </a:bodyPr>
            <a:lstStyle/>
            <a:p>
              <a:pPr lvl="0" algn="ctr">
                <a:lnSpc>
                  <a:spcPts val="1000"/>
                </a:lnSpc>
              </a:pPr>
              <a:r>
                <a:rPr lang="en-US" sz="900" spc="-30" dirty="0">
                  <a:solidFill>
                    <a:prstClr val="black"/>
                  </a:solidFill>
                </a:rPr>
                <a:t>Combat Medic</a:t>
              </a:r>
            </a:p>
          </p:txBody>
        </p:sp>
        <p:sp>
          <p:nvSpPr>
            <p:cNvPr id="50" name="Rectangle 49"/>
            <p:cNvSpPr/>
            <p:nvPr/>
          </p:nvSpPr>
          <p:spPr>
            <a:xfrm>
              <a:off x="3865597" y="2367600"/>
              <a:ext cx="935834" cy="220573"/>
            </a:xfrm>
            <a:prstGeom prst="rect">
              <a:avLst/>
            </a:prstGeom>
            <a:solidFill>
              <a:schemeClr val="accent3">
                <a:lumMod val="20000"/>
                <a:lumOff val="80000"/>
              </a:schemeClr>
            </a:solidFill>
          </p:spPr>
          <p:txBody>
            <a:bodyPr wrap="none">
              <a:spAutoFit/>
            </a:bodyPr>
            <a:lstStyle/>
            <a:p>
              <a:pPr lvl="0" algn="ctr">
                <a:lnSpc>
                  <a:spcPts val="1000"/>
                </a:lnSpc>
              </a:pPr>
              <a:r>
                <a:rPr lang="en-US" sz="900" spc="-30" dirty="0">
                  <a:solidFill>
                    <a:prstClr val="black"/>
                  </a:solidFill>
                </a:rPr>
                <a:t>Combat Lifesaver</a:t>
              </a:r>
            </a:p>
          </p:txBody>
        </p:sp>
        <p:cxnSp>
          <p:nvCxnSpPr>
            <p:cNvPr id="51" name="Straight Connector 50"/>
            <p:cNvCxnSpPr/>
            <p:nvPr/>
          </p:nvCxnSpPr>
          <p:spPr>
            <a:xfrm>
              <a:off x="6158466" y="3714231"/>
              <a:ext cx="0" cy="164592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5682774" y="3612109"/>
              <a:ext cx="901442" cy="384721"/>
            </a:xfrm>
            <a:prstGeom prst="rect">
              <a:avLst/>
            </a:prstGeom>
            <a:solidFill>
              <a:srgbClr val="E1EDFF"/>
            </a:solidFill>
          </p:spPr>
          <p:txBody>
            <a:bodyPr wrap="square" lIns="0" tIns="0" rIns="0" bIns="0">
              <a:spAutoFit/>
            </a:bodyPr>
            <a:lstStyle/>
            <a:p>
              <a:pPr lvl="0" algn="ctr">
                <a:lnSpc>
                  <a:spcPts val="1000"/>
                </a:lnSpc>
              </a:pPr>
              <a:r>
                <a:rPr lang="en-US" sz="900" spc="-30" dirty="0">
                  <a:solidFill>
                    <a:prstClr val="black"/>
                  </a:solidFill>
                </a:rPr>
                <a:t>Amphibious</a:t>
              </a:r>
              <a:br>
                <a:rPr lang="en-US" sz="900" spc="-30" dirty="0">
                  <a:solidFill>
                    <a:prstClr val="black"/>
                  </a:solidFill>
                </a:rPr>
              </a:br>
              <a:r>
                <a:rPr lang="en-US" sz="900" spc="-30" dirty="0">
                  <a:solidFill>
                    <a:prstClr val="black"/>
                  </a:solidFill>
                </a:rPr>
                <a:t>Transport Dock</a:t>
              </a:r>
              <a:br>
                <a:rPr lang="en-US" sz="900" spc="-30" dirty="0">
                  <a:solidFill>
                    <a:prstClr val="black"/>
                  </a:solidFill>
                </a:rPr>
              </a:br>
              <a:r>
                <a:rPr lang="en-US" sz="900" spc="-30" dirty="0">
                  <a:solidFill>
                    <a:prstClr val="black"/>
                  </a:solidFill>
                </a:rPr>
                <a:t>(San Antonio)</a:t>
              </a:r>
            </a:p>
          </p:txBody>
        </p:sp>
        <p:sp>
          <p:nvSpPr>
            <p:cNvPr id="53" name="TextBox 52"/>
            <p:cNvSpPr txBox="1"/>
            <p:nvPr/>
          </p:nvSpPr>
          <p:spPr>
            <a:xfrm>
              <a:off x="5864540" y="5262995"/>
              <a:ext cx="814108" cy="256480"/>
            </a:xfrm>
            <a:prstGeom prst="rect">
              <a:avLst/>
            </a:prstGeom>
            <a:solidFill>
              <a:srgbClr val="E1EDFF"/>
            </a:solidFill>
          </p:spPr>
          <p:txBody>
            <a:bodyPr wrap="square" lIns="0" tIns="0" rIns="0" bIns="0" rtlCol="0">
              <a:spAutoFit/>
            </a:bodyPr>
            <a:lstStyle/>
            <a:p>
              <a:pPr algn="ctr">
                <a:lnSpc>
                  <a:spcPts val="1000"/>
                </a:lnSpc>
              </a:pPr>
              <a:r>
                <a:rPr lang="en-US" sz="900" spc="-30" dirty="0">
                  <a:solidFill>
                    <a:prstClr val="black"/>
                  </a:solidFill>
                </a:rPr>
                <a:t>Expeditionary</a:t>
              </a:r>
            </a:p>
            <a:p>
              <a:pPr algn="ctr">
                <a:lnSpc>
                  <a:spcPts val="1000"/>
                </a:lnSpc>
              </a:pPr>
              <a:r>
                <a:rPr lang="en-US" sz="900" spc="-30" dirty="0">
                  <a:solidFill>
                    <a:prstClr val="black"/>
                  </a:solidFill>
                </a:rPr>
                <a:t>Medical Facility</a:t>
              </a:r>
            </a:p>
          </p:txBody>
        </p:sp>
        <p:sp>
          <p:nvSpPr>
            <p:cNvPr id="54" name="Rectangle 53"/>
            <p:cNvSpPr/>
            <p:nvPr/>
          </p:nvSpPr>
          <p:spPr>
            <a:xfrm>
              <a:off x="5449489" y="4161547"/>
              <a:ext cx="1217258" cy="769441"/>
            </a:xfrm>
            <a:prstGeom prst="rect">
              <a:avLst/>
            </a:prstGeom>
            <a:solidFill>
              <a:srgbClr val="E1EDFF"/>
            </a:solidFill>
          </p:spPr>
          <p:txBody>
            <a:bodyPr wrap="square" lIns="0" tIns="0" rIns="0" bIns="0">
              <a:spAutoFit/>
            </a:bodyPr>
            <a:lstStyle/>
            <a:p>
              <a:pPr lvl="0" algn="ctr">
                <a:lnSpc>
                  <a:spcPts val="1000"/>
                </a:lnSpc>
              </a:pPr>
              <a:r>
                <a:rPr lang="en-US" sz="900" spc="-30" dirty="0">
                  <a:solidFill>
                    <a:prstClr val="black"/>
                  </a:solidFill>
                </a:rPr>
                <a:t>Amphibious Assault Ship (General Purpose)/</a:t>
              </a:r>
              <a:br>
                <a:rPr lang="en-US" sz="900" spc="-30" dirty="0">
                  <a:solidFill>
                    <a:prstClr val="black"/>
                  </a:solidFill>
                </a:rPr>
              </a:br>
              <a:r>
                <a:rPr lang="en-US" sz="900" spc="-30" dirty="0">
                  <a:solidFill>
                    <a:prstClr val="black"/>
                  </a:solidFill>
                </a:rPr>
                <a:t>Amphibious Assault Ship (Multipurpose)</a:t>
              </a:r>
              <a:br>
                <a:rPr lang="en-US" sz="900" spc="-30" dirty="0">
                  <a:solidFill>
                    <a:prstClr val="black"/>
                  </a:solidFill>
                </a:rPr>
              </a:br>
              <a:r>
                <a:rPr lang="en-US" sz="900" spc="-30" dirty="0">
                  <a:solidFill>
                    <a:prstClr val="black"/>
                  </a:solidFill>
                </a:rPr>
                <a:t>(Casualty Receiving &amp; Treatment Ship)</a:t>
              </a:r>
            </a:p>
          </p:txBody>
        </p:sp>
        <p:cxnSp>
          <p:nvCxnSpPr>
            <p:cNvPr id="55" name="Straight Connector 54"/>
            <p:cNvCxnSpPr/>
            <p:nvPr/>
          </p:nvCxnSpPr>
          <p:spPr>
            <a:xfrm>
              <a:off x="5911372" y="2167650"/>
              <a:ext cx="0" cy="109728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5390986" y="2964848"/>
              <a:ext cx="1027912" cy="115416"/>
            </a:xfrm>
            <a:prstGeom prst="rect">
              <a:avLst/>
            </a:prstGeom>
            <a:solidFill>
              <a:srgbClr val="E1EDFF"/>
            </a:solidFill>
          </p:spPr>
          <p:txBody>
            <a:bodyPr wrap="square" lIns="0" tIns="0" rIns="0" bIns="0">
              <a:spAutoFit/>
            </a:bodyPr>
            <a:lstStyle/>
            <a:p>
              <a:pPr lvl="0" algn="ctr">
                <a:lnSpc>
                  <a:spcPts val="900"/>
                </a:lnSpc>
              </a:pPr>
              <a:r>
                <a:rPr lang="en-US" sz="900" spc="-30" dirty="0">
                  <a:solidFill>
                    <a:prstClr val="black"/>
                  </a:solidFill>
                </a:rPr>
                <a:t>Dock Landing Ship</a:t>
              </a:r>
            </a:p>
          </p:txBody>
        </p:sp>
        <p:sp>
          <p:nvSpPr>
            <p:cNvPr id="57" name="Rectangle 56"/>
            <p:cNvSpPr/>
            <p:nvPr/>
          </p:nvSpPr>
          <p:spPr>
            <a:xfrm>
              <a:off x="5503890" y="2082581"/>
              <a:ext cx="814967" cy="115416"/>
            </a:xfrm>
            <a:prstGeom prst="rect">
              <a:avLst/>
            </a:prstGeom>
            <a:solidFill>
              <a:srgbClr val="E1EDFF"/>
            </a:solidFill>
          </p:spPr>
          <p:txBody>
            <a:bodyPr wrap="none" lIns="0" tIns="0" rIns="0" bIns="0">
              <a:spAutoFit/>
            </a:bodyPr>
            <a:lstStyle/>
            <a:p>
              <a:pPr lvl="0" algn="ctr">
                <a:lnSpc>
                  <a:spcPts val="900"/>
                </a:lnSpc>
              </a:pPr>
              <a:r>
                <a:rPr lang="en-US" sz="900" spc="-30" dirty="0">
                  <a:solidFill>
                    <a:prstClr val="black"/>
                  </a:solidFill>
                </a:rPr>
                <a:t>Self Aid, Buddy Aid</a:t>
              </a:r>
            </a:p>
          </p:txBody>
        </p:sp>
        <p:sp>
          <p:nvSpPr>
            <p:cNvPr id="58" name="Rectangle 57"/>
            <p:cNvSpPr/>
            <p:nvPr/>
          </p:nvSpPr>
          <p:spPr>
            <a:xfrm>
              <a:off x="5583454" y="2316822"/>
              <a:ext cx="707565" cy="115416"/>
            </a:xfrm>
            <a:prstGeom prst="rect">
              <a:avLst/>
            </a:prstGeom>
            <a:solidFill>
              <a:srgbClr val="E1EDFF"/>
            </a:solidFill>
          </p:spPr>
          <p:txBody>
            <a:bodyPr wrap="none" lIns="0" tIns="0" rIns="0" bIns="0">
              <a:spAutoFit/>
            </a:bodyPr>
            <a:lstStyle/>
            <a:p>
              <a:pPr lvl="0" algn="ctr">
                <a:lnSpc>
                  <a:spcPts val="900"/>
                </a:lnSpc>
              </a:pPr>
              <a:r>
                <a:rPr lang="en-US" sz="900" spc="-30" dirty="0">
                  <a:solidFill>
                    <a:prstClr val="black"/>
                  </a:solidFill>
                </a:rPr>
                <a:t>Navy Corpsman </a:t>
              </a:r>
            </a:p>
          </p:txBody>
        </p:sp>
        <p:sp>
          <p:nvSpPr>
            <p:cNvPr id="59" name="Rectangle 58"/>
            <p:cNvSpPr/>
            <p:nvPr/>
          </p:nvSpPr>
          <p:spPr>
            <a:xfrm>
              <a:off x="5395918" y="2543308"/>
              <a:ext cx="1040670" cy="115416"/>
            </a:xfrm>
            <a:prstGeom prst="rect">
              <a:avLst/>
            </a:prstGeom>
            <a:solidFill>
              <a:srgbClr val="E1EDFF"/>
            </a:solidFill>
          </p:spPr>
          <p:txBody>
            <a:bodyPr wrap="none" lIns="0" tIns="0" rIns="0" bIns="0">
              <a:spAutoFit/>
            </a:bodyPr>
            <a:lstStyle/>
            <a:p>
              <a:pPr lvl="0" algn="ctr">
                <a:lnSpc>
                  <a:spcPts val="900"/>
                </a:lnSpc>
              </a:pPr>
              <a:r>
                <a:rPr lang="en-US" sz="900" spc="-30" dirty="0">
                  <a:solidFill>
                    <a:prstClr val="black"/>
                  </a:solidFill>
                </a:rPr>
                <a:t>Surface Combatant Ship</a:t>
              </a:r>
            </a:p>
          </p:txBody>
        </p:sp>
        <p:sp>
          <p:nvSpPr>
            <p:cNvPr id="60" name="Rectangle 59"/>
            <p:cNvSpPr/>
            <p:nvPr/>
          </p:nvSpPr>
          <p:spPr>
            <a:xfrm>
              <a:off x="5665419" y="2764133"/>
              <a:ext cx="473528" cy="115416"/>
            </a:xfrm>
            <a:prstGeom prst="rect">
              <a:avLst/>
            </a:prstGeom>
            <a:solidFill>
              <a:srgbClr val="E1EDFF"/>
            </a:solidFill>
          </p:spPr>
          <p:txBody>
            <a:bodyPr wrap="none" lIns="0" tIns="0" rIns="0" bIns="0">
              <a:spAutoFit/>
            </a:bodyPr>
            <a:lstStyle/>
            <a:p>
              <a:pPr lvl="0" algn="ctr">
                <a:lnSpc>
                  <a:spcPts val="900"/>
                </a:lnSpc>
              </a:pPr>
              <a:r>
                <a:rPr lang="en-US" sz="900" spc="-30" dirty="0">
                  <a:solidFill>
                    <a:prstClr val="black"/>
                  </a:solidFill>
                </a:rPr>
                <a:t>Submarine</a:t>
              </a:r>
            </a:p>
          </p:txBody>
        </p:sp>
        <p:sp>
          <p:nvSpPr>
            <p:cNvPr id="61" name="Rectangle 60"/>
            <p:cNvSpPr/>
            <p:nvPr/>
          </p:nvSpPr>
          <p:spPr>
            <a:xfrm>
              <a:off x="3852185" y="5780911"/>
              <a:ext cx="991069" cy="128240"/>
            </a:xfrm>
            <a:prstGeom prst="rect">
              <a:avLst/>
            </a:prstGeom>
            <a:solidFill>
              <a:srgbClr val="FFFFFF"/>
            </a:solidFill>
          </p:spPr>
          <p:txBody>
            <a:bodyPr wrap="square" lIns="0" tIns="0" rIns="0" bIns="0">
              <a:spAutoFit/>
            </a:bodyPr>
            <a:lstStyle/>
            <a:p>
              <a:pPr lvl="0" algn="ctr">
                <a:lnSpc>
                  <a:spcPts val="1000"/>
                </a:lnSpc>
              </a:pPr>
              <a:r>
                <a:rPr lang="en-US" sz="900" spc="-30" dirty="0">
                  <a:solidFill>
                    <a:prstClr val="black"/>
                  </a:solidFill>
                </a:rPr>
                <a:t>Veterans’ Hospitals</a:t>
              </a:r>
            </a:p>
          </p:txBody>
        </p:sp>
        <p:cxnSp>
          <p:nvCxnSpPr>
            <p:cNvPr id="62" name="Straight Connector 61"/>
            <p:cNvCxnSpPr>
              <a:endCxn id="26" idx="0"/>
            </p:cNvCxnSpPr>
            <p:nvPr/>
          </p:nvCxnSpPr>
          <p:spPr>
            <a:xfrm flipH="1">
              <a:off x="5331654" y="3512400"/>
              <a:ext cx="152518" cy="1542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endCxn id="52" idx="0"/>
            </p:cNvCxnSpPr>
            <p:nvPr/>
          </p:nvCxnSpPr>
          <p:spPr>
            <a:xfrm>
              <a:off x="6093638" y="3452785"/>
              <a:ext cx="39857" cy="15932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85653" y="3995686"/>
              <a:ext cx="0" cy="128016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5014150" y="5262995"/>
              <a:ext cx="629375" cy="256480"/>
            </a:xfrm>
            <a:prstGeom prst="rect">
              <a:avLst/>
            </a:prstGeom>
            <a:solidFill>
              <a:srgbClr val="E1EDFF"/>
            </a:solidFill>
          </p:spPr>
          <p:txBody>
            <a:bodyPr wrap="square" lIns="0" tIns="0" rIns="0" bIns="0" rtlCol="0">
              <a:spAutoFit/>
            </a:bodyPr>
            <a:lstStyle/>
            <a:p>
              <a:pPr algn="ctr">
                <a:lnSpc>
                  <a:spcPts val="1000"/>
                </a:lnSpc>
              </a:pPr>
              <a:r>
                <a:rPr lang="en-US" sz="900" spc="-30" dirty="0">
                  <a:solidFill>
                    <a:prstClr val="black"/>
                  </a:solidFill>
                </a:rPr>
                <a:t>Hospital </a:t>
              </a:r>
              <a:br>
                <a:rPr lang="en-US" sz="900" spc="-30" dirty="0">
                  <a:solidFill>
                    <a:prstClr val="black"/>
                  </a:solidFill>
                </a:rPr>
              </a:br>
              <a:r>
                <a:rPr lang="en-US" sz="900" spc="-30" dirty="0">
                  <a:solidFill>
                    <a:prstClr val="black"/>
                  </a:solidFill>
                </a:rPr>
                <a:t>Ship</a:t>
              </a:r>
            </a:p>
          </p:txBody>
        </p:sp>
        <p:cxnSp>
          <p:nvCxnSpPr>
            <p:cNvPr id="66" name="Straight Connector 65"/>
            <p:cNvCxnSpPr/>
            <p:nvPr/>
          </p:nvCxnSpPr>
          <p:spPr>
            <a:xfrm>
              <a:off x="7388774" y="2228963"/>
              <a:ext cx="0" cy="283464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6823709" y="2373859"/>
              <a:ext cx="1143001" cy="128240"/>
            </a:xfrm>
            <a:prstGeom prst="rect">
              <a:avLst/>
            </a:prstGeom>
            <a:solidFill>
              <a:srgbClr val="F7EEE5"/>
            </a:solidFill>
          </p:spPr>
          <p:txBody>
            <a:bodyPr wrap="square" lIns="0" tIns="0" rIns="0" bIns="0">
              <a:spAutoFit/>
            </a:bodyPr>
            <a:lstStyle/>
            <a:p>
              <a:pPr lvl="0" algn="ctr">
                <a:lnSpc>
                  <a:spcPts val="1000"/>
                </a:lnSpc>
              </a:pPr>
              <a:r>
                <a:rPr lang="en-US" sz="900" spc="-30" dirty="0">
                  <a:solidFill>
                    <a:prstClr val="black"/>
                  </a:solidFill>
                </a:rPr>
                <a:t>Navy Corpsman</a:t>
              </a:r>
            </a:p>
          </p:txBody>
        </p:sp>
        <p:sp>
          <p:nvSpPr>
            <p:cNvPr id="68" name="Rectangle 67"/>
            <p:cNvSpPr/>
            <p:nvPr/>
          </p:nvSpPr>
          <p:spPr>
            <a:xfrm>
              <a:off x="6981291" y="2129374"/>
              <a:ext cx="814967" cy="128240"/>
            </a:xfrm>
            <a:prstGeom prst="rect">
              <a:avLst/>
            </a:prstGeom>
            <a:solidFill>
              <a:srgbClr val="F7EEE5"/>
            </a:solidFill>
          </p:spPr>
          <p:txBody>
            <a:bodyPr wrap="none" lIns="0" tIns="0" rIns="0" bIns="0">
              <a:spAutoFit/>
            </a:bodyPr>
            <a:lstStyle/>
            <a:p>
              <a:pPr lvl="0" algn="ctr">
                <a:lnSpc>
                  <a:spcPts val="1000"/>
                </a:lnSpc>
              </a:pPr>
              <a:r>
                <a:rPr lang="en-US" sz="900" spc="-30" dirty="0">
                  <a:solidFill>
                    <a:prstClr val="black"/>
                  </a:solidFill>
                </a:rPr>
                <a:t>Self Aid, Buddy Aid</a:t>
              </a:r>
            </a:p>
          </p:txBody>
        </p:sp>
        <p:cxnSp>
          <p:nvCxnSpPr>
            <p:cNvPr id="69" name="Straight Connector 68"/>
            <p:cNvCxnSpPr/>
            <p:nvPr/>
          </p:nvCxnSpPr>
          <p:spPr>
            <a:xfrm>
              <a:off x="7049351" y="2930187"/>
              <a:ext cx="0" cy="548640"/>
            </a:xfrm>
            <a:prstGeom prst="line">
              <a:avLst/>
            </a:prstGeom>
            <a:ln w="9525">
              <a:solidFill>
                <a:schemeClr val="tx1"/>
              </a:solidFill>
              <a:headEnd type="stealth"/>
              <a:tailEnd type="stealth" w="med" len="med"/>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99157" y="3970293"/>
              <a:ext cx="50124" cy="49533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7650011" y="4003152"/>
              <a:ext cx="58288" cy="46247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53177" y="2432238"/>
              <a:ext cx="0" cy="32004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8171497" y="2719868"/>
              <a:ext cx="606743" cy="307777"/>
            </a:xfrm>
            <a:prstGeom prst="rect">
              <a:avLst/>
            </a:prstGeom>
            <a:solidFill>
              <a:srgbClr val="E7FFE7"/>
            </a:solidFill>
          </p:spPr>
          <p:txBody>
            <a:bodyPr wrap="square" lIns="0" tIns="0" rIns="0" bIns="0">
              <a:spAutoFit/>
            </a:bodyPr>
            <a:lstStyle/>
            <a:p>
              <a:pPr lvl="0" algn="ctr">
                <a:lnSpc>
                  <a:spcPts val="1200"/>
                </a:lnSpc>
              </a:pPr>
              <a:r>
                <a:rPr lang="en-US" sz="900" spc="-30" dirty="0">
                  <a:solidFill>
                    <a:prstClr val="black"/>
                  </a:solidFill>
                </a:rPr>
                <a:t>Medical </a:t>
              </a:r>
            </a:p>
            <a:p>
              <a:pPr lvl="0" algn="ctr">
                <a:lnSpc>
                  <a:spcPts val="1200"/>
                </a:lnSpc>
              </a:pPr>
              <a:r>
                <a:rPr lang="en-US" sz="900" spc="-30" dirty="0">
                  <a:solidFill>
                    <a:prstClr val="black"/>
                  </a:solidFill>
                </a:rPr>
                <a:t>Technician</a:t>
              </a:r>
            </a:p>
          </p:txBody>
        </p:sp>
        <p:sp>
          <p:nvSpPr>
            <p:cNvPr id="74" name="TextBox 73"/>
            <p:cNvSpPr txBox="1"/>
            <p:nvPr/>
          </p:nvSpPr>
          <p:spPr>
            <a:xfrm>
              <a:off x="8148019" y="5238991"/>
              <a:ext cx="629375" cy="256480"/>
            </a:xfrm>
            <a:prstGeom prst="rect">
              <a:avLst/>
            </a:prstGeom>
            <a:solidFill>
              <a:srgbClr val="E7FFE7"/>
            </a:solidFill>
          </p:spPr>
          <p:txBody>
            <a:bodyPr wrap="square" lIns="0" tIns="0" rIns="0" bIns="0" rtlCol="0">
              <a:spAutoFit/>
            </a:bodyPr>
            <a:lstStyle/>
            <a:p>
              <a:pPr algn="ctr">
                <a:lnSpc>
                  <a:spcPts val="1000"/>
                </a:lnSpc>
              </a:pPr>
              <a:r>
                <a:rPr lang="en-US" sz="900" spc="-30" dirty="0">
                  <a:solidFill>
                    <a:prstClr val="black"/>
                  </a:solidFill>
                </a:rPr>
                <a:t>Theater</a:t>
              </a:r>
              <a:br>
                <a:rPr lang="en-US" sz="900" spc="-30" dirty="0">
                  <a:solidFill>
                    <a:prstClr val="black"/>
                  </a:solidFill>
                </a:rPr>
              </a:br>
              <a:r>
                <a:rPr lang="en-US" sz="900" spc="-30" dirty="0">
                  <a:solidFill>
                    <a:prstClr val="black"/>
                  </a:solidFill>
                </a:rPr>
                <a:t>Hospitals</a:t>
              </a:r>
            </a:p>
          </p:txBody>
        </p:sp>
        <p:sp>
          <p:nvSpPr>
            <p:cNvPr id="75" name="Rectangle 74"/>
            <p:cNvSpPr/>
            <p:nvPr/>
          </p:nvSpPr>
          <p:spPr>
            <a:xfrm>
              <a:off x="8112944" y="4350175"/>
              <a:ext cx="696862" cy="384721"/>
            </a:xfrm>
            <a:prstGeom prst="rect">
              <a:avLst/>
            </a:prstGeom>
            <a:solidFill>
              <a:srgbClr val="E7FFE7"/>
            </a:solidFill>
          </p:spPr>
          <p:txBody>
            <a:bodyPr wrap="square" lIns="0" tIns="0" rIns="0" bIns="0">
              <a:spAutoFit/>
            </a:bodyPr>
            <a:lstStyle/>
            <a:p>
              <a:pPr lvl="0" algn="ctr">
                <a:lnSpc>
                  <a:spcPts val="1000"/>
                </a:lnSpc>
              </a:pPr>
              <a:r>
                <a:rPr lang="en-US" sz="900" spc="-30" dirty="0">
                  <a:solidFill>
                    <a:prstClr val="black"/>
                  </a:solidFill>
                </a:rPr>
                <a:t>Expeditionary </a:t>
              </a:r>
              <a:br>
                <a:rPr lang="en-US" sz="900" spc="-30" dirty="0">
                  <a:solidFill>
                    <a:prstClr val="black"/>
                  </a:solidFill>
                </a:rPr>
              </a:br>
              <a:r>
                <a:rPr lang="en-US" sz="900" spc="-30" dirty="0">
                  <a:solidFill>
                    <a:prstClr val="black"/>
                  </a:solidFill>
                </a:rPr>
                <a:t>Medical </a:t>
              </a:r>
              <a:br>
                <a:rPr lang="en-US" sz="900" spc="-30" dirty="0">
                  <a:solidFill>
                    <a:prstClr val="black"/>
                  </a:solidFill>
                </a:rPr>
              </a:br>
              <a:r>
                <a:rPr lang="en-US" sz="900" spc="-30" dirty="0">
                  <a:solidFill>
                    <a:prstClr val="black"/>
                  </a:solidFill>
                </a:rPr>
                <a:t>Support</a:t>
              </a:r>
              <a:endParaRPr lang="en-US" dirty="0"/>
            </a:p>
          </p:txBody>
        </p:sp>
        <p:sp>
          <p:nvSpPr>
            <p:cNvPr id="76" name="Rectangle 75"/>
            <p:cNvSpPr/>
            <p:nvPr/>
          </p:nvSpPr>
          <p:spPr>
            <a:xfrm>
              <a:off x="8214360" y="3438548"/>
              <a:ext cx="543310" cy="512961"/>
            </a:xfrm>
            <a:prstGeom prst="rect">
              <a:avLst/>
            </a:prstGeom>
            <a:solidFill>
              <a:srgbClr val="E7FFE7"/>
            </a:solidFill>
          </p:spPr>
          <p:txBody>
            <a:bodyPr wrap="square" lIns="0" tIns="0" rIns="0" bIns="0">
              <a:spAutoFit/>
            </a:bodyPr>
            <a:lstStyle/>
            <a:p>
              <a:pPr algn="ctr">
                <a:lnSpc>
                  <a:spcPts val="1000"/>
                </a:lnSpc>
              </a:pPr>
              <a:r>
                <a:rPr lang="en-US" sz="900" spc="-30" dirty="0">
                  <a:solidFill>
                    <a:prstClr val="black"/>
                  </a:solidFill>
                </a:rPr>
                <a:t>Mobile Forward</a:t>
              </a:r>
              <a:br>
                <a:rPr lang="en-US" sz="900" spc="-30" dirty="0">
                  <a:solidFill>
                    <a:prstClr val="black"/>
                  </a:solidFill>
                </a:rPr>
              </a:br>
              <a:r>
                <a:rPr lang="en-US" sz="900" spc="-30" dirty="0">
                  <a:solidFill>
                    <a:prstClr val="black"/>
                  </a:solidFill>
                </a:rPr>
                <a:t>Surgical Teams</a:t>
              </a:r>
            </a:p>
          </p:txBody>
        </p:sp>
        <p:cxnSp>
          <p:nvCxnSpPr>
            <p:cNvPr id="77" name="Straight Connector 76"/>
            <p:cNvCxnSpPr/>
            <p:nvPr/>
          </p:nvCxnSpPr>
          <p:spPr>
            <a:xfrm>
              <a:off x="4888724" y="5827441"/>
              <a:ext cx="1188720" cy="0"/>
            </a:xfrm>
            <a:prstGeom prst="line">
              <a:avLst/>
            </a:prstGeom>
            <a:ln w="9525">
              <a:solidFill>
                <a:schemeClr val="tx1"/>
              </a:solidFill>
              <a:headEnd type="stealth"/>
              <a:tailEnd type="stealth" w="med" len="med"/>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378066" y="5827441"/>
              <a:ext cx="822960" cy="0"/>
            </a:xfrm>
            <a:prstGeom prst="line">
              <a:avLst/>
            </a:prstGeom>
            <a:ln w="9525">
              <a:solidFill>
                <a:schemeClr val="tx1"/>
              </a:solidFill>
              <a:headEnd type="stealth"/>
              <a:tailEnd type="stealth" w="med" len="med"/>
            </a:ln>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3714012" y="1806068"/>
              <a:ext cx="1261657" cy="204718"/>
            </a:xfrm>
            <a:prstGeom prst="rect">
              <a:avLst/>
            </a:prstGeom>
            <a:solidFill>
              <a:schemeClr val="accent3">
                <a:lumMod val="20000"/>
                <a:lumOff val="8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Army</a:t>
              </a:r>
            </a:p>
          </p:txBody>
        </p:sp>
        <p:sp>
          <p:nvSpPr>
            <p:cNvPr id="80" name="Rectangle 79"/>
            <p:cNvSpPr/>
            <p:nvPr/>
          </p:nvSpPr>
          <p:spPr>
            <a:xfrm>
              <a:off x="4975669" y="1806068"/>
              <a:ext cx="1752233" cy="204718"/>
            </a:xfrm>
            <a:prstGeom prst="rect">
              <a:avLst/>
            </a:prstGeom>
            <a:solidFill>
              <a:srgbClr val="E1ED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Navy</a:t>
              </a:r>
            </a:p>
          </p:txBody>
        </p:sp>
        <p:sp>
          <p:nvSpPr>
            <p:cNvPr id="81" name="Rectangle 80"/>
            <p:cNvSpPr/>
            <p:nvPr/>
          </p:nvSpPr>
          <p:spPr>
            <a:xfrm>
              <a:off x="6727902" y="1806068"/>
              <a:ext cx="1376083" cy="204718"/>
            </a:xfrm>
            <a:prstGeom prst="rect">
              <a:avLst/>
            </a:prstGeom>
            <a:solidFill>
              <a:srgbClr val="F7EEE5"/>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Marines</a:t>
              </a:r>
            </a:p>
          </p:txBody>
        </p:sp>
        <p:sp>
          <p:nvSpPr>
            <p:cNvPr id="82" name="Rectangle 81"/>
            <p:cNvSpPr/>
            <p:nvPr/>
          </p:nvSpPr>
          <p:spPr>
            <a:xfrm>
              <a:off x="8103985" y="1806068"/>
              <a:ext cx="732396" cy="204718"/>
            </a:xfrm>
            <a:prstGeom prst="rect">
              <a:avLst/>
            </a:prstGeom>
            <a:solidFill>
              <a:srgbClr val="E7FFE7"/>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Air Force</a:t>
              </a:r>
            </a:p>
          </p:txBody>
        </p:sp>
        <p:sp>
          <p:nvSpPr>
            <p:cNvPr id="83" name="Rectangle 82"/>
            <p:cNvSpPr/>
            <p:nvPr/>
          </p:nvSpPr>
          <p:spPr>
            <a:xfrm>
              <a:off x="6922340" y="4350175"/>
              <a:ext cx="978646" cy="348813"/>
            </a:xfrm>
            <a:prstGeom prst="rect">
              <a:avLst/>
            </a:prstGeom>
            <a:solidFill>
              <a:srgbClr val="F7EEE5"/>
            </a:solidFill>
          </p:spPr>
          <p:txBody>
            <a:bodyPr wrap="square">
              <a:spAutoFit/>
            </a:bodyPr>
            <a:lstStyle/>
            <a:p>
              <a:pPr lvl="0" algn="ctr">
                <a:lnSpc>
                  <a:spcPts val="1000"/>
                </a:lnSpc>
              </a:pPr>
              <a:r>
                <a:rPr lang="en-US" sz="900" spc="-30" dirty="0">
                  <a:solidFill>
                    <a:prstClr val="black"/>
                  </a:solidFill>
                </a:rPr>
                <a:t>Medical  Battalion</a:t>
              </a:r>
            </a:p>
            <a:p>
              <a:pPr lvl="0" algn="ctr">
                <a:lnSpc>
                  <a:spcPts val="1000"/>
                </a:lnSpc>
              </a:pPr>
              <a:r>
                <a:rPr lang="en-US" sz="900" spc="-30" dirty="0">
                  <a:solidFill>
                    <a:prstClr val="black"/>
                  </a:solidFill>
                </a:rPr>
                <a:t>Surgical Company</a:t>
              </a:r>
              <a:endParaRPr lang="en-US" dirty="0">
                <a:solidFill>
                  <a:prstClr val="black"/>
                </a:solidFill>
              </a:endParaRPr>
            </a:p>
          </p:txBody>
        </p:sp>
        <p:sp>
          <p:nvSpPr>
            <p:cNvPr id="84" name="TextBox 83"/>
            <p:cNvSpPr txBox="1"/>
            <p:nvPr/>
          </p:nvSpPr>
          <p:spPr>
            <a:xfrm>
              <a:off x="3101296" y="1793584"/>
              <a:ext cx="437940" cy="261610"/>
            </a:xfrm>
            <a:prstGeom prst="rect">
              <a:avLst/>
            </a:prstGeom>
            <a:noFill/>
          </p:spPr>
          <p:txBody>
            <a:bodyPr wrap="none" rtlCol="0">
              <a:spAutoFit/>
            </a:bodyPr>
            <a:lstStyle/>
            <a:p>
              <a:r>
                <a:rPr lang="en-US" sz="1100" dirty="0"/>
                <a:t>Role</a:t>
              </a:r>
            </a:p>
          </p:txBody>
        </p:sp>
      </p:grpSp>
      <p:sp>
        <p:nvSpPr>
          <p:cNvPr id="85" name="Rectangle 84"/>
          <p:cNvSpPr/>
          <p:nvPr/>
        </p:nvSpPr>
        <p:spPr>
          <a:xfrm>
            <a:off x="1499697" y="5925099"/>
            <a:ext cx="7486048" cy="338554"/>
          </a:xfrm>
          <a:prstGeom prst="rect">
            <a:avLst/>
          </a:prstGeom>
        </p:spPr>
        <p:txBody>
          <a:bodyPr wrap="square">
            <a:spAutoFit/>
          </a:bodyPr>
          <a:lstStyle/>
          <a:p>
            <a:r>
              <a:rPr lang="en-US" sz="800" dirty="0"/>
              <a:t>*Note: Army Forward Surgical Team/Forward Surgical Resuscitative Team are a Role 3 capability used to expand care available at Role 2 by providing resuscitative surgical care. </a:t>
            </a:r>
            <a:br>
              <a:rPr lang="en-US" sz="800" dirty="0"/>
            </a:br>
            <a:r>
              <a:rPr lang="en-US" sz="800" dirty="0"/>
              <a:t>**Marine Corps Shock Trauma Platoon are a Role 2 capability that can be used to expand care available at Role 1 by providing advanced resuscitative care.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98290" y="6454287"/>
            <a:ext cx="274320" cy="274320"/>
          </a:xfrm>
          <a:prstGeom prst="rect">
            <a:avLst/>
          </a:prstGeom>
        </p:spPr>
      </p:pic>
      <p:sp>
        <p:nvSpPr>
          <p:cNvPr id="86" name="Rectangle 85"/>
          <p:cNvSpPr/>
          <p:nvPr/>
        </p:nvSpPr>
        <p:spPr>
          <a:xfrm>
            <a:off x="484909" y="6466997"/>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04000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152400" y="1838711"/>
            <a:ext cx="5316583" cy="4409689"/>
          </a:xfrm>
        </p:spPr>
        <p:txBody>
          <a:bodyPr/>
          <a:lstStyle/>
          <a:p>
            <a:pPr marL="0" indent="0">
              <a:lnSpc>
                <a:spcPts val="2200"/>
              </a:lnSpc>
              <a:spcBef>
                <a:spcPts val="0"/>
              </a:spcBef>
              <a:buNone/>
            </a:pPr>
            <a:r>
              <a:rPr lang="en-US" sz="2000" b="1" spc="-30" dirty="0"/>
              <a:t>Role 1</a:t>
            </a:r>
            <a:r>
              <a:rPr lang="en-US" sz="2000" spc="-30" dirty="0"/>
              <a:t>: First medical care military personnel receive. This role includes:</a:t>
            </a:r>
          </a:p>
          <a:p>
            <a:pPr marL="461963" indent="-287338"/>
            <a:r>
              <a:rPr lang="en-US" sz="1800" spc="-30" dirty="0"/>
              <a:t>Immediate lifesaving measures</a:t>
            </a:r>
          </a:p>
          <a:p>
            <a:pPr marL="461963" indent="-287338"/>
            <a:r>
              <a:rPr lang="en-US" sz="1800" spc="-30" dirty="0"/>
              <a:t>Disease and non-battle injury prevention and care</a:t>
            </a:r>
          </a:p>
          <a:p>
            <a:pPr marL="461963" indent="-287338"/>
            <a:r>
              <a:rPr lang="en-US" sz="1800" spc="-30" dirty="0"/>
              <a:t>Combat and operational stress preventive measures</a:t>
            </a:r>
          </a:p>
          <a:p>
            <a:pPr marL="461963" indent="-287338"/>
            <a:r>
              <a:rPr lang="en-US" sz="1800" spc="-30" dirty="0"/>
              <a:t>Patient location and acquisition</a:t>
            </a:r>
          </a:p>
          <a:p>
            <a:pPr marL="461963" indent="-287338"/>
            <a:r>
              <a:rPr lang="en-US" sz="1800" spc="-30" dirty="0"/>
              <a:t>Treatment provided (May not have physician):</a:t>
            </a:r>
          </a:p>
          <a:p>
            <a:pPr marL="739775" lvl="1" indent="-277813"/>
            <a:r>
              <a:rPr lang="en-US" sz="1600" dirty="0"/>
              <a:t>Maintaining the airway</a:t>
            </a:r>
          </a:p>
          <a:p>
            <a:pPr marL="739775" lvl="1" indent="-277813"/>
            <a:r>
              <a:rPr lang="en-US" sz="1600" dirty="0"/>
              <a:t>Stopping bleeding</a:t>
            </a:r>
          </a:p>
          <a:p>
            <a:pPr marL="739775" lvl="1" indent="-277813"/>
            <a:r>
              <a:rPr lang="en-US" sz="1600" dirty="0"/>
              <a:t>Preventing shock</a:t>
            </a:r>
          </a:p>
          <a:p>
            <a:pPr marL="739775" lvl="1" indent="-277813"/>
            <a:r>
              <a:rPr lang="en-US" sz="1600" dirty="0"/>
              <a:t>Protecting wounds</a:t>
            </a:r>
          </a:p>
          <a:p>
            <a:pPr marL="739775" lvl="1" indent="-277813"/>
            <a:r>
              <a:rPr lang="en-US" sz="1600" dirty="0"/>
              <a:t>Immobilizing fractures</a:t>
            </a:r>
          </a:p>
          <a:p>
            <a:pPr marL="739775" lvl="1" indent="-277813"/>
            <a:r>
              <a:rPr lang="en-US" sz="1600" dirty="0"/>
              <a:t>Other emergency measures as able</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Role 1</a:t>
            </a:r>
          </a:p>
        </p:txBody>
      </p:sp>
      <p:pic>
        <p:nvPicPr>
          <p:cNvPr id="6" name="Picture 5" descr="Image of military personnel evacuating a casualty " title="Patient Evac">
            <a:extLst>
              <a:ext uri="{FF2B5EF4-FFF2-40B4-BE49-F238E27FC236}">
                <a16:creationId xmlns:a16="http://schemas.microsoft.com/office/drawing/2014/main" id="{895D7CEB-D1EC-4A9E-865E-4AADE87643BA}"/>
              </a:ext>
            </a:extLst>
          </p:cNvPr>
          <p:cNvPicPr>
            <a:picLocks noChangeAspect="1"/>
          </p:cNvPicPr>
          <p:nvPr/>
        </p:nvPicPr>
        <p:blipFill>
          <a:blip r:embed="rId5"/>
          <a:stretch>
            <a:fillRect/>
          </a:stretch>
        </p:blipFill>
        <p:spPr>
          <a:xfrm>
            <a:off x="5795191" y="2514600"/>
            <a:ext cx="3157538" cy="2076932"/>
          </a:xfrm>
          <a:prstGeom prst="rect">
            <a:avLst/>
          </a:prstGeom>
          <a:ln w="19050">
            <a:solidFill>
              <a:schemeClr val="tx1"/>
            </a:solidFill>
          </a:ln>
          <a:effectLst/>
        </p:spPr>
      </p:pic>
      <p:sp>
        <p:nvSpPr>
          <p:cNvPr id="4" name="Rectangle 3"/>
          <p:cNvSpPr/>
          <p:nvPr/>
        </p:nvSpPr>
        <p:spPr>
          <a:xfrm>
            <a:off x="5795191" y="4876800"/>
            <a:ext cx="3077347" cy="754053"/>
          </a:xfrm>
          <a:prstGeom prst="rect">
            <a:avLst/>
          </a:prstGeom>
        </p:spPr>
        <p:txBody>
          <a:bodyPr wrap="square">
            <a:spAutoFit/>
          </a:bodyPr>
          <a:lstStyle/>
          <a:p>
            <a:r>
              <a:rPr lang="en-US" sz="1600" i="1" dirty="0"/>
              <a:t>Patient evacuation after Role 1 level treatment</a:t>
            </a:r>
          </a:p>
          <a:p>
            <a:r>
              <a:rPr lang="en-US" sz="1100" i="1" dirty="0"/>
              <a:t>Source: Out of the Crucible.</a:t>
            </a:r>
          </a:p>
        </p:txBody>
      </p:sp>
      <p:cxnSp>
        <p:nvCxnSpPr>
          <p:cNvPr id="8" name="Straight Connector 7"/>
          <p:cNvCxnSpPr/>
          <p:nvPr/>
        </p:nvCxnSpPr>
        <p:spPr>
          <a:xfrm>
            <a:off x="5562600" y="1838711"/>
            <a:ext cx="0" cy="425728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5800" y="6410711"/>
            <a:ext cx="274320" cy="274320"/>
          </a:xfrm>
          <a:prstGeom prst="rect">
            <a:avLst/>
          </a:prstGeom>
        </p:spPr>
      </p:pic>
      <p:sp>
        <p:nvSpPr>
          <p:cNvPr id="9" name="Rectangle 8"/>
          <p:cNvSpPr/>
          <p:nvPr/>
        </p:nvSpPr>
        <p:spPr>
          <a:xfrm>
            <a:off x="457200" y="6455748"/>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28370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1" y="1905000"/>
            <a:ext cx="4190999" cy="4409689"/>
          </a:xfrm>
        </p:spPr>
        <p:txBody>
          <a:bodyPr/>
          <a:lstStyle/>
          <a:p>
            <a:pPr marL="0" indent="0">
              <a:lnSpc>
                <a:spcPts val="2200"/>
              </a:lnSpc>
              <a:spcBef>
                <a:spcPts val="0"/>
              </a:spcBef>
              <a:buNone/>
            </a:pPr>
            <a:r>
              <a:rPr lang="en-US" sz="2000" b="1" spc="-30" dirty="0"/>
              <a:t>Role 2: </a:t>
            </a:r>
            <a:r>
              <a:rPr lang="en-US" sz="2000" spc="-30" dirty="0"/>
              <a:t>Provides advanced trauma management and emergency medical treatment.</a:t>
            </a:r>
          </a:p>
          <a:p>
            <a:pPr marL="461963" indent="-287338"/>
            <a:r>
              <a:rPr lang="en-US" sz="1800" spc="-30" dirty="0"/>
              <a:t>Continues resuscitation with greater capabilities provided at Role 1.</a:t>
            </a:r>
          </a:p>
          <a:p>
            <a:pPr marL="739775" lvl="1" indent="-277813"/>
            <a:r>
              <a:rPr lang="en-US" sz="1600" dirty="0"/>
              <a:t>Packed blood products</a:t>
            </a:r>
          </a:p>
          <a:p>
            <a:pPr marL="739775" lvl="1" indent="-277813"/>
            <a:r>
              <a:rPr lang="en-US" sz="1600" dirty="0"/>
              <a:t>Limited X-Ray</a:t>
            </a:r>
          </a:p>
          <a:p>
            <a:pPr marL="739775" lvl="1" indent="-277813"/>
            <a:r>
              <a:rPr lang="en-US" sz="1600" dirty="0"/>
              <a:t>Laboratory</a:t>
            </a:r>
          </a:p>
          <a:p>
            <a:pPr marL="739775" lvl="1" indent="-277813"/>
            <a:r>
              <a:rPr lang="en-US" sz="1600" dirty="0"/>
              <a:t>Dental support</a:t>
            </a:r>
          </a:p>
          <a:p>
            <a:pPr marL="739775" lvl="1" indent="-277813"/>
            <a:r>
              <a:rPr lang="en-US" sz="1600" dirty="0"/>
              <a:t>Combat and operational stress control</a:t>
            </a:r>
          </a:p>
          <a:p>
            <a:pPr marL="739775" lvl="1" indent="-277813"/>
            <a:r>
              <a:rPr lang="en-US" sz="1600" dirty="0"/>
              <a:t>Resuscitative Surgical Support</a:t>
            </a:r>
          </a:p>
          <a:p>
            <a:pPr marL="461963" indent="-287338"/>
            <a:r>
              <a:rPr lang="en-US" altLang="en-US" sz="1800" spc="-30" dirty="0"/>
              <a:t>Can conduct damage control surgery, but may have limited patient holding capabilities.</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Role 2</a:t>
            </a:r>
          </a:p>
        </p:txBody>
      </p:sp>
      <p:sp>
        <p:nvSpPr>
          <p:cNvPr id="4" name="Rectangle 3"/>
          <p:cNvSpPr/>
          <p:nvPr/>
        </p:nvSpPr>
        <p:spPr>
          <a:xfrm>
            <a:off x="5232718" y="5105400"/>
            <a:ext cx="2303417" cy="338554"/>
          </a:xfrm>
          <a:prstGeom prst="rect">
            <a:avLst/>
          </a:prstGeom>
        </p:spPr>
        <p:txBody>
          <a:bodyPr wrap="square">
            <a:spAutoFit/>
          </a:bodyPr>
          <a:lstStyle/>
          <a:p>
            <a:r>
              <a:rPr lang="en-US" sz="1600" i="1" dirty="0"/>
              <a:t>Role 2 Operating Room</a:t>
            </a:r>
          </a:p>
        </p:txBody>
      </p:sp>
      <p:cxnSp>
        <p:nvCxnSpPr>
          <p:cNvPr id="8" name="Straight Connector 7"/>
          <p:cNvCxnSpPr/>
          <p:nvPr/>
        </p:nvCxnSpPr>
        <p:spPr>
          <a:xfrm>
            <a:off x="4876800" y="1981200"/>
            <a:ext cx="0" cy="402336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Operating room located inside a tent in theater" title="Operating Room  Role 2">
            <a:extLst>
              <a:ext uri="{FF2B5EF4-FFF2-40B4-BE49-F238E27FC236}">
                <a16:creationId xmlns:a16="http://schemas.microsoft.com/office/drawing/2014/main" id="{2BC80EDF-3A0B-48C4-B4C9-BC918E92C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718" y="2286000"/>
            <a:ext cx="3505200" cy="2628900"/>
          </a:xfrm>
          <a:prstGeom prst="rect">
            <a:avLst/>
          </a:prstGeom>
          <a:ln w="19050">
            <a:solidFill>
              <a:schemeClr val="tx1"/>
            </a:solidFill>
          </a:ln>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80965" y="6467089"/>
            <a:ext cx="274320" cy="274320"/>
          </a:xfrm>
          <a:prstGeom prst="rect">
            <a:avLst/>
          </a:prstGeom>
        </p:spPr>
      </p:pic>
      <p:sp>
        <p:nvSpPr>
          <p:cNvPr id="10" name="Rectangle 9"/>
          <p:cNvSpPr/>
          <p:nvPr/>
        </p:nvSpPr>
        <p:spPr>
          <a:xfrm>
            <a:off x="457200" y="6473444"/>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0741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226508"/>
            <a:ext cx="3581399" cy="3387713"/>
          </a:xfrm>
        </p:spPr>
        <p:txBody>
          <a:bodyPr/>
          <a:lstStyle/>
          <a:p>
            <a:pPr marL="0" indent="0">
              <a:lnSpc>
                <a:spcPts val="2200"/>
              </a:lnSpc>
              <a:spcBef>
                <a:spcPts val="0"/>
              </a:spcBef>
              <a:spcAft>
                <a:spcPts val="1200"/>
              </a:spcAft>
              <a:buNone/>
            </a:pPr>
            <a:r>
              <a:rPr lang="en-US" sz="2000" b="1" spc="-30" dirty="0"/>
              <a:t>Role 3: </a:t>
            </a:r>
            <a:r>
              <a:rPr lang="en-US" sz="2000" spc="-30" dirty="0"/>
              <a:t>Provided additional resuscitation, wound surgery, specialty surgery (general, orthopedic, neurosurgical, etc.) and post-operative treatment</a:t>
            </a:r>
          </a:p>
          <a:p>
            <a:pPr marL="461963" indent="-287338">
              <a:spcAft>
                <a:spcPts val="600"/>
              </a:spcAft>
            </a:pPr>
            <a:r>
              <a:rPr lang="en-US" sz="1800" spc="-30" dirty="0"/>
              <a:t>May provide definitive surgery for local nationals.</a:t>
            </a:r>
          </a:p>
          <a:p>
            <a:pPr marL="461963" indent="-287338">
              <a:spcAft>
                <a:spcPts val="600"/>
              </a:spcAft>
            </a:pPr>
            <a:r>
              <a:rPr lang="en-US" sz="1800" spc="-30" dirty="0"/>
              <a:t>Patient holding until can tolerate and survive movement over long distances.</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Role 3</a:t>
            </a:r>
          </a:p>
        </p:txBody>
      </p:sp>
      <p:sp>
        <p:nvSpPr>
          <p:cNvPr id="4" name="Rectangle 3"/>
          <p:cNvSpPr/>
          <p:nvPr/>
        </p:nvSpPr>
        <p:spPr>
          <a:xfrm>
            <a:off x="4876800" y="4876800"/>
            <a:ext cx="3792070" cy="754053"/>
          </a:xfrm>
          <a:prstGeom prst="rect">
            <a:avLst/>
          </a:prstGeom>
        </p:spPr>
        <p:txBody>
          <a:bodyPr wrap="square">
            <a:spAutoFit/>
          </a:bodyPr>
          <a:lstStyle/>
          <a:p>
            <a:r>
              <a:rPr lang="en-US" sz="1600" i="1" dirty="0"/>
              <a:t>Patient placed on ECMO at Role 3 being prepared for transport</a:t>
            </a:r>
          </a:p>
          <a:p>
            <a:r>
              <a:rPr lang="en-US" sz="1100" i="1" dirty="0"/>
              <a:t>Source: Out of the Crucible</a:t>
            </a:r>
          </a:p>
        </p:txBody>
      </p:sp>
      <p:cxnSp>
        <p:nvCxnSpPr>
          <p:cNvPr id="8" name="Straight Connector 7"/>
          <p:cNvCxnSpPr/>
          <p:nvPr/>
        </p:nvCxnSpPr>
        <p:spPr>
          <a:xfrm>
            <a:off x="4419600" y="2045845"/>
            <a:ext cx="0" cy="374904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Medical personnel transporting a casualty." title="Transporting Patient">
            <a:extLst>
              <a:ext uri="{FF2B5EF4-FFF2-40B4-BE49-F238E27FC236}">
                <a16:creationId xmlns:a16="http://schemas.microsoft.com/office/drawing/2014/main" id="{70033D26-3135-4A3D-A863-180A12EDAFC9}"/>
              </a:ext>
            </a:extLst>
          </p:cNvPr>
          <p:cNvPicPr>
            <a:picLocks noChangeAspect="1"/>
          </p:cNvPicPr>
          <p:nvPr/>
        </p:nvPicPr>
        <p:blipFill>
          <a:blip r:embed="rId5"/>
          <a:stretch>
            <a:fillRect/>
          </a:stretch>
        </p:blipFill>
        <p:spPr>
          <a:xfrm>
            <a:off x="4881282" y="2286000"/>
            <a:ext cx="3792070" cy="2365064"/>
          </a:xfrm>
          <a:prstGeom prst="rect">
            <a:avLst/>
          </a:prstGeom>
          <a:ln w="19050">
            <a:solidFill>
              <a:schemeClr val="tx1"/>
            </a:solidFill>
          </a:ln>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89929" y="6477000"/>
            <a:ext cx="274320" cy="274320"/>
          </a:xfrm>
          <a:prstGeom prst="rect">
            <a:avLst/>
          </a:prstGeom>
        </p:spPr>
      </p:pic>
      <p:sp>
        <p:nvSpPr>
          <p:cNvPr id="9" name="Rectangle 8"/>
          <p:cNvSpPr/>
          <p:nvPr/>
        </p:nvSpPr>
        <p:spPr>
          <a:xfrm>
            <a:off x="457200" y="6483355"/>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3786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39783" y="2268543"/>
            <a:ext cx="3581399" cy="3387713"/>
          </a:xfrm>
        </p:spPr>
        <p:txBody>
          <a:bodyPr/>
          <a:lstStyle/>
          <a:p>
            <a:pPr marL="0" indent="0">
              <a:lnSpc>
                <a:spcPts val="2200"/>
              </a:lnSpc>
              <a:spcBef>
                <a:spcPts val="0"/>
              </a:spcBef>
              <a:spcAft>
                <a:spcPts val="1200"/>
              </a:spcAft>
              <a:buNone/>
            </a:pPr>
            <a:r>
              <a:rPr lang="en-US" sz="2200" b="1" spc="-30" dirty="0"/>
              <a:t>Role </a:t>
            </a:r>
            <a:r>
              <a:rPr lang="en-US" sz="2200" b="1" spc="-30" dirty="0" smtClean="0"/>
              <a:t>4: </a:t>
            </a:r>
            <a:r>
              <a:rPr lang="en-US" sz="2200" spc="-30" dirty="0"/>
              <a:t>Care found in US and robust overseas hospitals.</a:t>
            </a:r>
          </a:p>
          <a:p>
            <a:pPr marL="461963" indent="-287338">
              <a:spcAft>
                <a:spcPts val="600"/>
              </a:spcAft>
            </a:pPr>
            <a:r>
              <a:rPr lang="en-US" sz="2000" spc="-30" dirty="0"/>
              <a:t>Represents the most definitive medical care available within the medical care system.</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En Route Care </a:t>
            </a:r>
            <a:br>
              <a:rPr lang="en-US" sz="2400" dirty="0">
                <a:solidFill>
                  <a:srgbClr val="000099"/>
                </a:solidFill>
              </a:rPr>
            </a:br>
            <a:r>
              <a:rPr lang="en-US" sz="3200" dirty="0"/>
              <a:t>Role 4</a:t>
            </a:r>
          </a:p>
        </p:txBody>
      </p:sp>
      <p:sp>
        <p:nvSpPr>
          <p:cNvPr id="4" name="Rectangle 3"/>
          <p:cNvSpPr/>
          <p:nvPr/>
        </p:nvSpPr>
        <p:spPr>
          <a:xfrm>
            <a:off x="4530634" y="4994021"/>
            <a:ext cx="4648200" cy="507831"/>
          </a:xfrm>
          <a:prstGeom prst="rect">
            <a:avLst/>
          </a:prstGeom>
        </p:spPr>
        <p:txBody>
          <a:bodyPr wrap="square">
            <a:spAutoFit/>
          </a:bodyPr>
          <a:lstStyle/>
          <a:p>
            <a:r>
              <a:rPr lang="en-US" sz="1600" i="1" dirty="0"/>
              <a:t>Landstuhl Regional Medical Center, Germany</a:t>
            </a:r>
          </a:p>
          <a:p>
            <a:r>
              <a:rPr lang="en-US" sz="1100" i="1" dirty="0"/>
              <a:t>Source: Out of the Crucible</a:t>
            </a:r>
          </a:p>
        </p:txBody>
      </p:sp>
      <p:cxnSp>
        <p:nvCxnSpPr>
          <p:cNvPr id="8" name="Straight Connector 7"/>
          <p:cNvCxnSpPr/>
          <p:nvPr/>
        </p:nvCxnSpPr>
        <p:spPr>
          <a:xfrm>
            <a:off x="4191000" y="2087879"/>
            <a:ext cx="0" cy="374904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Medical Center in Landstuhl Germany" title="Landstuhl Germany">
            <a:extLst>
              <a:ext uri="{FF2B5EF4-FFF2-40B4-BE49-F238E27FC236}">
                <a16:creationId xmlns:a16="http://schemas.microsoft.com/office/drawing/2014/main" id="{35907452-9579-41B0-B405-BE06AA347793}"/>
              </a:ext>
            </a:extLst>
          </p:cNvPr>
          <p:cNvPicPr>
            <a:picLocks noChangeAspect="1"/>
          </p:cNvPicPr>
          <p:nvPr/>
        </p:nvPicPr>
        <p:blipFill>
          <a:blip r:embed="rId5"/>
          <a:stretch>
            <a:fillRect/>
          </a:stretch>
        </p:blipFill>
        <p:spPr>
          <a:xfrm>
            <a:off x="4648200" y="2438400"/>
            <a:ext cx="3885251" cy="2337269"/>
          </a:xfrm>
          <a:prstGeom prst="rect">
            <a:avLst/>
          </a:prstGeom>
          <a:ln w="19050">
            <a:solidFill>
              <a:schemeClr val="tx1"/>
            </a:solidFill>
          </a:ln>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6514277"/>
            <a:ext cx="274320" cy="274320"/>
          </a:xfrm>
          <a:prstGeom prst="rect">
            <a:avLst/>
          </a:prstGeom>
        </p:spPr>
      </p:pic>
      <p:sp>
        <p:nvSpPr>
          <p:cNvPr id="10" name="Rectangle 9"/>
          <p:cNvSpPr/>
          <p:nvPr/>
        </p:nvSpPr>
        <p:spPr>
          <a:xfrm>
            <a:off x="457200" y="6487383"/>
            <a:ext cx="748923" cy="261610"/>
          </a:xfrm>
          <a:prstGeom prst="rect">
            <a:avLst/>
          </a:prstGeom>
        </p:spPr>
        <p:txBody>
          <a:bodyPr wrap="none">
            <a:spAutoFit/>
          </a:bodyPr>
          <a:lstStyle/>
          <a:p>
            <a:pPr lvl="0"/>
            <a:r>
              <a:rPr lang="en-US" sz="1100" dirty="0" smtClean="0">
                <a:solidFill>
                  <a:srgbClr val="000066"/>
                </a:solidFill>
              </a:rPr>
              <a:t>2021 v1.1</a:t>
            </a:r>
            <a:endParaRPr lang="en-US" sz="1100" dirty="0">
              <a:solidFill>
                <a:prstClr val="black"/>
              </a:solidFill>
            </a:endParaRPr>
          </a:p>
        </p:txBody>
      </p:sp>
    </p:spTree>
    <p:extLst>
      <p:ext uri="{BB962C8B-B14F-4D97-AF65-F5344CB8AC3E}">
        <p14:creationId xmlns:p14="http://schemas.microsoft.com/office/powerpoint/2010/main" val="25305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DHHQ Jabber Brief">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WS NEW Presentation Template" id="{D7F9D439-4F92-4903-828F-CC29F9FB8917}" vid="{6BFCD472-20F9-44D9-9C03-77B7FFC7FE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B2C65991F247A45AC943D71D3FF2BEE" ma:contentTypeVersion="0" ma:contentTypeDescription="Create a new document." ma:contentTypeScope="" ma:versionID="7ff970aa22e800e495b62ad6dd6b7969">
  <xsd:schema xmlns:xsd="http://www.w3.org/2001/XMLSchema" xmlns:xs="http://www.w3.org/2001/XMLSchema" xmlns:p="http://schemas.microsoft.com/office/2006/metadata/properties" xmlns:ns2="2844bb3b-70cb-48c0-941c-5d96a1c44519" targetNamespace="http://schemas.microsoft.com/office/2006/metadata/properties" ma:root="true" ma:fieldsID="8d37788511c48c7668846fc6050f298e" ns2:_="">
    <xsd:import namespace="2844bb3b-70cb-48c0-941c-5d96a1c44519"/>
    <xsd:element name="properties">
      <xsd:complexType>
        <xsd:sequence>
          <xsd:element name="documentManagement">
            <xsd:complexType>
              <xsd:all>
                <xsd:element ref="ns2:_dlc_DocId" minOccurs="0"/>
                <xsd:element ref="ns2:_dlc_DocIdUrl" minOccurs="0"/>
                <xsd:element ref="ns2:_dlc_DocIdPersistId" minOccurs="0"/>
                <xsd:element ref="ns2:gc39efcf38b242c0b23f5c88545692f3" minOccurs="0"/>
                <xsd:element ref="ns2:TaxCatchAll" minOccurs="0"/>
                <xsd:element ref="ns2:TaxCatchAllLabel" minOccurs="0"/>
                <xsd:element ref="ns2:nb96c3ff2a5d4a82924c07913df6154c" minOccurs="0"/>
                <xsd:element ref="ns2:p134595f965f4aa68c0a18420dcb8be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4bb3b-70cb-48c0-941c-5d96a1c4451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gc39efcf38b242c0b23f5c88545692f3" ma:index="11" nillable="true" ma:taxonomy="true" ma:internalName="gc39efcf38b242c0b23f5c88545692f3" ma:taxonomyFieldName="Document_x0020_Type" ma:displayName="Document Type" ma:default="" ma:fieldId="{0c39efcf-38b2-42c0-b23f-5c88545692f3}" ma:sspId="4859e7fd-8a9c-4765-b0cd-dcb72885bd0e" ma:termSetId="61788f81-0e91-4030-849b-84a5add3a9e1"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de14ac2c-47f3-4746-b4e9-a831f5ed3f17}" ma:internalName="TaxCatchAll" ma:showField="CatchAllData" ma:web="2844bb3b-70cb-48c0-941c-5d96a1c44519">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de14ac2c-47f3-4746-b4e9-a831f5ed3f17}" ma:internalName="TaxCatchAllLabel" ma:readOnly="true" ma:showField="CatchAllDataLabel" ma:web="2844bb3b-70cb-48c0-941c-5d96a1c44519">
      <xsd:complexType>
        <xsd:complexContent>
          <xsd:extension base="dms:MultiChoiceLookup">
            <xsd:sequence>
              <xsd:element name="Value" type="dms:Lookup" maxOccurs="unbounded" minOccurs="0" nillable="true"/>
            </xsd:sequence>
          </xsd:extension>
        </xsd:complexContent>
      </xsd:complexType>
    </xsd:element>
    <xsd:element name="nb96c3ff2a5d4a82924c07913df6154c" ma:index="15" nillable="true" ma:taxonomy="true" ma:internalName="nb96c3ff2a5d4a82924c07913df6154c" ma:taxonomyFieldName="Organization" ma:displayName="Organization" ma:default="" ma:fieldId="{7b96c3ff-2a5d-4a82-924c-07913df6154c}" ma:sspId="4859e7fd-8a9c-4765-b0cd-dcb72885bd0e" ma:termSetId="d6d01212-7d2d-40e5-80dd-06563ad2f778" ma:anchorId="00000000-0000-0000-0000-000000000000" ma:open="false" ma:isKeyword="false">
      <xsd:complexType>
        <xsd:sequence>
          <xsd:element ref="pc:Terms" minOccurs="0" maxOccurs="1"/>
        </xsd:sequence>
      </xsd:complexType>
    </xsd:element>
    <xsd:element name="p134595f965f4aa68c0a18420dcb8be5" ma:index="17" nillable="true" ma:taxonomy="true" ma:internalName="p134595f965f4aa68c0a18420dcb8be5" ma:taxonomyFieldName="Document_x0020_Status" ma:displayName="Document Status" ma:default="" ma:fieldId="{9134595f-965f-4aa6-8c0a-18420dcb8be5}" ma:sspId="4859e7fd-8a9c-4765-b0cd-dcb72885bd0e" ma:termSetId="3f2f7bd8-2a0d-4da2-a7fc-6aee6584989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c39efcf38b242c0b23f5c88545692f3 xmlns="2844bb3b-70cb-48c0-941c-5d96a1c44519">
      <Terms xmlns="http://schemas.microsoft.com/office/infopath/2007/PartnerControls"/>
    </gc39efcf38b242c0b23f5c88545692f3>
    <nb96c3ff2a5d4a82924c07913df6154c xmlns="2844bb3b-70cb-48c0-941c-5d96a1c44519">
      <Terms xmlns="http://schemas.microsoft.com/office/infopath/2007/PartnerControls"/>
    </nb96c3ff2a5d4a82924c07913df6154c>
    <TaxCatchAll xmlns="2844bb3b-70cb-48c0-941c-5d96a1c44519"/>
    <p134595f965f4aa68c0a18420dcb8be5 xmlns="2844bb3b-70cb-48c0-941c-5d96a1c44519">
      <Terms xmlns="http://schemas.microsoft.com/office/infopath/2007/PartnerControls"/>
    </p134595f965f4aa68c0a18420dcb8be5>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973CB-5766-404C-8B9A-F5B8D1EDE1B7}">
  <ds:schemaRefs>
    <ds:schemaRef ds:uri="http://schemas.microsoft.com/sharepoint/events"/>
  </ds:schemaRefs>
</ds:datastoreItem>
</file>

<file path=customXml/itemProps2.xml><?xml version="1.0" encoding="utf-8"?>
<ds:datastoreItem xmlns:ds="http://schemas.openxmlformats.org/officeDocument/2006/customXml" ds:itemID="{F0992CD6-6E16-41C5-BC02-AF23E23AB9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4bb3b-70cb-48c0-941c-5d96a1c44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4952DF-37FB-4FB3-9F38-1A055F0A33BD}">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2844bb3b-70cb-48c0-941c-5d96a1c44519"/>
    <ds:schemaRef ds:uri="http://www.w3.org/XML/1998/namespace"/>
    <ds:schemaRef ds:uri="http://purl.org/dc/dcmitype/"/>
  </ds:schemaRefs>
</ds:datastoreItem>
</file>

<file path=customXml/itemProps4.xml><?xml version="1.0" encoding="utf-8"?>
<ds:datastoreItem xmlns:ds="http://schemas.openxmlformats.org/officeDocument/2006/customXml" ds:itemID="{94EF552E-7C8A-44A9-ACEA-4C939CA434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20785</TotalTime>
  <Words>4356</Words>
  <Application>Microsoft Office PowerPoint</Application>
  <PresentationFormat>On-screen Show (4:3)</PresentationFormat>
  <Paragraphs>297</Paragraphs>
  <Slides>22</Slides>
  <Notes>22</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Lucida Sans Unicode</vt:lpstr>
      <vt:lpstr>Wingdings</vt:lpstr>
      <vt:lpstr>DHHQ Jabber Brief</vt:lpstr>
      <vt:lpstr>PowerPoint Presentation</vt:lpstr>
      <vt:lpstr>EWS En Route Care  Scenario</vt:lpstr>
      <vt:lpstr>EWS En Route Care  Objectives</vt:lpstr>
      <vt:lpstr>EWS En Route Care  Definitions</vt:lpstr>
      <vt:lpstr>EWS Field Critical Care  Background</vt:lpstr>
      <vt:lpstr>EWS En Route Care  Role 1</vt:lpstr>
      <vt:lpstr>EWS En Route Care  Role 2</vt:lpstr>
      <vt:lpstr>EWS En Route Care  Role 3</vt:lpstr>
      <vt:lpstr>EWS En Route Care  Role 4</vt:lpstr>
      <vt:lpstr>EWS En Route Care  Aeromedical Evacuation</vt:lpstr>
      <vt:lpstr>EWS En Route Care Risks and Benefits</vt:lpstr>
      <vt:lpstr>EWS En Route Care  Risks and Benefits</vt:lpstr>
      <vt:lpstr>EWS En Route Care  Requirements</vt:lpstr>
      <vt:lpstr>EWS En Route Care  Requirements</vt:lpstr>
      <vt:lpstr>EWS En Route Care  Considerations</vt:lpstr>
      <vt:lpstr>EWS En Route Care  Decreased Barometric Pressure</vt:lpstr>
      <vt:lpstr>EWS En Route Care  Decreased Barometric Pressure</vt:lpstr>
      <vt:lpstr>EWS En Route Care  Effects of Flying</vt:lpstr>
      <vt:lpstr>EWS En Route Care  Nuclear, Biological, Chemical</vt:lpstr>
      <vt:lpstr>EWS En Route Care  MEDEVAC Precedence</vt:lpstr>
      <vt:lpstr>EWS En Route Care  Scenario</vt:lpstr>
      <vt:lpstr>EWS En Route Care  References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EWS En Route Care</dc:title>
  <dc:subject>EWS En Route Care</dc:subject>
  <dc:creator>Andrew Hall</dc:creator>
  <cp:keywords>Presentation</cp:keywords>
  <cp:lastModifiedBy>Alma.Glasgow</cp:lastModifiedBy>
  <cp:revision>187</cp:revision>
  <dcterms:created xsi:type="dcterms:W3CDTF">2018-10-03T21:35:40Z</dcterms:created>
  <dcterms:modified xsi:type="dcterms:W3CDTF">2022-01-04T13:55:32Z</dcterms:modified>
  <cp:category>JTS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0x0101006B2C65991F247A45AC943D71D3FF2BEE</vt:lpwstr>
  </property>
  <property fmtid="{D5CDD505-2E9C-101B-9397-08002B2CF9AE}" pid="3" name="Document Status">
    <vt:lpwstr/>
  </property>
  <property fmtid="{D5CDD505-2E9C-101B-9397-08002B2CF9AE}" pid="4" name="Organization">
    <vt:lpwstr/>
  </property>
  <property fmtid="{D5CDD505-2E9C-101B-9397-08002B2CF9AE}" pid="5" name="Document Type">
    <vt:lpwstr/>
  </property>
</Properties>
</file>