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2"/>
  </p:notesMasterIdLst>
  <p:sldIdLst>
    <p:sldId id="372" r:id="rId6"/>
    <p:sldId id="264" r:id="rId7"/>
    <p:sldId id="329" r:id="rId8"/>
    <p:sldId id="262" r:id="rId9"/>
    <p:sldId id="265" r:id="rId10"/>
    <p:sldId id="332" r:id="rId11"/>
    <p:sldId id="330" r:id="rId12"/>
    <p:sldId id="331" r:id="rId13"/>
    <p:sldId id="333" r:id="rId14"/>
    <p:sldId id="334" r:id="rId15"/>
    <p:sldId id="335" r:id="rId16"/>
    <p:sldId id="336" r:id="rId17"/>
    <p:sldId id="337" r:id="rId18"/>
    <p:sldId id="338" r:id="rId19"/>
    <p:sldId id="339" r:id="rId20"/>
    <p:sldId id="340" r:id="rId21"/>
    <p:sldId id="342" r:id="rId22"/>
    <p:sldId id="341" r:id="rId23"/>
    <p:sldId id="343" r:id="rId24"/>
    <p:sldId id="369" r:id="rId25"/>
    <p:sldId id="344" r:id="rId26"/>
    <p:sldId id="345" r:id="rId27"/>
    <p:sldId id="346" r:id="rId28"/>
    <p:sldId id="266" r:id="rId29"/>
    <p:sldId id="347" r:id="rId30"/>
    <p:sldId id="348" r:id="rId31"/>
    <p:sldId id="349" r:id="rId32"/>
    <p:sldId id="351" r:id="rId33"/>
    <p:sldId id="350" r:id="rId34"/>
    <p:sldId id="352" r:id="rId35"/>
    <p:sldId id="353" r:id="rId36"/>
    <p:sldId id="354" r:id="rId37"/>
    <p:sldId id="356" r:id="rId38"/>
    <p:sldId id="355" r:id="rId39"/>
    <p:sldId id="370" r:id="rId40"/>
    <p:sldId id="361" r:id="rId41"/>
    <p:sldId id="360" r:id="rId42"/>
    <p:sldId id="363" r:id="rId43"/>
    <p:sldId id="364" r:id="rId44"/>
    <p:sldId id="357" r:id="rId45"/>
    <p:sldId id="359" r:id="rId46"/>
    <p:sldId id="358" r:id="rId47"/>
    <p:sldId id="366" r:id="rId48"/>
    <p:sldId id="365" r:id="rId49"/>
    <p:sldId id="367" r:id="rId50"/>
    <p:sldId id="368"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kowski, Cynthia R" initials="KCR" lastIdx="7" clrIdx="0">
    <p:extLst>
      <p:ext uri="{19B8F6BF-5375-455C-9EA6-DF929625EA0E}">
        <p15:presenceInfo xmlns:p15="http://schemas.microsoft.com/office/powerpoint/2012/main" userId="Kurkowski, Cynthia R" providerId="None"/>
      </p:ext>
    </p:extLst>
  </p:cmAuthor>
  <p:cmAuthor id="2" name="Rhodes, Rachel S" initials="RSR" lastIdx="3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0" autoAdjust="0"/>
    <p:restoredTop sz="76968" autoAdjust="0"/>
  </p:normalViewPr>
  <p:slideViewPr>
    <p:cSldViewPr>
      <p:cViewPr varScale="1">
        <p:scale>
          <a:sx n="77" d="100"/>
          <a:sy n="77" d="100"/>
        </p:scale>
        <p:origin x="9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AB2DAA3-0438-472D-AB72-FF2D5E6D38DA}" type="datetimeFigureOut">
              <a:rPr lang="en-US"/>
              <a:pPr>
                <a:defRPr/>
              </a:pPr>
              <a:t>11/17/2022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8081CC8-1348-4E57-A76C-ED885528E53E}" type="slidenum">
              <a:rPr lang="en-US" altLang="en-US"/>
              <a:pPr>
                <a:defRPr/>
              </a:pPr>
              <a:t>‹#›</a:t>
            </a:fld>
            <a:endParaRPr lang="en-US" altLang="en-US"/>
          </a:p>
        </p:txBody>
      </p:sp>
    </p:spTree>
    <p:extLst>
      <p:ext uri="{BB962C8B-B14F-4D97-AF65-F5344CB8AC3E}">
        <p14:creationId xmlns:p14="http://schemas.microsoft.com/office/powerpoint/2010/main" val="1538473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scenario presents a patient who has sustained a gunshot wound to his abdomen, arrives in traumatic shock, and then arrests.  What is the best way to proceed to give this person a maximal chance at survival?</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a:t>
            </a:fld>
            <a:endParaRPr lang="en-US" altLang="en-US"/>
          </a:p>
        </p:txBody>
      </p:sp>
    </p:spTree>
    <p:extLst>
      <p:ext uri="{BB962C8B-B14F-4D97-AF65-F5344CB8AC3E}">
        <p14:creationId xmlns:p14="http://schemas.microsoft.com/office/powerpoint/2010/main" val="171714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remainder of the lecture focuses on damage control strategies and principles.  Some of the over-arching surgical principles are covered here.  First, be quick and get to the point.  Focus on stopping the source of hemorrhage.  Don’t do complex repairs.  Ligate or shunt injured vessels.  Remove injured organs that can be removed, like the spleen and kidneys, and pack those that cannot, like the liver and retroperitoneal surfaces.  Control contamination by removing injured bowel and leaving it in discontinuity.  Temporarily close cavities and get out of the OR to rewarm and resuscitate the patient.  Once the patient’s bleeding has been stopped and physiology has been restored, more definitive procedures can be performed.</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11</a:t>
            </a:fld>
            <a:endParaRPr lang="en-US" altLang="en-US"/>
          </a:p>
        </p:txBody>
      </p:sp>
    </p:spTree>
    <p:extLst>
      <p:ext uri="{BB962C8B-B14F-4D97-AF65-F5344CB8AC3E}">
        <p14:creationId xmlns:p14="http://schemas.microsoft.com/office/powerpoint/2010/main" val="182619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Resuscitation should be performed with blood products, not crystalloids.  Crystalloids have neither oxygen carrying capacity nor clotting factors.  In fact, they can dilute one’s clotting factors and create a metabolic acidosis, worsening bleeding rather than ameliorate it.  The order of priority for transfusion is somewhat dependent on one’s location, whether it is pre-hospital or in a role 1 facility without blood storage facilities or at a role 2 or 3 facility with blood storage capabilities.  Either way, the focus should be on giving a balanced resuscitation that provides both oxygen carrying capacity and clotting factors.  The best way to do this is with whole blood.  In the prehospital and role 1 setting, the best blood product to use is Low-titer O whole blood.  This blood is screened for infectious diseases and low anti-A and anti-B antibodies and is FDA approved.  If this is unavailable, a walking blood bank would be the next best choice.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role 2 and 3 setting, we lean towards using pre-screened, FDA approved products first.  This will be low-titer O whole blood or type specific whole blood, if available.  Next, a balanced resuscitation with packed red blood cells, plasma, and platelets deliver in a 1:1:1 ratio.  Before delivering unbalanced resuscitation, role 2 and 3 providers should consider activating a walking blood bank for those requiring a mass transfusion.  Should that not be available, or that resource exhausted, unbalanced ratios as listed should be administered.</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12</a:t>
            </a:fld>
            <a:endParaRPr lang="en-US" altLang="en-US"/>
          </a:p>
        </p:txBody>
      </p:sp>
    </p:spTree>
    <p:extLst>
      <p:ext uri="{BB962C8B-B14F-4D97-AF65-F5344CB8AC3E}">
        <p14:creationId xmlns:p14="http://schemas.microsoft.com/office/powerpoint/2010/main" val="777186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crystalloid restores volume but doesn’t deliver oxygen carrying capacity or clotting factors whereas whole blood performs all three functions.  Whole blood doesn’t exacerbate coagulopathies or acidosis either.  In the absence of whole blood, a balanced resuscitation is preferred.</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13</a:t>
            </a:fld>
            <a:endParaRPr lang="en-US" altLang="en-US"/>
          </a:p>
        </p:txBody>
      </p:sp>
    </p:spTree>
    <p:extLst>
      <p:ext uri="{BB962C8B-B14F-4D97-AF65-F5344CB8AC3E}">
        <p14:creationId xmlns:p14="http://schemas.microsoft.com/office/powerpoint/2010/main" val="352659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addition of plasma and platelets to packed red blood cells replaces the clotting factors the body is rapidly using to control hemorrhage.  They restore hemostasis and reduce mortality.</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14</a:t>
            </a:fld>
            <a:endParaRPr lang="en-US" altLang="en-US"/>
          </a:p>
        </p:txBody>
      </p:sp>
    </p:spTree>
    <p:extLst>
      <p:ext uri="{BB962C8B-B14F-4D97-AF65-F5344CB8AC3E}">
        <p14:creationId xmlns:p14="http://schemas.microsoft.com/office/powerpoint/2010/main" val="2703171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Whole blood is preferred over a balanced resuscitation for multiple reasons.  Separated blood products have more dilute components than native blood.  For example, the hematocrit of packed red blood cells is usually around 29%, the platelet count of an apheresis pack of platelets is roughly 90,000, and fresh frozen plasma has approximately 62% of the clotting factors of native blood.  Fresh whole blood should have normal levels of all components.  Low titer O whole blood, which needs to be refrigerated and preserved, is slightly diluted but better than component therapy.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Additionally, it is logistically easier to stock and provide one type of blood, low titer O whole blood, than it is to provide multiple components, which may have various shelf times and expiration dates.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15</a:t>
            </a:fld>
            <a:endParaRPr lang="en-US" altLang="en-US"/>
          </a:p>
        </p:txBody>
      </p:sp>
    </p:spTree>
    <p:extLst>
      <p:ext uri="{BB962C8B-B14F-4D97-AF65-F5344CB8AC3E}">
        <p14:creationId xmlns:p14="http://schemas.microsoft.com/office/powerpoint/2010/main" val="392629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As previously stated, whole blood has components that are much closer to native levels.  Additionally, they are in the correct proportions.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Fresh whole blood is collected via a walking blood bank from pre-screened donors.  It can either be from O donors who have be pre-screened as having low anti-A and anti-B antibody levels, or from type specific donors.</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16</a:t>
            </a:fld>
            <a:endParaRPr lang="en-US" altLang="en-US"/>
          </a:p>
        </p:txBody>
      </p:sp>
    </p:spTree>
    <p:extLst>
      <p:ext uri="{BB962C8B-B14F-4D97-AF65-F5344CB8AC3E}">
        <p14:creationId xmlns:p14="http://schemas.microsoft.com/office/powerpoint/2010/main" val="246304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Low-titer O-whole blood comprises the majority of cold-stored whole blood, although units may occasionally get type specific O-whole blood.  Whole blood stored in CPDA-1 is good for 35 days and blood stored in CPD is good for 21 days, both of which the Armed Services Blood Program uses.  If a unit receives low-titer O-whole blood preserved in CPDA-1, it starts to lose its function after 21 days.  If using older blood, one may need to adjunct it with fresh whole blood or component therapy, if available.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17</a:t>
            </a:fld>
            <a:endParaRPr lang="en-US" altLang="en-US"/>
          </a:p>
        </p:txBody>
      </p:sp>
    </p:spTree>
    <p:extLst>
      <p:ext uri="{BB962C8B-B14F-4D97-AF65-F5344CB8AC3E}">
        <p14:creationId xmlns:p14="http://schemas.microsoft.com/office/powerpoint/2010/main" val="87731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portion of the lecture will transition into additional adjuncts that can be given to control massive hemorrhage, the first and foremost of which is a tourniquet.</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18</a:t>
            </a:fld>
            <a:endParaRPr lang="en-US" altLang="en-US"/>
          </a:p>
        </p:txBody>
      </p:sp>
    </p:spTree>
    <p:extLst>
      <p:ext uri="{BB962C8B-B14F-4D97-AF65-F5344CB8AC3E}">
        <p14:creationId xmlns:p14="http://schemas.microsoft.com/office/powerpoint/2010/main" val="1537809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implementation of tourniquet use in Iraq and Afghanistan has been the most significant improvement in care of combat casualties during those two decades of conflict.</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19</a:t>
            </a:fld>
            <a:endParaRPr lang="en-US" altLang="en-US"/>
          </a:p>
        </p:txBody>
      </p:sp>
    </p:spTree>
    <p:extLst>
      <p:ext uri="{BB962C8B-B14F-4D97-AF65-F5344CB8AC3E}">
        <p14:creationId xmlns:p14="http://schemas.microsoft.com/office/powerpoint/2010/main" val="1161042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 junctional tourniquet is a variant of a normal tourniquet.  It is used to control bleeding in the groin and axilla.  The term junction refers to the fact that the groin and axilla are the junction between the torso and the limbs.  The SAM Junctional Tourniquet also functions as a pelvic binder, which can be useful for blast injuries that cause high amputations and pelvic fractures.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20</a:t>
            </a:fld>
            <a:endParaRPr lang="en-US" altLang="en-US"/>
          </a:p>
        </p:txBody>
      </p:sp>
    </p:spTree>
    <p:extLst>
      <p:ext uri="{BB962C8B-B14F-4D97-AF65-F5344CB8AC3E}">
        <p14:creationId xmlns:p14="http://schemas.microsoft.com/office/powerpoint/2010/main" val="80704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Damage control is broken into two main components: damage control resuscitation and damage control surgery.  We will go through the indications for performing damage control resuscitation and surgery as well as how to execute those strategies.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a:t>
            </a:fld>
            <a:endParaRPr lang="en-US" altLang="en-US"/>
          </a:p>
        </p:txBody>
      </p:sp>
    </p:spTree>
    <p:extLst>
      <p:ext uri="{BB962C8B-B14F-4D97-AF65-F5344CB8AC3E}">
        <p14:creationId xmlns:p14="http://schemas.microsoft.com/office/powerpoint/2010/main" val="367716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adjuncts like Combat Gauze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Celox</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available to help achieve hemostasis.  They have active ingredients to promote clotting.  For Combat Gauze, that is a substance called kaolin; whereas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Celox</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is a derivative of chitin called chitosan.  In the pre-hospital setting, these are usually used to pack wounds.  They can also help with raw surface bleeding from amputations, the retroperitoneum, and solid organ bleeding.  Most, if not all, are now radiolabeled to ensure they can be identified on plain films.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21</a:t>
            </a:fld>
            <a:endParaRPr lang="en-US" altLang="en-US"/>
          </a:p>
        </p:txBody>
      </p:sp>
    </p:spTree>
    <p:extLst>
      <p:ext uri="{BB962C8B-B14F-4D97-AF65-F5344CB8AC3E}">
        <p14:creationId xmlns:p14="http://schemas.microsoft.com/office/powerpoint/2010/main" val="77247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Transexamic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acid (TXA) is probably the most well-known adjunct.  TXA inhibits the conversion of plasminogen into plasmin, thereby slowing the breakdown of fibrin and the dissolution of clots.  Its effectiveness in trauma has been shown to be when given within 3 hours of injury.  There is a mortality risk if given after three hours.   The most readily accepted administration regimen is given 1 gm immediately, followed by another gram over 8 hours.  However, the Committee on Tactical Combat Casualty Care is now recommending 2 gm TXA be given up front.  Therefore, check with the medic delivering the patient as that they may have already received 2 gm and should not receive additional doses.</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22</a:t>
            </a:fld>
            <a:endParaRPr lang="en-US" altLang="en-US"/>
          </a:p>
        </p:txBody>
      </p:sp>
    </p:spTree>
    <p:extLst>
      <p:ext uri="{BB962C8B-B14F-4D97-AF65-F5344CB8AC3E}">
        <p14:creationId xmlns:p14="http://schemas.microsoft.com/office/powerpoint/2010/main" val="304305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now transition into surgical procedures used for damage control.  The emergency resuscitative thoracotomy, or left anterolateral thoracotomy, is probably the most well-known.  It facilitates multiple emergent issues.  Cardiac tamponade can be released by opening the pericardium, allowing the heart to fill which then improves cardiac output.  The aorta can be occluded by cross clamping to allow the heart to preferentially perfuse the coronary and carotid vessels.  This allows for the heart and brain to be perfused while the patient is resuscitated and bleeding distal to the aortic occlusion is addressed.  Finally, internal cardiac massage may be performed while a person is resuscitated.  If the heart is full, it is unlikely that cardiac massage and intracardiac epinephrine will be effective.</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23</a:t>
            </a:fld>
            <a:endParaRPr lang="en-US" altLang="en-US"/>
          </a:p>
        </p:txBody>
      </p:sp>
    </p:spTree>
    <p:extLst>
      <p:ext uri="{BB962C8B-B14F-4D97-AF65-F5344CB8AC3E}">
        <p14:creationId xmlns:p14="http://schemas.microsoft.com/office/powerpoint/2010/main" val="2899707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Absolute indications for an emergency resuscitative thoracotomy are a patient who sustained penetrating torso or extremity trauma and lost vitals within 15 min of arrival to the Role II or III facility, and those with blunt truncal and extremity trauma who arrest after arrival.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24</a:t>
            </a:fld>
            <a:endParaRPr lang="en-US" altLang="en-US"/>
          </a:p>
        </p:txBody>
      </p:sp>
    </p:spTree>
    <p:extLst>
      <p:ext uri="{BB962C8B-B14F-4D97-AF65-F5344CB8AC3E}">
        <p14:creationId xmlns:p14="http://schemas.microsoft.com/office/powerpoint/2010/main" val="3235150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Relative indications for an emergency resuscitative thoracotomy are a patient who sustained penetrating torso trauma greater than 15 min prior to arrival to the Role II or III facility, but still have signs of cardiac activity on telemetry or ultrasound.  Emergency resuscitative thoracotomies have very limited utility in brain injuries.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25</a:t>
            </a:fld>
            <a:endParaRPr lang="en-US" altLang="en-US"/>
          </a:p>
        </p:txBody>
      </p:sp>
    </p:spTree>
    <p:extLst>
      <p:ext uri="{BB962C8B-B14F-4D97-AF65-F5344CB8AC3E}">
        <p14:creationId xmlns:p14="http://schemas.microsoft.com/office/powerpoint/2010/main" val="950499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Emergency resuscitative thoracotomies are not cure-alls.  For those with blunt trauma and no signs of life upon arrival, emergency resuscitative thoracotomy will not salvage the patient; the patient is dead.  Additionally, in mass casualty situations, performing an emergency resuscitative thoracotomy in a patient may utilize time and resources better directed at procedures on patients with higher chances of survival.</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26</a:t>
            </a:fld>
            <a:endParaRPr lang="en-US" altLang="en-US"/>
          </a:p>
        </p:txBody>
      </p:sp>
    </p:spTree>
    <p:extLst>
      <p:ext uri="{BB962C8B-B14F-4D97-AF65-F5344CB8AC3E}">
        <p14:creationId xmlns:p14="http://schemas.microsoft.com/office/powerpoint/2010/main" val="1233042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algorithm can help guide decision making and is from the emergency resuscitative thoracotomy CPG.  This CPG also has more detailed information on the procedure.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27</a:t>
            </a:fld>
            <a:endParaRPr lang="en-US" altLang="en-US"/>
          </a:p>
        </p:txBody>
      </p:sp>
    </p:spTree>
    <p:extLst>
      <p:ext uri="{BB962C8B-B14F-4D97-AF65-F5344CB8AC3E}">
        <p14:creationId xmlns:p14="http://schemas.microsoft.com/office/powerpoint/2010/main" val="924993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REBOA, or Resuscitative Endovascular Balloon Occlusion of the Aorta, is a less invasive way of occluding the aorta while bleeding is controlled.  Just like occlusion of the aorta with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DeBakey</a:t>
            </a:r>
            <a:r>
              <a:rPr lang="en-US" sz="1800" dirty="0">
                <a:effectLst/>
                <a:latin typeface="Calibri" panose="020F0502020204030204" pitchFamily="34" charset="0"/>
                <a:ea typeface="Calibri" panose="020F0502020204030204" pitchFamily="34" charset="0"/>
                <a:cs typeface="Times New Roman" panose="02020603050405020304" pitchFamily="18" charset="0"/>
              </a:rPr>
              <a:t> clamp in an emergency resuscitative thoracotomy, a REBOA blocks blood flow to the lower body, allowing for preferential perfusion of the heart and brain while the patient is resuscitated and bleeding is controlled.  Unlike emergency resuscitative thoracotomy, REBOA does not allow for release of cardiac tamponade, repair of intra-thoracic trauma, or open cardiac message.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28</a:t>
            </a:fld>
            <a:endParaRPr lang="en-US" altLang="en-US"/>
          </a:p>
        </p:txBody>
      </p:sp>
    </p:spTree>
    <p:extLst>
      <p:ext uri="{BB962C8B-B14F-4D97-AF65-F5344CB8AC3E}">
        <p14:creationId xmlns:p14="http://schemas.microsoft.com/office/powerpoint/2010/main" val="2874317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REBOA allows for temporary control of abdominal or pelvic bleeding.  Bleeding in the lower extremities can usually be controlled with a tourniquet.  Again, it is a temporary measure.  The bleeding vessels or organs need to either be ligated, shunted, repaired, or removed.  While the REBOA catheter is up, the distal tissue is becoming ischemic.  Release of the balloon will result in ischemic reperfusion injury.  The longer the occlusion time, the greater the ischemic-reperfusion injury.</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29</a:t>
            </a:fld>
            <a:endParaRPr lang="en-US" altLang="en-US"/>
          </a:p>
        </p:txBody>
      </p:sp>
    </p:spTree>
    <p:extLst>
      <p:ext uri="{BB962C8B-B14F-4D97-AF65-F5344CB8AC3E}">
        <p14:creationId xmlns:p14="http://schemas.microsoft.com/office/powerpoint/2010/main" val="4211689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Again, REBOA is best used for hemorrhagic shock from either abdominal or pelvic sources.  It can be used for either penetrating or blunt trauma.  Ideally, it is placed when the patient is in shock, but not after cardiac arrest.  Should the patient arrest, emergency department thoracotomy allows for open cardiac message in addition to aortic occlusion.  Furthermore, REBOA should not be used for hemorrhage from thoracic trauma.  If the balloon is below the level of the injury, the REBOA catheter can exacerbate bleeding.  Additionally, one will need to access the chest to control whatever the source of bleeding is.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30</a:t>
            </a:fld>
            <a:endParaRPr lang="en-US" altLang="en-US"/>
          </a:p>
        </p:txBody>
      </p:sp>
    </p:spTree>
    <p:extLst>
      <p:ext uri="{BB962C8B-B14F-4D97-AF65-F5344CB8AC3E}">
        <p14:creationId xmlns:p14="http://schemas.microsoft.com/office/powerpoint/2010/main" val="173178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discussed in the War Wounds lecture, hemorrhage is the leading cause of death on the battlefield.  Hemorrhage causes several physiologic changes that propagate further hemorrhage.  Breaking that cycle is key to survival.  Damage control resuscitation and surgery are two synergistic strategies utilized to improve survival.  Although scenarios may occur where one could perform only damage control resuscitation due to the paucity of surgical assets, in general a provider does not do one strategy without doing the other.</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a:t>
            </a:fld>
            <a:endParaRPr lang="en-US" altLang="en-US"/>
          </a:p>
        </p:txBody>
      </p:sp>
    </p:spTree>
    <p:extLst>
      <p:ext uri="{BB962C8B-B14F-4D97-AF65-F5344CB8AC3E}">
        <p14:creationId xmlns:p14="http://schemas.microsoft.com/office/powerpoint/2010/main" val="1225174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diagram comes from the REBOA CPG and shows the indications and placement zones for the REBOA balloon.</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31</a:t>
            </a:fld>
            <a:endParaRPr lang="en-US" altLang="en-US"/>
          </a:p>
        </p:txBody>
      </p:sp>
    </p:spTree>
    <p:extLst>
      <p:ext uri="{BB962C8B-B14F-4D97-AF65-F5344CB8AC3E}">
        <p14:creationId xmlns:p14="http://schemas.microsoft.com/office/powerpoint/2010/main" val="3923308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decision to perform damage control procedures is a combination of the injury mechanism, the injury pattern, the patient’s condition upon arrival, available resources, and number of casualties.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32</a:t>
            </a:fld>
            <a:endParaRPr lang="en-US" altLang="en-US"/>
          </a:p>
        </p:txBody>
      </p:sp>
    </p:spTree>
    <p:extLst>
      <p:ext uri="{BB962C8B-B14F-4D97-AF65-F5344CB8AC3E}">
        <p14:creationId xmlns:p14="http://schemas.microsoft.com/office/powerpoint/2010/main" val="4212217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 provides some general guidelines regarding when damage control surgery is beneficial.  Patient with multiple life-threatening injuries or complex injuries benefit from damage control.  Those presenting in the “terrible triad” of hypothermia, coagulopathy, and acidosis benefit.  In mass casualty situations, damage control procedures on patients with less complex injuries may allow providers to treat more patients quicker.</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33</a:t>
            </a:fld>
            <a:endParaRPr lang="en-US" altLang="en-US"/>
          </a:p>
        </p:txBody>
      </p:sp>
    </p:spTree>
    <p:extLst>
      <p:ext uri="{BB962C8B-B14F-4D97-AF65-F5344CB8AC3E}">
        <p14:creationId xmlns:p14="http://schemas.microsoft.com/office/powerpoint/2010/main" val="756904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several slides cover surgical principles of damage control.  First, make big incisions to identify and control what is bleeding.  Second, focus on stopping hemorrhage.  Shunt major vessels.  Ligate those vessels amenable to ligation.  Control bleeding associated with fractures using external fixators, which can generally be placed quickly.</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34</a:t>
            </a:fld>
            <a:endParaRPr lang="en-US" altLang="en-US"/>
          </a:p>
        </p:txBody>
      </p:sp>
    </p:spTree>
    <p:extLst>
      <p:ext uri="{BB962C8B-B14F-4D97-AF65-F5344CB8AC3E}">
        <p14:creationId xmlns:p14="http://schemas.microsoft.com/office/powerpoint/2010/main" val="2249653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Control contamination in the abdomen by resecting or primarily repairing bowel injuries.  Save anastomoses for subsequent surgeries.   Temporary packing can help control solid organ and raw surface area bleeding, particularly in the liver, pelvis, retroperitoneum, and chest.  The spleen should generally be removed.  Injured kidneys may also require removal.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Once bleeding is controlled, leave the abdomen open.  Place a temporary closure like a wound vac or Bogota bag.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Return to the ICU when bleeding is controlled to rewarm and resuscitate the patient.  Once the patient is rewarmed, resuscitated, and no longer coagulopathic, return to the OR for definitive repair of the injuries.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35</a:t>
            </a:fld>
            <a:endParaRPr lang="en-US" altLang="en-US"/>
          </a:p>
        </p:txBody>
      </p:sp>
    </p:spTree>
    <p:extLst>
      <p:ext uri="{BB962C8B-B14F-4D97-AF65-F5344CB8AC3E}">
        <p14:creationId xmlns:p14="http://schemas.microsoft.com/office/powerpoint/2010/main" val="4071962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Returning to the concept of “temporary abdominal closure”, there are multiple reasons for doing so in damage control surgery.  Temporary abdominal closure eliminates the time consuming process of closing the abdominal fascia.  It allows for easy re-exploration and minimizes the chance of abdominal compartment syndrome from occurring when the patient is resuscitated.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 ideal method protects the bowel from desiccation or injury, removes fluid, and minimizes the chance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enteroatmospheric</a:t>
            </a:r>
            <a:r>
              <a:rPr lang="en-US" sz="1800" dirty="0">
                <a:effectLst/>
                <a:latin typeface="Calibri" panose="020F0502020204030204" pitchFamily="34" charset="0"/>
                <a:ea typeface="Calibri" panose="020F0502020204030204" pitchFamily="34" charset="0"/>
                <a:cs typeface="Times New Roman" panose="02020603050405020304" pitchFamily="18" charset="0"/>
              </a:rPr>
              <a:t> fistula formation and abdominal wall retraction.</a:t>
            </a:r>
          </a:p>
          <a:p>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36</a:t>
            </a:fld>
            <a:endParaRPr lang="en-US" altLang="en-US"/>
          </a:p>
        </p:txBody>
      </p:sp>
    </p:spTree>
    <p:extLst>
      <p:ext uri="{BB962C8B-B14F-4D97-AF65-F5344CB8AC3E}">
        <p14:creationId xmlns:p14="http://schemas.microsoft.com/office/powerpoint/2010/main" val="3534725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An easily constructed temporary abdominal closure is a “Bogota bag.”  A “Bogota bag” is created by placing a sterile plastic sheet, such as an IV bag or X-ray cassette cover over the viscera, and making small holes in it with a knife to promote fluid evacuation.  The plastic sheet is tucked under the edges of fascia.  It is then covered with blue towels, NG tubes, and occlusive tape like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Ioban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NG tubes are then hooked to low continuous wall suction.</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37</a:t>
            </a:fld>
            <a:endParaRPr lang="en-US" altLang="en-US"/>
          </a:p>
        </p:txBody>
      </p:sp>
    </p:spTree>
    <p:extLst>
      <p:ext uri="{BB962C8B-B14F-4D97-AF65-F5344CB8AC3E}">
        <p14:creationId xmlns:p14="http://schemas.microsoft.com/office/powerpoint/2010/main" val="148344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Depending on your location and the resources available, you may have access to 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ABThera</a:t>
            </a:r>
            <a:r>
              <a:rPr lang="en-US" sz="1800" dirty="0">
                <a:effectLst/>
                <a:latin typeface="Calibri" panose="020F0502020204030204" pitchFamily="34" charset="0"/>
                <a:ea typeface="Calibri" panose="020F0502020204030204" pitchFamily="34" charset="0"/>
                <a:cs typeface="Times New Roman" panose="02020603050405020304" pitchFamily="18" charset="0"/>
              </a:rPr>
              <a:t> Wound Vac by KCI.  The first layer is a sterile, fenestrated plastic bag which can be cut to the size of the patient’s abdomen.  Again, the plastic is placed over the viscera with the edges tucked underneath the fascia.</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38</a:t>
            </a:fld>
            <a:endParaRPr lang="en-US" altLang="en-US"/>
          </a:p>
        </p:txBody>
      </p:sp>
    </p:spTree>
    <p:extLst>
      <p:ext uri="{BB962C8B-B14F-4D97-AF65-F5344CB8AC3E}">
        <p14:creationId xmlns:p14="http://schemas.microsoft.com/office/powerpoint/2010/main" val="1750165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The second layer is a foam sponge, cut to the size of the abdominal wound.  This is then covered with occlusive tape.  A hole is cut in the tape, where a tract pad is placed.  This pad has tubing that can be connected to a portable vacuum device.  This device is set to a low continuous suction and evacuates abdominal fluid.</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39</a:t>
            </a:fld>
            <a:endParaRPr lang="en-US" altLang="en-US"/>
          </a:p>
        </p:txBody>
      </p:sp>
    </p:spTree>
    <p:extLst>
      <p:ext uri="{BB962C8B-B14F-4D97-AF65-F5344CB8AC3E}">
        <p14:creationId xmlns:p14="http://schemas.microsoft.com/office/powerpoint/2010/main" val="1431016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In general, one should not re-operate until the patient is warm, resuscitated, and without significant coagulopathy.  That being said, recurrent bleeding and hemorrhage in the ICU require immediate reoperation.  In general, re-operation occurs 24-48 hours after the initial operation.   Waiting longer can result in missed injuries and make definitive repairs more difficult to do as the body starts to form adhesions.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40</a:t>
            </a:fld>
            <a:endParaRPr lang="en-US" altLang="en-US"/>
          </a:p>
        </p:txBody>
      </p:sp>
    </p:spTree>
    <p:extLst>
      <p:ext uri="{BB962C8B-B14F-4D97-AF65-F5344CB8AC3E}">
        <p14:creationId xmlns:p14="http://schemas.microsoft.com/office/powerpoint/2010/main" val="217408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two slides will cover some of the key damage control principles.   First and foremost, the sooner one stops hemorrhage and the lethal triad of hypothermia, acidosis, and coagulopathy, the better chance a severely injured patient will have at survival.  If a patient is actively dying, focus only on procedures that are immediately life-saving procedures.  Don’t do unnecessary “stuff”, such as non-emergent diagnostic studies or reconstructive procedures.  Wait until the patient has stabilized for non-emergent activities.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5</a:t>
            </a:fld>
            <a:endParaRPr lang="en-US" altLang="en-US"/>
          </a:p>
        </p:txBody>
      </p:sp>
    </p:spTree>
    <p:extLst>
      <p:ext uri="{BB962C8B-B14F-4D97-AF65-F5344CB8AC3E}">
        <p14:creationId xmlns:p14="http://schemas.microsoft.com/office/powerpoint/2010/main" val="2263611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When re-exploring a patient, assume that injuries were missed in the haste of the damage control operation.  Fully explore the abdomen.  This is critically important if you were not the initial operating provider.  Remove any retained packs.  If removal of packs leads to raw-surface bleeding, the packs may be replaced.  When the abdomen or chest is definitively closed, obtain plain films to verify removal of all the packs as these form infectious niduses if retained. Consideration must be made for enteral feeding access at this time.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41</a:t>
            </a:fld>
            <a:endParaRPr lang="en-US" altLang="en-US"/>
          </a:p>
        </p:txBody>
      </p:sp>
    </p:spTree>
    <p:extLst>
      <p:ext uri="{BB962C8B-B14F-4D97-AF65-F5344CB8AC3E}">
        <p14:creationId xmlns:p14="http://schemas.microsoft.com/office/powerpoint/2010/main" val="1223543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When utilizing packs to tamponade solid organ and raw surface injuries, do not remove the packs until after hemostasis appears to have been obtained.  Moisten laparotomy pads to facilitate removal and not tear off clot from the organ’s surface.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When transferring patients between roles of care, removal of packs and definitive fixation usually occurs at the next level of care.  Not only does this promote hemostasis, it also allows for further exploration and definitive repairs to occur in cleaner environments, with more resources. </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42</a:t>
            </a:fld>
            <a:endParaRPr lang="en-US" altLang="en-US"/>
          </a:p>
        </p:txBody>
      </p:sp>
    </p:spTree>
    <p:extLst>
      <p:ext uri="{BB962C8B-B14F-4D97-AF65-F5344CB8AC3E}">
        <p14:creationId xmlns:p14="http://schemas.microsoft.com/office/powerpoint/2010/main" val="2623215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complication of aggressive resuscitation is abdominal compartment syndrome.  Abdominal compartment syndrome is a state where the intra-abdominal pressure is increased, pressing on the viscera and vessels.  This may result in ischemia of the bowel.  The kidneys stop making urine due to compression of the renal arteries.  The IVC is compressed, resulting in decreased return of blood to the heart and a drop in cardiac output, as manifest by hypotension.  The diaphragm is pushed upwards, compressing the lungs and making ventilation more difficult.  This is manifest as increases in peak airway pressures.</a:t>
            </a:r>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43</a:t>
            </a:fld>
            <a:endParaRPr lang="en-US" altLang="en-US"/>
          </a:p>
        </p:txBody>
      </p:sp>
    </p:spTree>
    <p:extLst>
      <p:ext uri="{BB962C8B-B14F-4D97-AF65-F5344CB8AC3E}">
        <p14:creationId xmlns:p14="http://schemas.microsoft.com/office/powerpoint/2010/main" val="218321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Bladder pressures can help diagnose abdominal compartment syndrome.  Typically, abdominal compartment syndrome occurs when the pressure exceeds 30 mmHg.  However, the diagnosis is not made without end organ dysfunction as outlined in the previous slide.  Treatment is re-opening of the abdomen and temporary abdominal closure.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44</a:t>
            </a:fld>
            <a:endParaRPr lang="en-US" altLang="en-US"/>
          </a:p>
        </p:txBody>
      </p:sp>
    </p:spTree>
    <p:extLst>
      <p:ext uri="{BB962C8B-B14F-4D97-AF65-F5344CB8AC3E}">
        <p14:creationId xmlns:p14="http://schemas.microsoft.com/office/powerpoint/2010/main" val="1344572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We return to our scenario from the beginning of the presentation.  A patient with an abdominal gunshot wound presents in hemorrhagic shock.  He then arrests in the emergency department.  Knowing what you know now regarding damage control resuscitation and surgery, how would you proceed?</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45</a:t>
            </a:fld>
            <a:endParaRPr lang="en-US" altLang="en-US"/>
          </a:p>
        </p:txBody>
      </p:sp>
    </p:spTree>
    <p:extLst>
      <p:ext uri="{BB962C8B-B14F-4D97-AF65-F5344CB8AC3E}">
        <p14:creationId xmlns:p14="http://schemas.microsoft.com/office/powerpoint/2010/main" val="3670687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Further information on damage control resuscitation and surgery is contained in these six CPG’s found on the JTS website.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46</a:t>
            </a:fld>
            <a:endParaRPr lang="en-US" altLang="en-US"/>
          </a:p>
        </p:txBody>
      </p:sp>
    </p:spTree>
    <p:extLst>
      <p:ext uri="{BB962C8B-B14F-4D97-AF65-F5344CB8AC3E}">
        <p14:creationId xmlns:p14="http://schemas.microsoft.com/office/powerpoint/2010/main" val="14415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Avoid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overresuscitating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patients; raising their systolic blood pressure significantly above 100 mmHg can dislodge clots.  Large volume crystalloid resuscitations can lead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dilutational</a:t>
            </a:r>
            <a:r>
              <a:rPr lang="en-US" sz="1800" dirty="0">
                <a:effectLst/>
                <a:latin typeface="Calibri" panose="020F0502020204030204" pitchFamily="34" charset="0"/>
                <a:ea typeface="Calibri" panose="020F0502020204030204" pitchFamily="34" charset="0"/>
                <a:cs typeface="Times New Roman" panose="02020603050405020304" pitchFamily="18" charset="0"/>
              </a:rPr>
              <a:t> coagulopathy and even metabolic acidosis.  Resuscitate with balanced blood products, ideally low titer O whole blood or fresh whole blood.  If those aren’t available, proceed with 1:1:1 ratios as best able.  Obtain clotting studies and adjust resuscitations to address specific deficiencies.   Give adjunct factors like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transexamic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acid to promote hemostasis.</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6</a:t>
            </a:fld>
            <a:endParaRPr lang="en-US" altLang="en-US"/>
          </a:p>
        </p:txBody>
      </p:sp>
    </p:spTree>
    <p:extLst>
      <p:ext uri="{BB962C8B-B14F-4D97-AF65-F5344CB8AC3E}">
        <p14:creationId xmlns:p14="http://schemas.microsoft.com/office/powerpoint/2010/main" val="3144042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Certain clinical findings are suggestive of a massive hemorrhage and need for mass transfusion.  Examples include hypotension below a systolic blood pressure of 110, a heart rate of greater than 105, an admission hematocrit of &lt;32, especially in the young and healthy, and an admission acidosis of &lt;7.25.  The more findings a patient has, the higher the risk.  Ultimately, the earlier you stop bleeding and achieve hemostasis, the higher the chance a patient will have at survival.</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7</a:t>
            </a:fld>
            <a:endParaRPr lang="en-US" altLang="en-US"/>
          </a:p>
        </p:txBody>
      </p:sp>
    </p:spTree>
    <p:extLst>
      <p:ext uri="{BB962C8B-B14F-4D97-AF65-F5344CB8AC3E}">
        <p14:creationId xmlns:p14="http://schemas.microsoft.com/office/powerpoint/2010/main" val="4093901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findings suggesting a patient is at risk for massive hemorrhage is penetrating torso trauma, multi-limb traumatic amputations, above knee traumatic amputations with associated pelvic injuries, multiple areas positive on a FAST exam, and pre-existing lactic acidosis, coagulopathy, or volume deficit.</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8</a:t>
            </a:fld>
            <a:endParaRPr lang="en-US" altLang="en-US"/>
          </a:p>
        </p:txBody>
      </p:sp>
    </p:spTree>
    <p:extLst>
      <p:ext uri="{BB962C8B-B14F-4D97-AF65-F5344CB8AC3E}">
        <p14:creationId xmlns:p14="http://schemas.microsoft.com/office/powerpoint/2010/main" val="66511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Specific injuries and injury patterns can also pre-dispose to massive hemorrhage, simply because they are difficult to control.  This can be exacerbated by severe injuries to multiple parts of the body and having to provide care in an austere, resource limited environment.</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9</a:t>
            </a:fld>
            <a:endParaRPr lang="en-US" altLang="en-US"/>
          </a:p>
        </p:txBody>
      </p:sp>
    </p:spTree>
    <p:extLst>
      <p:ext uri="{BB962C8B-B14F-4D97-AF65-F5344CB8AC3E}">
        <p14:creationId xmlns:p14="http://schemas.microsoft.com/office/powerpoint/2010/main" val="60392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 provide the maximum benefit, the decision to perform damage control resuscitation and surgery should be made early.  Once the patient enters the lethal triad, it can be extremely difficult to break the cycle.</a:t>
            </a:r>
            <a:endParaRPr lang="en-US" dirty="0"/>
          </a:p>
        </p:txBody>
      </p:sp>
      <p:sp>
        <p:nvSpPr>
          <p:cNvPr id="4" name="Slide Number Placeholder 3"/>
          <p:cNvSpPr>
            <a:spLocks noGrp="1"/>
          </p:cNvSpPr>
          <p:nvPr>
            <p:ph type="sldNum" sz="quarter" idx="10"/>
          </p:nvPr>
        </p:nvSpPr>
        <p:spPr/>
        <p:txBody>
          <a:bodyPr/>
          <a:lstStyle/>
          <a:p>
            <a:pPr>
              <a:defRPr/>
            </a:pPr>
            <a:fld id="{98081CC8-1348-4E57-A76C-ED885528E53E}" type="slidenum">
              <a:rPr lang="en-US" altLang="en-US" smtClean="0"/>
              <a:pPr>
                <a:defRPr/>
              </a:pPr>
              <a:t>10</a:t>
            </a:fld>
            <a:endParaRPr lang="en-US" altLang="en-US"/>
          </a:p>
        </p:txBody>
      </p:sp>
    </p:spTree>
    <p:extLst>
      <p:ext uri="{BB962C8B-B14F-4D97-AF65-F5344CB8AC3E}">
        <p14:creationId xmlns:p14="http://schemas.microsoft.com/office/powerpoint/2010/main" val="702059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3709988"/>
          </a:xfrm>
        </p:spPr>
        <p:txBody>
          <a:bodyPr/>
          <a:lstStyle>
            <a:lvl1pPr marL="342900" indent="-342900">
              <a:buFont typeface="Lucida Sans Unicode" panose="020B0602030504020204" pitchFamily="34" charset="0"/>
              <a:buChar char="∎"/>
              <a:defRPr/>
            </a:lvl1pPr>
            <a:lvl2pPr marL="690563" indent="-349250">
              <a:buSzPct val="90000"/>
              <a:buFont typeface="Wingdings" panose="05000000000000000000" pitchFamily="2" charset="2"/>
              <a:buChar char="q"/>
              <a:defRPr/>
            </a:lvl2pPr>
            <a:lvl3pPr marL="1031875" indent="-342900">
              <a:buSzPct val="140000"/>
              <a:buFont typeface="Wingdings" panose="05000000000000000000" pitchFamily="2" charset="2"/>
              <a:buChar char="§"/>
              <a:defRPr/>
            </a:lvl3pPr>
            <a:lvl4pPr marL="1319213" indent="-228600">
              <a:buFont typeface="Lucida Sans Unicode" panose="020B0602030504020204" pitchFamily="34" charset="0"/>
              <a:buChar char="▻"/>
              <a:defRPr/>
            </a:lvl4pPr>
            <a:lvl5pPr marL="2057400" indent="-228600">
              <a:buFont typeface="Lucida Sans Unicode" panose="020B0602030504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1"/>
          </p:nvPr>
        </p:nvSpPr>
        <p:spPr/>
        <p:txBody>
          <a:bodyPr/>
          <a:lstStyle>
            <a:lvl1pPr defTabSz="914400">
              <a:defRPr/>
            </a:lvl1pPr>
          </a:lstStyle>
          <a:p>
            <a:pPr>
              <a:defRPr/>
            </a:pPr>
            <a:fld id="{8C0E0ACC-D7BC-4F30-BD1A-CE874FE7DCC4}" type="slidenum">
              <a:rPr lang="en-US" altLang="en-US"/>
              <a:pPr>
                <a:defRPr/>
              </a:pPr>
              <a:t>‹#›</a:t>
            </a:fld>
            <a:endParaRPr lang="en-US" altLang="en-US"/>
          </a:p>
        </p:txBody>
      </p:sp>
      <p:sp>
        <p:nvSpPr>
          <p:cNvPr id="8" name="Slide Number Placeholder 5"/>
          <p:cNvSpPr txBox="1">
            <a:spLocks/>
          </p:cNvSpPr>
          <p:nvPr userDrawn="1"/>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002060"/>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8C0E0ACC-D7BC-4F30-BD1A-CE874FE7DCC4}" type="slidenum">
              <a:rPr lang="en-US" altLang="en-US" smtClean="0"/>
              <a:pPr>
                <a:defRPr/>
              </a:pPr>
              <a:t>‹#›</a:t>
            </a:fld>
            <a:endParaRPr lang="en-US" altLang="en-US" dirty="0"/>
          </a:p>
        </p:txBody>
      </p:sp>
      <p:sp>
        <p:nvSpPr>
          <p:cNvPr id="9" name="Slide Number Placeholder 5"/>
          <p:cNvSpPr txBox="1">
            <a:spLocks/>
          </p:cNvSpPr>
          <p:nvPr userDrawn="1"/>
        </p:nvSpPr>
        <p:spPr>
          <a:xfrm>
            <a:off x="457200" y="6356350"/>
            <a:ext cx="8382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914400" rtl="0" eaLnBrk="1" fontAlgn="base" hangingPunct="1">
              <a:spcBef>
                <a:spcPct val="0"/>
              </a:spcBef>
              <a:spcAft>
                <a:spcPct val="0"/>
              </a:spcAft>
              <a:defRPr sz="1200" kern="1200">
                <a:solidFill>
                  <a:srgbClr val="FFFFFF"/>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l">
              <a:defRPr/>
            </a:pPr>
            <a:r>
              <a:rPr lang="en-US" altLang="en-US" dirty="0">
                <a:solidFill>
                  <a:srgbClr val="002060"/>
                </a:solidFill>
              </a:rPr>
              <a:t>2020, v1.1</a:t>
            </a:r>
          </a:p>
        </p:txBody>
      </p:sp>
    </p:spTree>
    <p:extLst>
      <p:ext uri="{BB962C8B-B14F-4D97-AF65-F5344CB8AC3E}">
        <p14:creationId xmlns:p14="http://schemas.microsoft.com/office/powerpoint/2010/main" val="394370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1"/>
          </p:nvPr>
        </p:nvSpPr>
        <p:spPr/>
        <p:txBody>
          <a:bodyPr/>
          <a:lstStyle>
            <a:lvl1pPr defTabSz="914400">
              <a:defRPr/>
            </a:lvl1pPr>
          </a:lstStyle>
          <a:p>
            <a:pPr>
              <a:defRPr/>
            </a:pPr>
            <a:fld id="{46E4026D-BC37-4D3D-8BE2-E7C1DE94E38A}" type="slidenum">
              <a:rPr lang="en-US" altLang="en-US"/>
              <a:pPr>
                <a:defRPr/>
              </a:pPr>
              <a:t>‹#›</a:t>
            </a:fld>
            <a:endParaRPr lang="en-US" altLang="en-US"/>
          </a:p>
        </p:txBody>
      </p:sp>
    </p:spTree>
    <p:extLst>
      <p:ext uri="{BB962C8B-B14F-4D97-AF65-F5344CB8AC3E}">
        <p14:creationId xmlns:p14="http://schemas.microsoft.com/office/powerpoint/2010/main" val="292990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1"/>
          </p:nvPr>
        </p:nvSpPr>
        <p:spPr/>
        <p:txBody>
          <a:bodyPr/>
          <a:lstStyle>
            <a:lvl1pPr defTabSz="914400">
              <a:defRPr/>
            </a:lvl1pPr>
          </a:lstStyle>
          <a:p>
            <a:pPr>
              <a:defRPr/>
            </a:pPr>
            <a:fld id="{7AD26566-E6FB-4E90-A87B-8146588AD646}" type="slidenum">
              <a:rPr lang="en-US" altLang="en-US"/>
              <a:pPr>
                <a:defRPr/>
              </a:pPr>
              <a:t>‹#›</a:t>
            </a:fld>
            <a:endParaRPr lang="en-US" altLang="en-US"/>
          </a:p>
        </p:txBody>
      </p:sp>
    </p:spTree>
    <p:extLst>
      <p:ext uri="{BB962C8B-B14F-4D97-AF65-F5344CB8AC3E}">
        <p14:creationId xmlns:p14="http://schemas.microsoft.com/office/powerpoint/2010/main" val="245328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EA87-3846-4558-99E1-6E775B4392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CE7767B-7EC5-4CFE-85E4-248FF722AA84}"/>
              </a:ext>
            </a:extLst>
          </p:cNvPr>
          <p:cNvSpPr>
            <a:spLocks noGrp="1"/>
          </p:cNvSpPr>
          <p:nvPr>
            <p:ph type="sldNum" sz="quarter" idx="10"/>
          </p:nvPr>
        </p:nvSpPr>
        <p:spPr/>
        <p:txBody>
          <a:bodyPr/>
          <a:lstStyle/>
          <a:p>
            <a:pPr>
              <a:defRPr/>
            </a:pPr>
            <a:fld id="{4480557F-C176-431F-B0BC-2BC420910B71}" type="slidenum">
              <a:rPr lang="en-US" altLang="en-US" smtClean="0"/>
              <a:pPr>
                <a:defRPr/>
              </a:pPr>
              <a:t>‹#›</a:t>
            </a:fld>
            <a:endParaRPr lang="en-US" altLang="en-US"/>
          </a:p>
        </p:txBody>
      </p:sp>
    </p:spTree>
    <p:extLst>
      <p:ext uri="{BB962C8B-B14F-4D97-AF65-F5344CB8AC3E}">
        <p14:creationId xmlns:p14="http://schemas.microsoft.com/office/powerpoint/2010/main" val="291813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543083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1"/>
          <p:cNvSpPr/>
          <p:nvPr/>
        </p:nvSpPr>
        <p:spPr>
          <a:xfrm>
            <a:off x="6076950" y="274638"/>
            <a:ext cx="2771775" cy="933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srgbClr val="FFFFFF"/>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678766" y="65889"/>
            <a:ext cx="2008034" cy="1229511"/>
          </a:xfrm>
          <a:prstGeom prst="rect">
            <a:avLst/>
          </a:prstGeom>
          <a:effectLst/>
        </p:spPr>
      </p:pic>
      <p:sp>
        <p:nvSpPr>
          <p:cNvPr id="6" name="Slide Number Placeholder 5"/>
          <p:cNvSpPr>
            <a:spLocks noGrp="1"/>
          </p:cNvSpPr>
          <p:nvPr>
            <p:ph type="sldNum" sz="quarter" idx="4"/>
          </p:nvPr>
        </p:nvSpPr>
        <p:spPr>
          <a:xfrm>
            <a:off x="8235950" y="6356350"/>
            <a:ext cx="45085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FFFFFF"/>
                </a:solidFill>
              </a:defRPr>
            </a:lvl1pPr>
          </a:lstStyle>
          <a:p>
            <a:pPr>
              <a:defRPr/>
            </a:pPr>
            <a:fld id="{4480557F-C176-431F-B0BC-2BC420910B71}" type="slidenum">
              <a:rPr lang="en-US" altLang="en-US"/>
              <a:pPr>
                <a:defRPr/>
              </a:pPr>
              <a:t>‹#›</a:t>
            </a:fld>
            <a:endParaRPr lang="en-US" altLang="en-US"/>
          </a:p>
        </p:txBody>
      </p:sp>
      <p:sp>
        <p:nvSpPr>
          <p:cNvPr id="8" name="Rectangle 7">
            <a:extLst>
              <a:ext uri="{FF2B5EF4-FFF2-40B4-BE49-F238E27FC236}">
                <a16:creationId xmlns:a16="http://schemas.microsoft.com/office/drawing/2014/main" id="{1FB9E6E9-FAF0-48BA-9364-ABAC2C3CF6FE}"/>
              </a:ext>
            </a:extLst>
          </p:cNvPr>
          <p:cNvSpPr/>
          <p:nvPr userDrawn="1"/>
        </p:nvSpPr>
        <p:spPr>
          <a:xfrm>
            <a:off x="0" y="1343025"/>
            <a:ext cx="9144000"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
        <p:nvSpPr>
          <p:cNvPr id="9" name="Rectangle 8">
            <a:extLst>
              <a:ext uri="{FF2B5EF4-FFF2-40B4-BE49-F238E27FC236}">
                <a16:creationId xmlns:a16="http://schemas.microsoft.com/office/drawing/2014/main" id="{D17D7C78-6BB1-450B-8190-17638FE052C3}"/>
              </a:ext>
            </a:extLst>
          </p:cNvPr>
          <p:cNvSpPr/>
          <p:nvPr userDrawn="1"/>
        </p:nvSpPr>
        <p:spPr>
          <a:xfrm>
            <a:off x="-1" y="6234113"/>
            <a:ext cx="9144001" cy="122237"/>
          </a:xfrm>
          <a:prstGeom prst="rect">
            <a:avLst/>
          </a:prstGeom>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Lst>
  <p:hf hdr="0" dt="0"/>
  <p:txStyles>
    <p:titleStyle>
      <a:lvl1pPr algn="l" defTabSz="457200" rtl="0" eaLnBrk="1" fontAlgn="base" hangingPunct="1">
        <a:spcBef>
          <a:spcPct val="0"/>
        </a:spcBef>
        <a:spcAft>
          <a:spcPct val="0"/>
        </a:spcAft>
        <a:defRPr sz="3000" b="1" kern="1200">
          <a:solidFill>
            <a:schemeClr val="tx1"/>
          </a:solidFill>
          <a:latin typeface="+mj-lt"/>
          <a:ea typeface="+mj-ea"/>
          <a:cs typeface="+mj-cs"/>
        </a:defRPr>
      </a:lvl1pPr>
      <a:lvl2pPr algn="l" defTabSz="457200" rtl="0" eaLnBrk="1" fontAlgn="base" hangingPunct="1">
        <a:spcBef>
          <a:spcPct val="0"/>
        </a:spcBef>
        <a:spcAft>
          <a:spcPct val="0"/>
        </a:spcAft>
        <a:defRPr sz="3000" b="1">
          <a:solidFill>
            <a:schemeClr val="tx1"/>
          </a:solidFill>
          <a:latin typeface="Calibri" pitchFamily="34" charset="0"/>
        </a:defRPr>
      </a:lvl2pPr>
      <a:lvl3pPr algn="l" defTabSz="457200" rtl="0" eaLnBrk="1" fontAlgn="base" hangingPunct="1">
        <a:spcBef>
          <a:spcPct val="0"/>
        </a:spcBef>
        <a:spcAft>
          <a:spcPct val="0"/>
        </a:spcAft>
        <a:defRPr sz="3000" b="1">
          <a:solidFill>
            <a:schemeClr val="tx1"/>
          </a:solidFill>
          <a:latin typeface="Calibri" pitchFamily="34" charset="0"/>
        </a:defRPr>
      </a:lvl3pPr>
      <a:lvl4pPr algn="l" defTabSz="457200" rtl="0" eaLnBrk="1" fontAlgn="base" hangingPunct="1">
        <a:spcBef>
          <a:spcPct val="0"/>
        </a:spcBef>
        <a:spcAft>
          <a:spcPct val="0"/>
        </a:spcAft>
        <a:defRPr sz="3000" b="1">
          <a:solidFill>
            <a:schemeClr val="tx1"/>
          </a:solidFill>
          <a:latin typeface="Calibri" pitchFamily="34" charset="0"/>
        </a:defRPr>
      </a:lvl4pPr>
      <a:lvl5pPr algn="l" defTabSz="457200" rtl="0" eaLnBrk="1" fontAlgn="base" hangingPunct="1">
        <a:spcBef>
          <a:spcPct val="0"/>
        </a:spcBef>
        <a:spcAft>
          <a:spcPct val="0"/>
        </a:spcAft>
        <a:defRPr sz="3000" b="1">
          <a:solidFill>
            <a:schemeClr val="tx1"/>
          </a:solidFill>
          <a:latin typeface="Calibri" pitchFamily="34" charset="0"/>
        </a:defRPr>
      </a:lvl5pPr>
      <a:lvl6pPr marL="457200" algn="l" defTabSz="457200" rtl="0" eaLnBrk="1" fontAlgn="base" hangingPunct="1">
        <a:spcBef>
          <a:spcPct val="0"/>
        </a:spcBef>
        <a:spcAft>
          <a:spcPct val="0"/>
        </a:spcAft>
        <a:defRPr sz="3000" b="1">
          <a:solidFill>
            <a:schemeClr val="tx1"/>
          </a:solidFill>
          <a:latin typeface="Calibri" pitchFamily="34" charset="0"/>
        </a:defRPr>
      </a:lvl6pPr>
      <a:lvl7pPr marL="914400" algn="l" defTabSz="457200" rtl="0" eaLnBrk="1" fontAlgn="base" hangingPunct="1">
        <a:spcBef>
          <a:spcPct val="0"/>
        </a:spcBef>
        <a:spcAft>
          <a:spcPct val="0"/>
        </a:spcAft>
        <a:defRPr sz="3000" b="1">
          <a:solidFill>
            <a:schemeClr val="tx1"/>
          </a:solidFill>
          <a:latin typeface="Calibri" pitchFamily="34" charset="0"/>
        </a:defRPr>
      </a:lvl7pPr>
      <a:lvl8pPr marL="1371600" algn="l" defTabSz="457200" rtl="0" eaLnBrk="1" fontAlgn="base" hangingPunct="1">
        <a:spcBef>
          <a:spcPct val="0"/>
        </a:spcBef>
        <a:spcAft>
          <a:spcPct val="0"/>
        </a:spcAft>
        <a:defRPr sz="3000" b="1">
          <a:solidFill>
            <a:schemeClr val="tx1"/>
          </a:solidFill>
          <a:latin typeface="Calibri" pitchFamily="34" charset="0"/>
        </a:defRPr>
      </a:lvl8pPr>
      <a:lvl9pPr marL="1828800" algn="l" defTabSz="457200" rtl="0" eaLnBrk="1" fontAlgn="base" hangingPunct="1">
        <a:spcBef>
          <a:spcPct val="0"/>
        </a:spcBef>
        <a:spcAft>
          <a:spcPct val="0"/>
        </a:spcAft>
        <a:defRPr sz="3000" b="1">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lang="en-US" altLang="en-US" sz="2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3.png"/><Relationship Id="rId2" Type="http://schemas.microsoft.com/office/2007/relationships/media" Target="../media/media15.m4a"/><Relationship Id="rId1" Type="http://schemas.openxmlformats.org/officeDocument/2006/relationships/themeOverride" Target="../theme/themeOverride1.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7.m4a"/><Relationship Id="rId7" Type="http://schemas.openxmlformats.org/officeDocument/2006/relationships/image" Target="../media/image23.emf"/><Relationship Id="rId2" Type="http://schemas.microsoft.com/office/2007/relationships/media" Target="../media/media27.m4a"/><Relationship Id="rId1" Type="http://schemas.openxmlformats.org/officeDocument/2006/relationships/vmlDrawing" Target="../drawings/vmlDrawing1.vml"/><Relationship Id="rId6" Type="http://schemas.openxmlformats.org/officeDocument/2006/relationships/package" Target="../embeddings/Microsoft_PowerPoint_Presentation.pptx"/><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3.png"/><Relationship Id="rId5" Type="http://schemas.openxmlformats.org/officeDocument/2006/relationships/image" Target="../media/image24.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audio" Target="../media/media31.m4a"/><Relationship Id="rId7" Type="http://schemas.openxmlformats.org/officeDocument/2006/relationships/package" Target="../embeddings/Microsoft_PowerPoint_Presentation1.pptx"/><Relationship Id="rId2" Type="http://schemas.microsoft.com/office/2007/relationships/media" Target="../media/media31.m4a"/><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notesSlide" Target="../notesSlides/notesSlide30.xml"/><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3.png"/><Relationship Id="rId5" Type="http://schemas.openxmlformats.org/officeDocument/2006/relationships/image" Target="../media/image28.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3.png"/><Relationship Id="rId5" Type="http://schemas.openxmlformats.org/officeDocument/2006/relationships/image" Target="../media/image30.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3.png"/><Relationship Id="rId5" Type="http://schemas.openxmlformats.org/officeDocument/2006/relationships/image" Target="../media/image31.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3.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3.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3.png"/><Relationship Id="rId5" Type="http://schemas.openxmlformats.org/officeDocument/2006/relationships/hyperlink" Target="https://jts.health.mil/index.cfm/PI_CPGs/cpgs" TargetMode="Externa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C2FD-7FAD-4B0F-9060-5DC8E105488B}"/>
              </a:ext>
            </a:extLst>
          </p:cNvPr>
          <p:cNvSpPr>
            <a:spLocks noGrp="1"/>
          </p:cNvSpPr>
          <p:nvPr>
            <p:ph type="title"/>
          </p:nvPr>
        </p:nvSpPr>
        <p:spPr/>
        <p:txBody>
          <a:bodyPr/>
          <a:lstStyle/>
          <a:p>
            <a:r>
              <a:rPr lang="en-US" sz="3200" dirty="0">
                <a:solidFill>
                  <a:srgbClr val="000099"/>
                </a:solidFill>
              </a:rPr>
              <a:t>Joint Trauma System</a:t>
            </a:r>
          </a:p>
        </p:txBody>
      </p:sp>
      <p:sp>
        <p:nvSpPr>
          <p:cNvPr id="6" name="Rectangle 2">
            <a:extLst>
              <a:ext uri="{FF2B5EF4-FFF2-40B4-BE49-F238E27FC236}">
                <a16:creationId xmlns:a16="http://schemas.microsoft.com/office/drawing/2014/main" id="{4CCF0EC3-DF03-4C4E-B8DE-19848D66EFF3}"/>
              </a:ext>
            </a:extLst>
          </p:cNvPr>
          <p:cNvSpPr txBox="1">
            <a:spLocks noChangeArrowheads="1"/>
          </p:cNvSpPr>
          <p:nvPr/>
        </p:nvSpPr>
        <p:spPr bwMode="auto">
          <a:xfrm>
            <a:off x="609600" y="2822679"/>
            <a:ext cx="5181600" cy="11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r" eaLnBrk="1" hangingPunct="1">
              <a:spcBef>
                <a:spcPct val="0"/>
              </a:spcBef>
              <a:buFontTx/>
              <a:buNone/>
            </a:pPr>
            <a:r>
              <a:rPr lang="en-US" sz="3600" b="1" dirty="0"/>
              <a:t>DAMAGE CONTROL CONCEPTS &amp; PRINCIPLES</a:t>
            </a:r>
          </a:p>
        </p:txBody>
      </p:sp>
      <p:grpSp>
        <p:nvGrpSpPr>
          <p:cNvPr id="7" name="Group 6">
            <a:extLst>
              <a:ext uri="{FF2B5EF4-FFF2-40B4-BE49-F238E27FC236}">
                <a16:creationId xmlns:a16="http://schemas.microsoft.com/office/drawing/2014/main" id="{FB84F161-7D3E-4B2D-9695-0DC64A0988BF}"/>
              </a:ext>
            </a:extLst>
          </p:cNvPr>
          <p:cNvGrpSpPr/>
          <p:nvPr/>
        </p:nvGrpSpPr>
        <p:grpSpPr>
          <a:xfrm>
            <a:off x="3025180" y="5236778"/>
            <a:ext cx="736858" cy="731939"/>
            <a:chOff x="2458462" y="5095911"/>
            <a:chExt cx="736858" cy="731939"/>
          </a:xfrm>
        </p:grpSpPr>
        <p:sp>
          <p:nvSpPr>
            <p:cNvPr id="8" name="Oval 7">
              <a:extLst>
                <a:ext uri="{FF2B5EF4-FFF2-40B4-BE49-F238E27FC236}">
                  <a16:creationId xmlns:a16="http://schemas.microsoft.com/office/drawing/2014/main" id="{F7B7AD5D-5AAB-465F-9475-C52BB8BA2C82}"/>
                </a:ext>
              </a:extLst>
            </p:cNvPr>
            <p:cNvSpPr>
              <a:spLocks noChangeAspect="1"/>
            </p:cNvSpPr>
            <p:nvPr/>
          </p:nvSpPr>
          <p:spPr bwMode="auto">
            <a:xfrm>
              <a:off x="2463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9" name="Picture 6">
              <a:extLst>
                <a:ext uri="{FF2B5EF4-FFF2-40B4-BE49-F238E27FC236}">
                  <a16:creationId xmlns:a16="http://schemas.microsoft.com/office/drawing/2014/main" id="{D1EA055E-DA4D-4F03-AF02-B104B0B1E2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8462" y="5095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7905B1AD-B48B-486A-A207-0108A36B9D67}"/>
              </a:ext>
            </a:extLst>
          </p:cNvPr>
          <p:cNvGrpSpPr/>
          <p:nvPr/>
        </p:nvGrpSpPr>
        <p:grpSpPr>
          <a:xfrm>
            <a:off x="6290628" y="5228251"/>
            <a:ext cx="731520" cy="749800"/>
            <a:chOff x="6107115" y="5083630"/>
            <a:chExt cx="731520" cy="749800"/>
          </a:xfrm>
        </p:grpSpPr>
        <p:sp>
          <p:nvSpPr>
            <p:cNvPr id="11" name="Oval 10">
              <a:extLst>
                <a:ext uri="{FF2B5EF4-FFF2-40B4-BE49-F238E27FC236}">
                  <a16:creationId xmlns:a16="http://schemas.microsoft.com/office/drawing/2014/main" id="{B3EC55AF-491C-426A-96AC-F2B6D37BBAC3}"/>
                </a:ext>
              </a:extLst>
            </p:cNvPr>
            <p:cNvSpPr>
              <a:spLocks noChangeAspect="1"/>
            </p:cNvSpPr>
            <p:nvPr/>
          </p:nvSpPr>
          <p:spPr bwMode="auto">
            <a:xfrm>
              <a:off x="6107115"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2" name="Picture 7">
              <a:extLst>
                <a:ext uri="{FF2B5EF4-FFF2-40B4-BE49-F238E27FC236}">
                  <a16:creationId xmlns:a16="http://schemas.microsoft.com/office/drawing/2014/main" id="{B4D01FA3-64D3-44BE-ADE8-C5495A0B79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7115" y="5101911"/>
              <a:ext cx="731520" cy="7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EB960468-C268-4ACB-B85E-C2AFF6318038}"/>
              </a:ext>
            </a:extLst>
          </p:cNvPr>
          <p:cNvGrpSpPr/>
          <p:nvPr/>
        </p:nvGrpSpPr>
        <p:grpSpPr>
          <a:xfrm>
            <a:off x="5476256" y="5257586"/>
            <a:ext cx="738172" cy="741793"/>
            <a:chOff x="5219699" y="5083630"/>
            <a:chExt cx="738172" cy="741793"/>
          </a:xfrm>
        </p:grpSpPr>
        <p:sp>
          <p:nvSpPr>
            <p:cNvPr id="14" name="Oval 13">
              <a:extLst>
                <a:ext uri="{FF2B5EF4-FFF2-40B4-BE49-F238E27FC236}">
                  <a16:creationId xmlns:a16="http://schemas.microsoft.com/office/drawing/2014/main" id="{E3178C48-D5A5-4534-8C0A-F6536A01DBA9}"/>
                </a:ext>
              </a:extLst>
            </p:cNvPr>
            <p:cNvSpPr/>
            <p:nvPr/>
          </p:nvSpPr>
          <p:spPr bwMode="auto">
            <a:xfrm>
              <a:off x="5219699" y="50836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15" name="Picture 9">
              <a:extLst>
                <a:ext uri="{FF2B5EF4-FFF2-40B4-BE49-F238E27FC236}">
                  <a16:creationId xmlns:a16="http://schemas.microsoft.com/office/drawing/2014/main" id="{1E1D96CB-FF84-4234-9F13-509F8350B4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3399" y="5093903"/>
              <a:ext cx="724472"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6DA58B09-CE01-45B1-A271-670A9C6BD62E}"/>
              </a:ext>
            </a:extLst>
          </p:cNvPr>
          <p:cNvGrpSpPr/>
          <p:nvPr/>
        </p:nvGrpSpPr>
        <p:grpSpPr>
          <a:xfrm>
            <a:off x="7924800" y="5262529"/>
            <a:ext cx="731520" cy="731520"/>
            <a:chOff x="7924800" y="5096330"/>
            <a:chExt cx="731520" cy="731520"/>
          </a:xfrm>
        </p:grpSpPr>
        <p:sp>
          <p:nvSpPr>
            <p:cNvPr id="17" name="Oval 16">
              <a:extLst>
                <a:ext uri="{FF2B5EF4-FFF2-40B4-BE49-F238E27FC236}">
                  <a16:creationId xmlns:a16="http://schemas.microsoft.com/office/drawing/2014/main" id="{5ECC2688-0EEB-491A-95FB-F7CFCC7E533D}"/>
                </a:ext>
              </a:extLst>
            </p:cNvPr>
            <p:cNvSpPr/>
            <p:nvPr/>
          </p:nvSpPr>
          <p:spPr bwMode="auto">
            <a:xfrm>
              <a:off x="79248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18" name="Picture 13">
              <a:extLst>
                <a:ext uri="{FF2B5EF4-FFF2-40B4-BE49-F238E27FC236}">
                  <a16:creationId xmlns:a16="http://schemas.microsoft.com/office/drawing/2014/main" id="{D59930E3-BD7C-494E-A875-45E331D635D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01E45AA4-9594-43C8-9FCC-D374EFEE3F63}"/>
              </a:ext>
            </a:extLst>
          </p:cNvPr>
          <p:cNvGrpSpPr/>
          <p:nvPr/>
        </p:nvGrpSpPr>
        <p:grpSpPr>
          <a:xfrm>
            <a:off x="3843270" y="5222670"/>
            <a:ext cx="736283" cy="737101"/>
            <a:chOff x="3378200" y="5096330"/>
            <a:chExt cx="736283" cy="737101"/>
          </a:xfrm>
        </p:grpSpPr>
        <p:sp>
          <p:nvSpPr>
            <p:cNvPr id="20" name="Oval 19">
              <a:extLst>
                <a:ext uri="{FF2B5EF4-FFF2-40B4-BE49-F238E27FC236}">
                  <a16:creationId xmlns:a16="http://schemas.microsoft.com/office/drawing/2014/main" id="{74261516-C0C0-4864-AE7F-28A75CBB4A13}"/>
                </a:ext>
              </a:extLst>
            </p:cNvPr>
            <p:cNvSpPr>
              <a:spLocks noChangeAspect="1"/>
            </p:cNvSpPr>
            <p:nvPr/>
          </p:nvSpPr>
          <p:spPr bwMode="auto">
            <a:xfrm>
              <a:off x="3382963"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1" name="Picture 17">
              <a:extLst>
                <a:ext uri="{FF2B5EF4-FFF2-40B4-BE49-F238E27FC236}">
                  <a16:creationId xmlns:a16="http://schemas.microsoft.com/office/drawing/2014/main" id="{328134E0-FC21-4990-9A6E-0F28F320486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8200" y="5101911"/>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D94D79BC-225F-48AD-A51F-71E98CDBD092}"/>
              </a:ext>
            </a:extLst>
          </p:cNvPr>
          <p:cNvGrpSpPr/>
          <p:nvPr/>
        </p:nvGrpSpPr>
        <p:grpSpPr>
          <a:xfrm>
            <a:off x="4662737" y="5247700"/>
            <a:ext cx="732287" cy="741406"/>
            <a:chOff x="4307356" y="5073744"/>
            <a:chExt cx="732287" cy="741406"/>
          </a:xfrm>
        </p:grpSpPr>
        <p:sp>
          <p:nvSpPr>
            <p:cNvPr id="23" name="Oval 22">
              <a:extLst>
                <a:ext uri="{FF2B5EF4-FFF2-40B4-BE49-F238E27FC236}">
                  <a16:creationId xmlns:a16="http://schemas.microsoft.com/office/drawing/2014/main" id="{A8DF92C1-CEA4-493E-A921-1F6ACC9A4C45}"/>
                </a:ext>
              </a:extLst>
            </p:cNvPr>
            <p:cNvSpPr/>
            <p:nvPr/>
          </p:nvSpPr>
          <p:spPr bwMode="auto">
            <a:xfrm>
              <a:off x="4307356" y="5073744"/>
              <a:ext cx="730107" cy="74140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dirty="0">
                <a:solidFill>
                  <a:prstClr val="white"/>
                </a:solidFill>
              </a:endParaRPr>
            </a:p>
          </p:txBody>
        </p:sp>
        <p:pic>
          <p:nvPicPr>
            <p:cNvPr id="24" name="Picture 19">
              <a:extLst>
                <a:ext uri="{FF2B5EF4-FFF2-40B4-BE49-F238E27FC236}">
                  <a16:creationId xmlns:a16="http://schemas.microsoft.com/office/drawing/2014/main" id="{DDA436E3-7021-4931-A2A2-511E5D7A5B1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08123" y="50836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E9861777-D668-4672-B31F-EDB9FC76FB31}"/>
              </a:ext>
            </a:extLst>
          </p:cNvPr>
          <p:cNvGrpSpPr/>
          <p:nvPr/>
        </p:nvGrpSpPr>
        <p:grpSpPr>
          <a:xfrm>
            <a:off x="7111048" y="5252405"/>
            <a:ext cx="731520" cy="731520"/>
            <a:chOff x="7010400" y="5096330"/>
            <a:chExt cx="731520" cy="731520"/>
          </a:xfrm>
        </p:grpSpPr>
        <p:sp>
          <p:nvSpPr>
            <p:cNvPr id="26" name="Oval 25">
              <a:extLst>
                <a:ext uri="{FF2B5EF4-FFF2-40B4-BE49-F238E27FC236}">
                  <a16:creationId xmlns:a16="http://schemas.microsoft.com/office/drawing/2014/main" id="{53FF967A-2DBB-4A3D-A4B1-D992340E60C0}"/>
                </a:ext>
              </a:extLst>
            </p:cNvPr>
            <p:cNvSpPr/>
            <p:nvPr/>
          </p:nvSpPr>
          <p:spPr bwMode="auto">
            <a:xfrm>
              <a:off x="7010400" y="5096330"/>
              <a:ext cx="731520" cy="73152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00" dirty="0">
                <a:solidFill>
                  <a:prstClr val="white"/>
                </a:solidFill>
              </a:endParaRPr>
            </a:p>
          </p:txBody>
        </p:sp>
        <p:pic>
          <p:nvPicPr>
            <p:cNvPr id="27" name="Picture 21">
              <a:extLst>
                <a:ext uri="{FF2B5EF4-FFF2-40B4-BE49-F238E27FC236}">
                  <a16:creationId xmlns:a16="http://schemas.microsoft.com/office/drawing/2014/main" id="{F75A9A76-1ADF-4568-B5F8-22B0CF0E6FE5}"/>
                </a:ext>
              </a:extLst>
            </p:cNvPr>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00" y="5096330"/>
              <a:ext cx="73152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2">
            <a:extLst>
              <a:ext uri="{FF2B5EF4-FFF2-40B4-BE49-F238E27FC236}">
                <a16:creationId xmlns:a16="http://schemas.microsoft.com/office/drawing/2014/main" id="{D6C7B774-0892-40A3-BA36-AD0999355988}"/>
              </a:ext>
            </a:extLst>
          </p:cNvPr>
          <p:cNvSpPr txBox="1">
            <a:spLocks noChangeArrowheads="1"/>
          </p:cNvSpPr>
          <p:nvPr/>
        </p:nvSpPr>
        <p:spPr bwMode="auto">
          <a:xfrm>
            <a:off x="1456708" y="4586002"/>
            <a:ext cx="7142163" cy="72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lstStyle>
            <a:lvl1pPr defTabSz="4572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400">
                <a:solidFill>
                  <a:schemeClr val="tx1"/>
                </a:solidFill>
                <a:latin typeface="Calibri" panose="020F0502020204030204" pitchFamily="34" charset="0"/>
              </a:defRPr>
            </a:lvl9pPr>
          </a:lstStyle>
          <a:p>
            <a:pPr algn="ctr" eaLnBrk="1" hangingPunct="1">
              <a:spcBef>
                <a:spcPct val="0"/>
              </a:spcBef>
              <a:buFontTx/>
              <a:buNone/>
            </a:pPr>
            <a:r>
              <a:rPr lang="en-US" altLang="en-US" sz="2200" dirty="0">
                <a:solidFill>
                  <a:srgbClr val="000066"/>
                </a:solidFill>
              </a:rPr>
              <a:t>Joint Trauma System Battlefield Trauma Educational Program</a:t>
            </a:r>
          </a:p>
        </p:txBody>
      </p:sp>
      <p:grpSp>
        <p:nvGrpSpPr>
          <p:cNvPr id="29" name="Group 28">
            <a:extLst>
              <a:ext uri="{FF2B5EF4-FFF2-40B4-BE49-F238E27FC236}">
                <a16:creationId xmlns:a16="http://schemas.microsoft.com/office/drawing/2014/main" id="{B26ACC71-C1A2-4EC0-AB59-461828FDC99D}"/>
              </a:ext>
            </a:extLst>
          </p:cNvPr>
          <p:cNvGrpSpPr/>
          <p:nvPr/>
        </p:nvGrpSpPr>
        <p:grpSpPr>
          <a:xfrm>
            <a:off x="2178771" y="5257586"/>
            <a:ext cx="773594" cy="783022"/>
            <a:chOff x="1480927" y="5061102"/>
            <a:chExt cx="773594" cy="783022"/>
          </a:xfrm>
        </p:grpSpPr>
        <p:pic>
          <p:nvPicPr>
            <p:cNvPr id="30" name="Picture 29">
              <a:extLst>
                <a:ext uri="{FF2B5EF4-FFF2-40B4-BE49-F238E27FC236}">
                  <a16:creationId xmlns:a16="http://schemas.microsoft.com/office/drawing/2014/main" id="{B1E14728-A2F2-4AB3-8DD5-B897F5C38DF1}"/>
                </a:ext>
              </a:extLst>
            </p:cNvPr>
            <p:cNvPicPr>
              <a:picLocks noChangeAspect="1"/>
            </p:cNvPicPr>
            <p:nvPr/>
          </p:nvPicPr>
          <p:blipFill>
            <a:blip r:embed="rId11"/>
            <a:stretch>
              <a:fillRect/>
            </a:stretch>
          </p:blipFill>
          <p:spPr>
            <a:xfrm>
              <a:off x="1480927" y="5117514"/>
              <a:ext cx="773594" cy="726610"/>
            </a:xfrm>
            <a:prstGeom prst="rect">
              <a:avLst/>
            </a:prstGeom>
          </p:spPr>
        </p:pic>
        <p:pic>
          <p:nvPicPr>
            <p:cNvPr id="31" name="Picture 30">
              <a:extLst>
                <a:ext uri="{FF2B5EF4-FFF2-40B4-BE49-F238E27FC236}">
                  <a16:creationId xmlns:a16="http://schemas.microsoft.com/office/drawing/2014/main" id="{7C950D84-3445-42D6-872A-332861F3A2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3910" y="5061102"/>
              <a:ext cx="731520" cy="731520"/>
            </a:xfrm>
            <a:prstGeom prst="rect">
              <a:avLst/>
            </a:prstGeom>
          </p:spPr>
        </p:pic>
      </p:grpSp>
      <p:pic>
        <p:nvPicPr>
          <p:cNvPr id="32" name="Picture 31">
            <a:extLst>
              <a:ext uri="{FF2B5EF4-FFF2-40B4-BE49-F238E27FC236}">
                <a16:creationId xmlns:a16="http://schemas.microsoft.com/office/drawing/2014/main" id="{03512BFE-C9D6-4F84-8D80-47906BA6CA29}"/>
              </a:ext>
            </a:extLst>
          </p:cNvPr>
          <p:cNvPicPr>
            <a:picLocks noChangeAspect="1"/>
          </p:cNvPicPr>
          <p:nvPr/>
        </p:nvPicPr>
        <p:blipFill>
          <a:blip r:embed="rId13"/>
          <a:stretch>
            <a:fillRect/>
          </a:stretch>
        </p:blipFill>
        <p:spPr>
          <a:xfrm>
            <a:off x="1325808" y="5246532"/>
            <a:ext cx="769551" cy="737121"/>
          </a:xfrm>
          <a:prstGeom prst="rect">
            <a:avLst/>
          </a:prstGeom>
        </p:spPr>
      </p:pic>
      <p:pic>
        <p:nvPicPr>
          <p:cNvPr id="33" name="Picture 32">
            <a:extLst>
              <a:ext uri="{FF2B5EF4-FFF2-40B4-BE49-F238E27FC236}">
                <a16:creationId xmlns:a16="http://schemas.microsoft.com/office/drawing/2014/main" id="{31996EB7-6240-4E6C-B64B-3D770A071286}"/>
              </a:ext>
            </a:extLst>
          </p:cNvPr>
          <p:cNvPicPr>
            <a:picLocks noChangeAspect="1"/>
          </p:cNvPicPr>
          <p:nvPr/>
        </p:nvPicPr>
        <p:blipFill>
          <a:blip r:embed="rId14"/>
          <a:stretch>
            <a:fillRect/>
          </a:stretch>
        </p:blipFill>
        <p:spPr>
          <a:xfrm>
            <a:off x="5991270" y="2498662"/>
            <a:ext cx="2439811" cy="1828783"/>
          </a:xfrm>
          <a:prstGeom prst="rect">
            <a:avLst/>
          </a:prstGeom>
          <a:ln w="19050">
            <a:solidFill>
              <a:schemeClr val="tx1"/>
            </a:solidFill>
          </a:ln>
          <a:effectLst>
            <a:outerShdw blurRad="292100" dist="139700" dir="2700000" algn="tl" rotWithShape="0">
              <a:srgbClr val="333333">
                <a:alpha val="65000"/>
              </a:srgbClr>
            </a:outerShdw>
          </a:effectLst>
        </p:spPr>
      </p:pic>
      <p:pic>
        <p:nvPicPr>
          <p:cNvPr id="34" name="Recorded Sound">
            <a:hlinkClick r:id="" action="ppaction://media"/>
            <a:extLst>
              <a:ext uri="{FF2B5EF4-FFF2-40B4-BE49-F238E27FC236}">
                <a16:creationId xmlns:a16="http://schemas.microsoft.com/office/drawing/2014/main" id="{A96ED0FB-BFC4-472A-92D4-9066A467105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8692" y="5588430"/>
            <a:ext cx="365760" cy="365760"/>
          </a:xfrm>
          <a:prstGeom prst="rect">
            <a:avLst/>
          </a:prstGeom>
        </p:spPr>
      </p:pic>
    </p:spTree>
    <p:extLst>
      <p:ext uri="{BB962C8B-B14F-4D97-AF65-F5344CB8AC3E}">
        <p14:creationId xmlns:p14="http://schemas.microsoft.com/office/powerpoint/2010/main" val="373939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2"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055962"/>
            <a:ext cx="4106174" cy="3709988"/>
          </a:xfrm>
        </p:spPr>
        <p:txBody>
          <a:bodyPr/>
          <a:lstStyle/>
          <a:p>
            <a:pPr marL="0" indent="0">
              <a:spcBef>
                <a:spcPts val="600"/>
              </a:spcBef>
              <a:spcAft>
                <a:spcPts val="1200"/>
              </a:spcAft>
              <a:buNone/>
            </a:pPr>
            <a:r>
              <a:rPr lang="en-US" b="1" dirty="0"/>
              <a:t>For Maximum Benefits</a:t>
            </a:r>
            <a:endParaRPr lang="en-US" sz="3200" b="1" dirty="0"/>
          </a:p>
          <a:p>
            <a:pPr>
              <a:spcAft>
                <a:spcPts val="600"/>
              </a:spcAft>
            </a:pPr>
            <a:r>
              <a:rPr lang="en-US" sz="2200" dirty="0"/>
              <a:t>Damage Control should be considered </a:t>
            </a:r>
            <a:r>
              <a:rPr lang="en-US" sz="2200" b="1" dirty="0">
                <a:solidFill>
                  <a:srgbClr val="C00000"/>
                </a:solidFill>
              </a:rPr>
              <a:t>early</a:t>
            </a:r>
            <a:r>
              <a:rPr lang="en-US" sz="2200" dirty="0"/>
              <a:t>, before the patient reaches </a:t>
            </a:r>
            <a:r>
              <a:rPr lang="en-US" sz="2200" b="1" dirty="0">
                <a:solidFill>
                  <a:srgbClr val="C00000"/>
                </a:solidFill>
              </a:rPr>
              <a:t>extremis</a:t>
            </a:r>
            <a:r>
              <a:rPr lang="en-US" sz="2200" dirty="0">
                <a:solidFill>
                  <a:srgbClr val="C00000"/>
                </a:solidFill>
              </a:rPr>
              <a:t>—</a:t>
            </a:r>
            <a:r>
              <a:rPr lang="en-US" sz="2200" dirty="0"/>
              <a:t>before the Triad of Death! </a:t>
            </a:r>
          </a:p>
          <a:p>
            <a:pPr>
              <a:spcBef>
                <a:spcPts val="1200"/>
              </a:spcBef>
              <a:spcAft>
                <a:spcPts val="600"/>
              </a:spcAft>
            </a:pPr>
            <a:r>
              <a:rPr lang="en-US" sz="2200" dirty="0"/>
              <a:t>Often the decision is made before the operation even begins.</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lang="en-US" sz="2400" dirty="0"/>
              <a:t>(3)</a:t>
            </a:r>
          </a:p>
        </p:txBody>
      </p:sp>
      <p:pic>
        <p:nvPicPr>
          <p:cNvPr id="4" name="Picture 3"/>
          <p:cNvPicPr>
            <a:picLocks noChangeAspect="1"/>
          </p:cNvPicPr>
          <p:nvPr/>
        </p:nvPicPr>
        <p:blipFill>
          <a:blip r:embed="rId5"/>
          <a:stretch>
            <a:fillRect/>
          </a:stretch>
        </p:blipFill>
        <p:spPr>
          <a:xfrm>
            <a:off x="4876799" y="2530841"/>
            <a:ext cx="3806589" cy="3076936"/>
          </a:xfrm>
          <a:prstGeom prst="rect">
            <a:avLst/>
          </a:prstGeom>
          <a:ln w="15875">
            <a:solidFill>
              <a:schemeClr val="tx1"/>
            </a:solidFill>
          </a:ln>
        </p:spPr>
      </p:pic>
      <p:sp>
        <p:nvSpPr>
          <p:cNvPr id="5" name="Rectangle 4"/>
          <p:cNvSpPr/>
          <p:nvPr/>
        </p:nvSpPr>
        <p:spPr>
          <a:xfrm>
            <a:off x="4876799" y="5715499"/>
            <a:ext cx="1689886" cy="261610"/>
          </a:xfrm>
          <a:prstGeom prst="rect">
            <a:avLst/>
          </a:prstGeom>
        </p:spPr>
        <p:txBody>
          <a:bodyPr wrap="none">
            <a:spAutoFit/>
          </a:bodyPr>
          <a:lstStyle/>
          <a:p>
            <a:r>
              <a:rPr lang="en-US" sz="1100" i="1" dirty="0"/>
              <a:t>Crucible – Borden Institute</a:t>
            </a:r>
          </a:p>
        </p:txBody>
      </p:sp>
      <p:sp>
        <p:nvSpPr>
          <p:cNvPr id="7" name="Rectangle 6"/>
          <p:cNvSpPr/>
          <p:nvPr/>
        </p:nvSpPr>
        <p:spPr>
          <a:xfrm>
            <a:off x="5782576" y="2015315"/>
            <a:ext cx="1995033" cy="461665"/>
          </a:xfrm>
          <a:prstGeom prst="rect">
            <a:avLst/>
          </a:prstGeom>
        </p:spPr>
        <p:txBody>
          <a:bodyPr wrap="none">
            <a:spAutoFit/>
          </a:bodyPr>
          <a:lstStyle/>
          <a:p>
            <a:r>
              <a:rPr lang="en-US" sz="2400" b="1" dirty="0">
                <a:solidFill>
                  <a:srgbClr val="C00000"/>
                </a:solidFill>
              </a:rPr>
              <a:t>Triad of Death</a:t>
            </a:r>
          </a:p>
        </p:txBody>
      </p:sp>
      <p:pic>
        <p:nvPicPr>
          <p:cNvPr id="6" name="Recorded Sound">
            <a:hlinkClick r:id="" action="ppaction://media"/>
            <a:extLst>
              <a:ext uri="{FF2B5EF4-FFF2-40B4-BE49-F238E27FC236}">
                <a16:creationId xmlns:a16="http://schemas.microsoft.com/office/drawing/2014/main" id="{3AF74276-8B90-47D0-91AE-4DF7B1BB0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74" y="6416040"/>
            <a:ext cx="365760" cy="365760"/>
          </a:xfrm>
          <a:prstGeom prst="rect">
            <a:avLst/>
          </a:prstGeom>
        </p:spPr>
      </p:pic>
    </p:spTree>
    <p:extLst>
      <p:ext uri="{BB962C8B-B14F-4D97-AF65-F5344CB8AC3E}">
        <p14:creationId xmlns:p14="http://schemas.microsoft.com/office/powerpoint/2010/main" val="829924307"/>
      </p:ext>
    </p:extLst>
  </p:cSld>
  <p:clrMapOvr>
    <a:masterClrMapping/>
  </p:clrMapOvr>
  <mc:AlternateContent xmlns:mc="http://schemas.openxmlformats.org/markup-compatibility/2006" xmlns:p14="http://schemas.microsoft.com/office/powerpoint/2010/main">
    <mc:Choice Requires="p14">
      <p:transition spd="slow" p14:dur="2000" advTm="9808"/>
    </mc:Choice>
    <mc:Fallback xmlns="">
      <p:transition spd="slow" advTm="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19819" y="1972574"/>
            <a:ext cx="8458200" cy="4471988"/>
          </a:xfrm>
        </p:spPr>
        <p:txBody>
          <a:bodyPr/>
          <a:lstStyle/>
          <a:p>
            <a:pPr marL="0" indent="0">
              <a:spcBef>
                <a:spcPts val="600"/>
              </a:spcBef>
              <a:spcAft>
                <a:spcPts val="1200"/>
              </a:spcAft>
              <a:buNone/>
            </a:pPr>
            <a:r>
              <a:rPr lang="en-US" b="1" dirty="0"/>
              <a:t>Abbreviated Operation May Go Against Your Initial Instinct</a:t>
            </a:r>
          </a:p>
          <a:p>
            <a:pPr>
              <a:spcBef>
                <a:spcPts val="0"/>
              </a:spcBef>
              <a:spcAft>
                <a:spcPts val="600"/>
              </a:spcAft>
            </a:pPr>
            <a:r>
              <a:rPr lang="en-US" sz="2000" b="1" dirty="0"/>
              <a:t>Efficient;  </a:t>
            </a:r>
            <a:r>
              <a:rPr lang="en-US" sz="2000" dirty="0"/>
              <a:t>goal &lt; 1 </a:t>
            </a:r>
            <a:r>
              <a:rPr lang="en-US" sz="2000" dirty="0" err="1"/>
              <a:t>hr</a:t>
            </a:r>
            <a:r>
              <a:rPr lang="en-US" sz="2000" dirty="0"/>
              <a:t> in OR. </a:t>
            </a:r>
            <a:r>
              <a:rPr lang="en-US" sz="2000" i="1" dirty="0"/>
              <a:t>Simple solutions are usually the best solutions.</a:t>
            </a:r>
          </a:p>
          <a:p>
            <a:pPr>
              <a:spcBef>
                <a:spcPts val="0"/>
              </a:spcBef>
              <a:spcAft>
                <a:spcPts val="600"/>
              </a:spcAft>
            </a:pPr>
            <a:r>
              <a:rPr lang="en-US" sz="2000" b="1" dirty="0"/>
              <a:t>Rapid hemorrhage control </a:t>
            </a:r>
            <a:r>
              <a:rPr lang="en-US" sz="2000" dirty="0"/>
              <a:t>of non-compressible and major vascular injury sites.</a:t>
            </a:r>
          </a:p>
          <a:p>
            <a:pPr>
              <a:spcBef>
                <a:spcPts val="0"/>
              </a:spcBef>
              <a:spcAft>
                <a:spcPts val="600"/>
              </a:spcAft>
            </a:pPr>
            <a:r>
              <a:rPr lang="en-US" sz="2000" b="1" dirty="0"/>
              <a:t>Ligate or temporarily shunt</a:t>
            </a:r>
            <a:r>
              <a:rPr lang="en-US" sz="2000" dirty="0"/>
              <a:t>, rather than repair, some major vascular injuries.</a:t>
            </a:r>
          </a:p>
          <a:p>
            <a:pPr>
              <a:spcBef>
                <a:spcPts val="0"/>
              </a:spcBef>
              <a:spcAft>
                <a:spcPts val="600"/>
              </a:spcAft>
            </a:pPr>
            <a:r>
              <a:rPr lang="en-US" sz="2000" b="1" dirty="0"/>
              <a:t>REMOVE</a:t>
            </a:r>
            <a:r>
              <a:rPr lang="en-US" sz="2000" dirty="0"/>
              <a:t>, rather than repair, some organs that are injured.</a:t>
            </a:r>
          </a:p>
          <a:p>
            <a:pPr>
              <a:spcBef>
                <a:spcPts val="0"/>
              </a:spcBef>
              <a:spcAft>
                <a:spcPts val="600"/>
              </a:spcAft>
            </a:pPr>
            <a:r>
              <a:rPr lang="en-US" sz="2000" b="1" dirty="0"/>
              <a:t>Leave the bowel in discontinuity. </a:t>
            </a:r>
            <a:r>
              <a:rPr lang="en-US" sz="2000" dirty="0"/>
              <a:t>No anastomoses, no ostomy maturations.</a:t>
            </a:r>
          </a:p>
          <a:p>
            <a:pPr>
              <a:spcBef>
                <a:spcPts val="0"/>
              </a:spcBef>
              <a:spcAft>
                <a:spcPts val="600"/>
              </a:spcAft>
            </a:pPr>
            <a:r>
              <a:rPr lang="en-US" sz="2000" b="1" dirty="0"/>
              <a:t>Pack, Pack, Pack </a:t>
            </a:r>
            <a:r>
              <a:rPr lang="en-US" sz="2000" dirty="0"/>
              <a:t>oozing spaces and organs (e.g., pleural/abdominal cavity, liver spleen, retroperitoneum).</a:t>
            </a:r>
          </a:p>
          <a:p>
            <a:pPr>
              <a:spcBef>
                <a:spcPts val="0"/>
              </a:spcBef>
              <a:spcAft>
                <a:spcPts val="600"/>
              </a:spcAft>
            </a:pPr>
            <a:r>
              <a:rPr lang="en-US" sz="2000" dirty="0"/>
              <a:t>Leave cavities open with </a:t>
            </a:r>
            <a:r>
              <a:rPr lang="en-US" sz="2000" b="1" dirty="0"/>
              <a:t>temporary closure/coverage techniques</a:t>
            </a:r>
            <a:r>
              <a:rPr lang="en-US" sz="2000" dirty="0"/>
              <a:t>.</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kumimoji="0" lang="en-US" sz="2400" b="1" i="0" u="none" strike="noStrike" kern="1200" cap="none" spc="0" normalizeH="0" baseline="0" noProof="0" dirty="0">
                <a:ln>
                  <a:noFill/>
                </a:ln>
                <a:solidFill>
                  <a:prstClr val="black"/>
                </a:solidFill>
                <a:effectLst/>
                <a:uLnTx/>
                <a:uFillTx/>
                <a:latin typeface="Calibri"/>
                <a:ea typeface="+mj-ea"/>
                <a:cs typeface="+mj-cs"/>
              </a:rPr>
              <a:t>(4)</a:t>
            </a:r>
            <a:endParaRPr lang="en-US" dirty="0"/>
          </a:p>
        </p:txBody>
      </p:sp>
      <p:pic>
        <p:nvPicPr>
          <p:cNvPr id="4" name="Recorded Sound">
            <a:hlinkClick r:id="" action="ppaction://media"/>
            <a:extLst>
              <a:ext uri="{FF2B5EF4-FFF2-40B4-BE49-F238E27FC236}">
                <a16:creationId xmlns:a16="http://schemas.microsoft.com/office/drawing/2014/main" id="{D9458976-4C1A-488F-A5C6-E5010C7CA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788315845"/>
      </p:ext>
    </p:extLst>
  </p:cSld>
  <p:clrMapOvr>
    <a:masterClrMapping/>
  </p:clrMapOvr>
  <mc:AlternateContent xmlns:mc="http://schemas.openxmlformats.org/markup-compatibility/2006" xmlns:p14="http://schemas.microsoft.com/office/powerpoint/2010/main">
    <mc:Choice Requires="p14">
      <p:transition spd="slow" p14:dur="2000" advTm="37254"/>
    </mc:Choice>
    <mc:Fallback xmlns="">
      <p:transition spd="slow" advTm="3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372373" y="2249573"/>
            <a:ext cx="6794740" cy="3998827"/>
          </a:xfrm>
        </p:spPr>
        <p:txBody>
          <a:bodyPr/>
          <a:lstStyle/>
          <a:p>
            <a:pPr>
              <a:spcBef>
                <a:spcPts val="0"/>
              </a:spcBef>
              <a:spcAft>
                <a:spcPts val="600"/>
              </a:spcAft>
              <a:buFont typeface="Wingdings" panose="05000000000000000000" pitchFamily="2" charset="2"/>
              <a:buChar char=""/>
            </a:pPr>
            <a:r>
              <a:rPr lang="en-US" sz="2200" b="1" dirty="0">
                <a:solidFill>
                  <a:srgbClr val="C00000"/>
                </a:solidFill>
              </a:rPr>
              <a:t>Blood products are preferred for hemorrhagic shock.</a:t>
            </a:r>
          </a:p>
          <a:p>
            <a:pPr marL="690563" lvl="1" indent="-346075">
              <a:lnSpc>
                <a:spcPts val="2200"/>
              </a:lnSpc>
              <a:spcBef>
                <a:spcPts val="0"/>
              </a:spcBef>
              <a:spcAft>
                <a:spcPts val="600"/>
              </a:spcAft>
            </a:pPr>
            <a:r>
              <a:rPr lang="en-US" sz="1800" dirty="0"/>
              <a:t>Crystalloid or colloid should be used sparingly, </a:t>
            </a:r>
            <a:br>
              <a:rPr lang="en-US" sz="1800" dirty="0"/>
            </a:br>
            <a:r>
              <a:rPr lang="en-US" sz="1800" dirty="0"/>
              <a:t>if at all, in the pre-hospital setting. They worsen </a:t>
            </a:r>
            <a:br>
              <a:rPr lang="en-US" sz="1800" dirty="0"/>
            </a:br>
            <a:r>
              <a:rPr lang="en-US" sz="1800" dirty="0"/>
              <a:t>acidosis and coagulopathy, increase tissue </a:t>
            </a:r>
            <a:br>
              <a:rPr lang="en-US" sz="1800" dirty="0"/>
            </a:br>
            <a:r>
              <a:rPr lang="en-US" sz="1800" dirty="0"/>
              <a:t>edema, increase risk for MODS/MOF.</a:t>
            </a:r>
          </a:p>
          <a:p>
            <a:pPr>
              <a:spcAft>
                <a:spcPts val="600"/>
              </a:spcAft>
            </a:pPr>
            <a:r>
              <a:rPr lang="en-US" sz="2000" b="1" dirty="0"/>
              <a:t>Prolonged evacuation/absence of blood </a:t>
            </a:r>
          </a:p>
          <a:p>
            <a:pPr marL="690563" lvl="1" indent="-346075">
              <a:lnSpc>
                <a:spcPts val="2200"/>
              </a:lnSpc>
              <a:spcBef>
                <a:spcPts val="0"/>
              </a:spcBef>
              <a:spcAft>
                <a:spcPts val="600"/>
              </a:spcAft>
            </a:pPr>
            <a:r>
              <a:rPr lang="en-US" altLang="en-US" sz="1800" dirty="0"/>
              <a:t>Crystalloid/non-blood colloid may be needed </a:t>
            </a:r>
            <a:br>
              <a:rPr lang="en-US" altLang="en-US" sz="1800" dirty="0"/>
            </a:br>
            <a:r>
              <a:rPr lang="en-US" altLang="en-US" sz="1800" dirty="0"/>
              <a:t>for casualties at risk of imminent death,</a:t>
            </a:r>
            <a:br>
              <a:rPr lang="en-US" altLang="en-US" sz="1800" dirty="0"/>
            </a:br>
            <a:r>
              <a:rPr lang="en-US" altLang="en-US" sz="1800" dirty="0"/>
              <a:t>but should be balanced against the risk </a:t>
            </a:r>
            <a:br>
              <a:rPr lang="en-US" altLang="en-US" sz="1800" dirty="0"/>
            </a:br>
            <a:r>
              <a:rPr lang="en-US" altLang="en-US" sz="1800" dirty="0"/>
              <a:t>of worsening coagulopathy, contributing to </a:t>
            </a:r>
            <a:br>
              <a:rPr lang="en-US" altLang="en-US" sz="1800" dirty="0"/>
            </a:br>
            <a:r>
              <a:rPr lang="en-US" altLang="en-US" sz="1800" dirty="0"/>
              <a:t>further blood loss. Consider albumin with </a:t>
            </a:r>
            <a:br>
              <a:rPr lang="en-US" altLang="en-US" sz="1800" dirty="0"/>
            </a:br>
            <a:r>
              <a:rPr lang="en-US" altLang="en-US" sz="1800" dirty="0"/>
              <a:t>fibrinogen concentrate or TXA. Last Resort.</a:t>
            </a:r>
          </a:p>
          <a:p>
            <a:pPr>
              <a:spcBef>
                <a:spcPts val="0"/>
              </a:spcBef>
              <a:spcAft>
                <a:spcPts val="600"/>
              </a:spcAft>
            </a:pPr>
            <a:endParaRPr lang="en-US" sz="2000"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kumimoji="0" lang="en-US" sz="2400" b="1" i="0" u="none" strike="noStrike" kern="1200" cap="none" spc="0" normalizeH="0" baseline="0" noProof="0" dirty="0">
                <a:ln>
                  <a:noFill/>
                </a:ln>
                <a:solidFill>
                  <a:prstClr val="black"/>
                </a:solidFill>
                <a:effectLst/>
                <a:uLnTx/>
                <a:uFillTx/>
                <a:latin typeface="Calibri"/>
                <a:ea typeface="+mj-ea"/>
                <a:cs typeface="+mj-cs"/>
              </a:rPr>
              <a:t>(5)</a:t>
            </a:r>
            <a:endParaRPr lang="en-US" dirty="0"/>
          </a:p>
        </p:txBody>
      </p:sp>
      <p:sp>
        <p:nvSpPr>
          <p:cNvPr id="4" name="Rectangle 3"/>
          <p:cNvSpPr/>
          <p:nvPr/>
        </p:nvSpPr>
        <p:spPr>
          <a:xfrm>
            <a:off x="368060" y="1787908"/>
            <a:ext cx="8610600" cy="461665"/>
          </a:xfrm>
          <a:prstGeom prst="rect">
            <a:avLst/>
          </a:prstGeom>
        </p:spPr>
        <p:txBody>
          <a:bodyPr wrap="square">
            <a:spAutoFit/>
          </a:bodyPr>
          <a:lstStyle/>
          <a:p>
            <a:pPr lvl="0" defTabSz="457200" eaLnBrk="1" hangingPunct="1">
              <a:spcBef>
                <a:spcPts val="600"/>
              </a:spcBef>
              <a:spcAft>
                <a:spcPts val="1200"/>
              </a:spcAft>
            </a:pPr>
            <a:r>
              <a:rPr lang="en-US" altLang="en-US" sz="2400" b="1" dirty="0">
                <a:solidFill>
                  <a:prstClr val="black"/>
                </a:solidFill>
                <a:latin typeface="Calibri"/>
                <a:cs typeface="+mn-cs"/>
              </a:rPr>
              <a:t>Optimization of Fluids (Point of Injury, En Route, Remote DCR)</a:t>
            </a:r>
          </a:p>
        </p:txBody>
      </p:sp>
      <p:sp>
        <p:nvSpPr>
          <p:cNvPr id="5" name="Rectangle 4"/>
          <p:cNvSpPr/>
          <p:nvPr/>
        </p:nvSpPr>
        <p:spPr>
          <a:xfrm>
            <a:off x="5638800" y="2711238"/>
            <a:ext cx="3467819" cy="3429144"/>
          </a:xfrm>
          <a:prstGeom prst="rect">
            <a:avLst/>
          </a:prstGeom>
          <a:ln w="19050">
            <a:solidFill>
              <a:schemeClr val="accent2">
                <a:lumMod val="75000"/>
              </a:schemeClr>
            </a:solidFill>
          </a:ln>
        </p:spPr>
        <p:txBody>
          <a:bodyPr wrap="square" tIns="91440" bIns="91440">
            <a:spAutoFit/>
          </a:bodyPr>
          <a:lstStyle/>
          <a:p>
            <a:pPr marL="60325">
              <a:lnSpc>
                <a:spcPts val="2000"/>
              </a:lnSpc>
              <a:spcAft>
                <a:spcPts val="600"/>
              </a:spcAft>
            </a:pPr>
            <a:r>
              <a:rPr lang="en-US" b="1" dirty="0"/>
              <a:t>Order of Priority </a:t>
            </a:r>
            <a:br>
              <a:rPr lang="en-US" b="1" dirty="0"/>
            </a:br>
            <a:r>
              <a:rPr lang="en-US" b="1" dirty="0"/>
              <a:t>for Fluid Administration:</a:t>
            </a:r>
          </a:p>
          <a:p>
            <a:pPr marL="233363" indent="-173038">
              <a:spcAft>
                <a:spcPts val="300"/>
              </a:spcAft>
              <a:buSzPct val="140000"/>
              <a:buFont typeface="Wingdings" panose="05000000000000000000" pitchFamily="2" charset="2"/>
              <a:buChar char="§"/>
            </a:pPr>
            <a:r>
              <a:rPr lang="en-US" sz="1600" dirty="0"/>
              <a:t>Whole blood (Group O Low Titer preferred; type specific whole blood may be available in rare instances)</a:t>
            </a:r>
          </a:p>
          <a:p>
            <a:pPr marL="233363" indent="-173038">
              <a:spcAft>
                <a:spcPts val="300"/>
              </a:spcAft>
              <a:buSzPct val="140000"/>
              <a:buFont typeface="Wingdings" panose="05000000000000000000" pitchFamily="2" charset="2"/>
              <a:buChar char="§"/>
            </a:pPr>
            <a:r>
              <a:rPr lang="en-US" sz="1600" dirty="0"/>
              <a:t>Balanced transfusion = RBCs plus plasma plus platelets = 1:1:1 ratio</a:t>
            </a:r>
          </a:p>
          <a:p>
            <a:pPr marL="233363" indent="-173038">
              <a:spcAft>
                <a:spcPts val="300"/>
              </a:spcAft>
              <a:buSzPct val="140000"/>
              <a:buFont typeface="Wingdings" panose="05000000000000000000" pitchFamily="2" charset="2"/>
              <a:buChar char="§"/>
            </a:pPr>
            <a:r>
              <a:rPr lang="en-US" sz="1600" b="1" dirty="0"/>
              <a:t>Walking Blood Banks </a:t>
            </a:r>
            <a:br>
              <a:rPr lang="en-US" sz="1600" dirty="0"/>
            </a:br>
            <a:r>
              <a:rPr lang="en-US" sz="1600" dirty="0"/>
              <a:t>(as necessary)</a:t>
            </a:r>
          </a:p>
          <a:p>
            <a:pPr marL="233363" indent="-173038">
              <a:spcAft>
                <a:spcPts val="300"/>
              </a:spcAft>
              <a:buSzPct val="140000"/>
              <a:buFont typeface="Wingdings" panose="05000000000000000000" pitchFamily="2" charset="2"/>
              <a:buChar char="§"/>
            </a:pPr>
            <a:r>
              <a:rPr lang="en-US" sz="1600" dirty="0"/>
              <a:t>RBCs plus plasma = 1:1 ratio</a:t>
            </a:r>
          </a:p>
          <a:p>
            <a:pPr marL="233363" indent="-173038">
              <a:spcAft>
                <a:spcPts val="300"/>
              </a:spcAft>
              <a:buSzPct val="140000"/>
              <a:buFont typeface="Wingdings" panose="05000000000000000000" pitchFamily="2" charset="2"/>
              <a:buChar char="§"/>
            </a:pPr>
            <a:r>
              <a:rPr lang="en-US" sz="1600" dirty="0"/>
              <a:t>Plasma with or without RBCs</a:t>
            </a:r>
          </a:p>
          <a:p>
            <a:pPr marL="233363" indent="-173038">
              <a:spcAft>
                <a:spcPts val="300"/>
              </a:spcAft>
              <a:buSzPct val="140000"/>
              <a:buFont typeface="Wingdings" panose="05000000000000000000" pitchFamily="2" charset="2"/>
              <a:buChar char="§"/>
            </a:pPr>
            <a:r>
              <a:rPr lang="en-US" sz="1600" dirty="0"/>
              <a:t>RBCs alone</a:t>
            </a:r>
          </a:p>
        </p:txBody>
      </p:sp>
      <p:pic>
        <p:nvPicPr>
          <p:cNvPr id="6" name="Recorded Sound">
            <a:hlinkClick r:id="" action="ppaction://media"/>
            <a:extLst>
              <a:ext uri="{FF2B5EF4-FFF2-40B4-BE49-F238E27FC236}">
                <a16:creationId xmlns:a16="http://schemas.microsoft.com/office/drawing/2014/main" id="{9A40C23B-1818-410D-92EA-F76048BF23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560" y="6416040"/>
            <a:ext cx="365760" cy="365760"/>
          </a:xfrm>
          <a:prstGeom prst="rect">
            <a:avLst/>
          </a:prstGeom>
        </p:spPr>
      </p:pic>
    </p:spTree>
    <p:extLst>
      <p:ext uri="{BB962C8B-B14F-4D97-AF65-F5344CB8AC3E}">
        <p14:creationId xmlns:p14="http://schemas.microsoft.com/office/powerpoint/2010/main" val="2605540166"/>
      </p:ext>
    </p:extLst>
  </p:cSld>
  <p:clrMapOvr>
    <a:masterClrMapping/>
  </p:clrMapOvr>
  <mc:AlternateContent xmlns:mc="http://schemas.openxmlformats.org/markup-compatibility/2006" xmlns:p14="http://schemas.microsoft.com/office/powerpoint/2010/main">
    <mc:Choice Requires="p14">
      <p:transition spd="slow" p14:dur="2000" advTm="80908"/>
    </mc:Choice>
    <mc:Fallback xmlns="">
      <p:transition spd="slow" advTm="8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661357"/>
            <a:ext cx="7788926" cy="3480365"/>
          </a:xfrm>
        </p:spPr>
        <p:txBody>
          <a:bodyPr/>
          <a:lstStyle/>
          <a:p>
            <a:pPr>
              <a:lnSpc>
                <a:spcPts val="2300"/>
              </a:lnSpc>
              <a:spcBef>
                <a:spcPts val="0"/>
              </a:spcBef>
              <a:spcAft>
                <a:spcPts val="600"/>
              </a:spcAft>
            </a:pPr>
            <a:r>
              <a:rPr lang="en-US" b="1" dirty="0"/>
              <a:t>Blood Products (Components) for DCR</a:t>
            </a:r>
          </a:p>
          <a:p>
            <a:pPr marL="690563" lvl="1" indent="-346075">
              <a:spcBef>
                <a:spcPts val="0"/>
              </a:spcBef>
              <a:spcAft>
                <a:spcPts val="600"/>
              </a:spcAft>
            </a:pPr>
            <a:r>
              <a:rPr lang="en-US" sz="2200" dirty="0"/>
              <a:t>“Treatment of hemorrhagic shock should involve the replacement of shed blood, with products that functionally resemble what has been lost.”</a:t>
            </a:r>
          </a:p>
          <a:p>
            <a:pPr marL="690563" lvl="1" indent="-346075">
              <a:spcBef>
                <a:spcPts val="0"/>
              </a:spcBef>
              <a:spcAft>
                <a:spcPts val="600"/>
              </a:spcAft>
            </a:pPr>
            <a:r>
              <a:rPr lang="en-US" sz="2200" dirty="0"/>
              <a:t>A high ratio of </a:t>
            </a:r>
            <a:r>
              <a:rPr lang="en-US" sz="2200" dirty="0" err="1"/>
              <a:t>Plasma:RBC</a:t>
            </a:r>
            <a:r>
              <a:rPr lang="en-US" sz="2200" dirty="0"/>
              <a:t> and </a:t>
            </a:r>
            <a:r>
              <a:rPr lang="en-US" sz="2200" dirty="0" err="1"/>
              <a:t>Platelet:RBC</a:t>
            </a:r>
            <a:r>
              <a:rPr lang="en-US" sz="2200" dirty="0"/>
              <a:t> should be administered.</a:t>
            </a:r>
          </a:p>
          <a:p>
            <a:pPr marL="690563" lvl="1" indent="-346075">
              <a:spcBef>
                <a:spcPts val="0"/>
              </a:spcBef>
              <a:spcAft>
                <a:spcPts val="600"/>
              </a:spcAft>
              <a:buClr>
                <a:schemeClr val="tx1"/>
              </a:buClr>
            </a:pPr>
            <a:r>
              <a:rPr lang="en-US" sz="2200" b="1" dirty="0">
                <a:solidFill>
                  <a:srgbClr val="C00000"/>
                </a:solidFill>
              </a:rPr>
              <a:t>1:1:1 Ratio </a:t>
            </a:r>
            <a:r>
              <a:rPr lang="en-US" sz="2200" dirty="0"/>
              <a:t>(6 units plasma, 1 unit [6 pack] apheresis platelet, 6 units PRBCs) per Massive Transfusion Pack/Cooler.</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kumimoji="0" lang="en-US" sz="2400" b="1" i="0" u="none" strike="noStrike" kern="1200" cap="none" spc="0" normalizeH="0" baseline="0" noProof="0" dirty="0">
                <a:ln>
                  <a:noFill/>
                </a:ln>
                <a:solidFill>
                  <a:prstClr val="black"/>
                </a:solidFill>
                <a:effectLst/>
                <a:uLnTx/>
                <a:uFillTx/>
                <a:latin typeface="Calibri"/>
                <a:ea typeface="+mj-ea"/>
                <a:cs typeface="+mj-cs"/>
              </a:rPr>
              <a:t>(6)</a:t>
            </a:r>
            <a:endParaRPr lang="en-US" dirty="0"/>
          </a:p>
        </p:txBody>
      </p:sp>
      <p:sp>
        <p:nvSpPr>
          <p:cNvPr id="4" name="Rectangle 3"/>
          <p:cNvSpPr/>
          <p:nvPr/>
        </p:nvSpPr>
        <p:spPr>
          <a:xfrm>
            <a:off x="457200" y="1981200"/>
            <a:ext cx="8610600" cy="461665"/>
          </a:xfrm>
          <a:prstGeom prst="rect">
            <a:avLst/>
          </a:prstGeom>
        </p:spPr>
        <p:txBody>
          <a:bodyPr wrap="square">
            <a:spAutoFit/>
          </a:bodyPr>
          <a:lstStyle/>
          <a:p>
            <a:pPr marL="0" indent="0">
              <a:buNone/>
            </a:pPr>
            <a:r>
              <a:rPr lang="en-US" sz="2400" b="1" dirty="0"/>
              <a:t>Why Blood and not Crystalloid/Colloid? </a:t>
            </a:r>
            <a:r>
              <a:rPr lang="en-US" sz="2400" b="1" dirty="0">
                <a:solidFill>
                  <a:srgbClr val="C00000"/>
                </a:solidFill>
              </a:rPr>
              <a:t>It improves mortality.</a:t>
            </a:r>
          </a:p>
        </p:txBody>
      </p:sp>
      <p:pic>
        <p:nvPicPr>
          <p:cNvPr id="5" name="Recorded Sound">
            <a:hlinkClick r:id="" action="ppaction://media"/>
            <a:extLst>
              <a:ext uri="{FF2B5EF4-FFF2-40B4-BE49-F238E27FC236}">
                <a16:creationId xmlns:a16="http://schemas.microsoft.com/office/drawing/2014/main" id="{3F1EB9A0-DB1C-4C40-A72C-49FDE3651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731821582"/>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533400" y="2444816"/>
            <a:ext cx="4876800" cy="3498783"/>
          </a:xfrm>
        </p:spPr>
        <p:txBody>
          <a:bodyPr/>
          <a:lstStyle/>
          <a:p>
            <a:pPr>
              <a:lnSpc>
                <a:spcPts val="2300"/>
              </a:lnSpc>
              <a:spcBef>
                <a:spcPts val="0"/>
              </a:spcBef>
              <a:spcAft>
                <a:spcPts val="600"/>
              </a:spcAft>
            </a:pPr>
            <a:r>
              <a:rPr lang="en-US" b="1" dirty="0"/>
              <a:t>Give Platelets and Plasma early!</a:t>
            </a:r>
          </a:p>
          <a:p>
            <a:pPr marL="690563" lvl="1" indent="-346075">
              <a:spcBef>
                <a:spcPts val="600"/>
              </a:spcBef>
              <a:spcAft>
                <a:spcPts val="300"/>
              </a:spcAft>
            </a:pPr>
            <a:r>
              <a:rPr lang="en-US" altLang="en-US" sz="2200" dirty="0"/>
              <a:t>Lead with the transfusion of hemostatic plasma/platelets EARLY and catch up with RBCs; this is a safe guiding principle</a:t>
            </a:r>
            <a:r>
              <a:rPr lang="en-US" sz="2200" b="1" i="1" dirty="0"/>
              <a:t>.</a:t>
            </a:r>
          </a:p>
          <a:p>
            <a:pPr>
              <a:spcBef>
                <a:spcPts val="600"/>
              </a:spcBef>
              <a:spcAft>
                <a:spcPts val="300"/>
              </a:spcAft>
              <a:buFont typeface="Wingdings" panose="05000000000000000000" pitchFamily="2" charset="2"/>
              <a:buChar char="n"/>
            </a:pPr>
            <a:r>
              <a:rPr lang="en-US" altLang="en-US" b="1" dirty="0"/>
              <a:t>Initiate massive transfusion protocols if patient has received or is expected to receive 4u </a:t>
            </a:r>
            <a:r>
              <a:rPr lang="en-US" altLang="en-US" b="1" dirty="0" err="1"/>
              <a:t>PRBC</a:t>
            </a:r>
            <a:r>
              <a:rPr lang="en-US" altLang="en-US" b="1" dirty="0"/>
              <a:t>/</a:t>
            </a:r>
            <a:r>
              <a:rPr lang="en-US" altLang="en-US" b="1" dirty="0" err="1"/>
              <a:t>4u</a:t>
            </a:r>
            <a:r>
              <a:rPr lang="en-US" altLang="en-US" b="1" dirty="0"/>
              <a:t> </a:t>
            </a:r>
            <a:r>
              <a:rPr lang="en-US" altLang="en-US" b="1" dirty="0" err="1"/>
              <a:t>FFP</a:t>
            </a:r>
            <a:r>
              <a:rPr lang="en-US" altLang="en-US" b="1" dirty="0"/>
              <a:t>.</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kumimoji="0" lang="en-US" sz="2400" b="1" i="0" u="none" strike="noStrike" kern="1200" cap="none" spc="0" normalizeH="0" baseline="0" noProof="0" dirty="0">
                <a:ln>
                  <a:noFill/>
                </a:ln>
                <a:solidFill>
                  <a:prstClr val="black"/>
                </a:solidFill>
                <a:effectLst/>
                <a:uLnTx/>
                <a:uFillTx/>
                <a:latin typeface="Calibri"/>
                <a:ea typeface="+mj-ea"/>
                <a:cs typeface="+mj-cs"/>
              </a:rPr>
              <a:t>(7)</a:t>
            </a:r>
            <a:endParaRPr lang="en-US" dirty="0"/>
          </a:p>
        </p:txBody>
      </p:sp>
      <p:sp>
        <p:nvSpPr>
          <p:cNvPr id="4" name="Rectangle 3"/>
          <p:cNvSpPr/>
          <p:nvPr/>
        </p:nvSpPr>
        <p:spPr>
          <a:xfrm>
            <a:off x="457200" y="1900569"/>
            <a:ext cx="8610600" cy="461665"/>
          </a:xfrm>
          <a:prstGeom prst="rect">
            <a:avLst/>
          </a:prstGeom>
        </p:spPr>
        <p:txBody>
          <a:bodyPr wrap="square">
            <a:spAutoFit/>
          </a:bodyPr>
          <a:lstStyle/>
          <a:p>
            <a:pPr marL="0" indent="0">
              <a:buNone/>
            </a:pPr>
            <a:r>
              <a:rPr lang="en-US" sz="2400" b="1" dirty="0"/>
              <a:t>Why Blood and not Crystalloid/Colloid? </a:t>
            </a:r>
            <a:r>
              <a:rPr lang="en-US" sz="2400" b="1" dirty="0">
                <a:solidFill>
                  <a:srgbClr val="C00000"/>
                </a:solidFill>
              </a:rPr>
              <a:t>It improves mortality.</a:t>
            </a:r>
          </a:p>
        </p:txBody>
      </p:sp>
      <p:grpSp>
        <p:nvGrpSpPr>
          <p:cNvPr id="17" name="Group 16"/>
          <p:cNvGrpSpPr/>
          <p:nvPr/>
        </p:nvGrpSpPr>
        <p:grpSpPr>
          <a:xfrm>
            <a:off x="5715000" y="2971800"/>
            <a:ext cx="3181328" cy="2440017"/>
            <a:chOff x="5962672" y="2532064"/>
            <a:chExt cx="3181328" cy="2440017"/>
          </a:xfrm>
        </p:grpSpPr>
        <p:sp>
          <p:nvSpPr>
            <p:cNvPr id="20" name="TextBox 19"/>
            <p:cNvSpPr txBox="1"/>
            <p:nvPr/>
          </p:nvSpPr>
          <p:spPr>
            <a:xfrm>
              <a:off x="6858000" y="4725860"/>
              <a:ext cx="2286000" cy="246221"/>
            </a:xfrm>
            <a:prstGeom prst="rect">
              <a:avLst/>
            </a:prstGeom>
            <a:noFill/>
          </p:spPr>
          <p:txBody>
            <a:bodyPr wrap="square" rtlCol="0">
              <a:spAutoFit/>
            </a:bodyPr>
            <a:lstStyle/>
            <a:p>
              <a:r>
                <a:rPr lang="en-US" sz="1000" dirty="0"/>
                <a:t>Balanced       Intermediate     Traditional</a:t>
              </a:r>
            </a:p>
          </p:txBody>
        </p:sp>
        <p:grpSp>
          <p:nvGrpSpPr>
            <p:cNvPr id="21" name="Group 20"/>
            <p:cNvGrpSpPr/>
            <p:nvPr/>
          </p:nvGrpSpPr>
          <p:grpSpPr>
            <a:xfrm>
              <a:off x="5962672" y="2532064"/>
              <a:ext cx="3084490" cy="2321814"/>
              <a:chOff x="5962672" y="2532064"/>
              <a:chExt cx="3084490" cy="2321814"/>
            </a:xfrm>
          </p:grpSpPr>
          <p:sp>
            <p:nvSpPr>
              <p:cNvPr id="22" name="Rectangle 21"/>
              <p:cNvSpPr/>
              <p:nvPr/>
            </p:nvSpPr>
            <p:spPr>
              <a:xfrm>
                <a:off x="6705600" y="2532064"/>
                <a:ext cx="2341562" cy="2203611"/>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934200" y="4321812"/>
                <a:ext cx="457200" cy="413863"/>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Rectangle 23"/>
              <p:cNvSpPr/>
              <p:nvPr/>
            </p:nvSpPr>
            <p:spPr>
              <a:xfrm>
                <a:off x="7696200" y="3996884"/>
                <a:ext cx="457200" cy="738791"/>
              </a:xfrm>
              <a:prstGeom prst="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5" name="Straight Connector 24"/>
              <p:cNvCxnSpPr>
                <a:stCxn id="22" idx="1"/>
                <a:endCxn id="22" idx="3"/>
              </p:cNvCxnSpPr>
              <p:nvPr/>
            </p:nvCxnSpPr>
            <p:spPr>
              <a:xfrm>
                <a:off x="6705600" y="3633870"/>
                <a:ext cx="2341562"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8458200" y="3255013"/>
                <a:ext cx="457200" cy="1486211"/>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Rectangle 26"/>
              <p:cNvSpPr/>
              <p:nvPr/>
            </p:nvSpPr>
            <p:spPr>
              <a:xfrm>
                <a:off x="6226124" y="2568637"/>
                <a:ext cx="500114" cy="2285241"/>
              </a:xfrm>
              <a:prstGeom prst="rect">
                <a:avLst/>
              </a:prstGeom>
            </p:spPr>
            <p:txBody>
              <a:bodyPr wrap="square">
                <a:spAutoFit/>
              </a:bodyPr>
              <a:lstStyle/>
              <a:p>
                <a:pPr>
                  <a:lnSpc>
                    <a:spcPts val="1200"/>
                  </a:lnSpc>
                  <a:spcAft>
                    <a:spcPts val="600"/>
                  </a:spcAft>
                </a:pPr>
                <a:r>
                  <a:rPr lang="en-US" sz="1100" dirty="0"/>
                  <a:t>100%</a:t>
                </a:r>
              </a:p>
              <a:p>
                <a:pPr>
                  <a:lnSpc>
                    <a:spcPts val="1200"/>
                  </a:lnSpc>
                  <a:spcAft>
                    <a:spcPts val="600"/>
                  </a:spcAft>
                </a:pPr>
                <a:endParaRPr lang="en-US" sz="1100" dirty="0"/>
              </a:p>
              <a:p>
                <a:pPr>
                  <a:lnSpc>
                    <a:spcPts val="1200"/>
                  </a:lnSpc>
                  <a:spcAft>
                    <a:spcPts val="600"/>
                  </a:spcAft>
                </a:pPr>
                <a:endParaRPr lang="en-US" sz="1100" dirty="0"/>
              </a:p>
              <a:p>
                <a:pPr>
                  <a:lnSpc>
                    <a:spcPts val="1200"/>
                  </a:lnSpc>
                  <a:spcAft>
                    <a:spcPts val="600"/>
                  </a:spcAft>
                </a:pPr>
                <a:endParaRPr lang="en-US" sz="1100" dirty="0"/>
              </a:p>
              <a:p>
                <a:pPr>
                  <a:lnSpc>
                    <a:spcPts val="1200"/>
                  </a:lnSpc>
                  <a:spcAft>
                    <a:spcPts val="600"/>
                  </a:spcAft>
                </a:pPr>
                <a:r>
                  <a:rPr lang="en-US" sz="1100" dirty="0"/>
                  <a:t>50%</a:t>
                </a:r>
              </a:p>
              <a:p>
                <a:pPr>
                  <a:lnSpc>
                    <a:spcPts val="1200"/>
                  </a:lnSpc>
                  <a:spcAft>
                    <a:spcPts val="600"/>
                  </a:spcAft>
                </a:pPr>
                <a:endParaRPr lang="en-US" sz="1100" dirty="0"/>
              </a:p>
              <a:p>
                <a:pPr>
                  <a:lnSpc>
                    <a:spcPts val="1200"/>
                  </a:lnSpc>
                  <a:spcAft>
                    <a:spcPts val="300"/>
                  </a:spcAft>
                </a:pPr>
                <a:endParaRPr lang="en-US" sz="1100" dirty="0"/>
              </a:p>
              <a:p>
                <a:pPr>
                  <a:lnSpc>
                    <a:spcPts val="1200"/>
                  </a:lnSpc>
                  <a:spcAft>
                    <a:spcPts val="600"/>
                  </a:spcAft>
                </a:pPr>
                <a:endParaRPr lang="en-US" sz="1100" dirty="0"/>
              </a:p>
              <a:p>
                <a:pPr>
                  <a:lnSpc>
                    <a:spcPts val="1200"/>
                  </a:lnSpc>
                  <a:spcAft>
                    <a:spcPts val="600"/>
                  </a:spcAft>
                </a:pPr>
                <a:endParaRPr lang="en-US" sz="1100" dirty="0"/>
              </a:p>
              <a:p>
                <a:pPr>
                  <a:lnSpc>
                    <a:spcPts val="1200"/>
                  </a:lnSpc>
                  <a:spcAft>
                    <a:spcPts val="600"/>
                  </a:spcAft>
                </a:pPr>
                <a:r>
                  <a:rPr lang="en-US" sz="1100" dirty="0"/>
                  <a:t>0%</a:t>
                </a:r>
              </a:p>
            </p:txBody>
          </p:sp>
          <p:sp>
            <p:nvSpPr>
              <p:cNvPr id="28" name="Rectangle 27"/>
              <p:cNvSpPr/>
              <p:nvPr/>
            </p:nvSpPr>
            <p:spPr>
              <a:xfrm rot="16200000">
                <a:off x="5501969" y="3506911"/>
                <a:ext cx="1175322" cy="253916"/>
              </a:xfrm>
              <a:prstGeom prst="rect">
                <a:avLst/>
              </a:prstGeom>
            </p:spPr>
            <p:txBody>
              <a:bodyPr wrap="none">
                <a:spAutoFit/>
              </a:bodyPr>
              <a:lstStyle/>
              <a:p>
                <a:r>
                  <a:rPr lang="en-US" sz="1050" dirty="0"/>
                  <a:t>Percent (%) Death</a:t>
                </a:r>
              </a:p>
            </p:txBody>
          </p:sp>
        </p:grpSp>
      </p:grpSp>
      <p:pic>
        <p:nvPicPr>
          <p:cNvPr id="5" name="Recorded Sound">
            <a:hlinkClick r:id="" action="ppaction://media"/>
            <a:extLst>
              <a:ext uri="{FF2B5EF4-FFF2-40B4-BE49-F238E27FC236}">
                <a16:creationId xmlns:a16="http://schemas.microsoft.com/office/drawing/2014/main" id="{A32F76F0-FFB2-4500-A5E0-61F06B8CE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2366589313"/>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329960" y="2286443"/>
            <a:ext cx="8686800" cy="3657157"/>
          </a:xfrm>
        </p:spPr>
        <p:txBody>
          <a:bodyPr/>
          <a:lstStyle/>
          <a:p>
            <a:pPr>
              <a:spcBef>
                <a:spcPts val="0"/>
              </a:spcBef>
              <a:spcAft>
                <a:spcPts val="600"/>
              </a:spcAft>
            </a:pPr>
            <a:r>
              <a:rPr lang="en-US" sz="2200" dirty="0"/>
              <a:t>Does not faithfully reconstitute whole blood </a:t>
            </a:r>
            <a:br>
              <a:rPr lang="en-US" sz="2200" dirty="0"/>
            </a:br>
            <a:r>
              <a:rPr lang="en-US" sz="2200" dirty="0"/>
              <a:t>(does NOT replace what is lost).</a:t>
            </a:r>
          </a:p>
          <a:p>
            <a:pPr>
              <a:spcBef>
                <a:spcPts val="600"/>
              </a:spcBef>
              <a:spcAft>
                <a:spcPts val="600"/>
              </a:spcAft>
            </a:pPr>
            <a:r>
              <a:rPr lang="en-US" sz="2200" dirty="0"/>
              <a:t>Yields a </a:t>
            </a:r>
            <a:r>
              <a:rPr lang="en-US" sz="2200" b="1" dirty="0">
                <a:solidFill>
                  <a:srgbClr val="C00000"/>
                </a:solidFill>
              </a:rPr>
              <a:t>diluted blood mixture</a:t>
            </a:r>
            <a:r>
              <a:rPr lang="en-US" sz="2200" dirty="0"/>
              <a:t>:</a:t>
            </a:r>
          </a:p>
          <a:p>
            <a:pPr marL="690563" lvl="1" indent="-346075">
              <a:spcBef>
                <a:spcPts val="0"/>
              </a:spcBef>
              <a:spcAft>
                <a:spcPts val="300"/>
              </a:spcAft>
            </a:pPr>
            <a:r>
              <a:rPr lang="en-US" altLang="en-US" sz="2000" dirty="0"/>
              <a:t>Hematocrit 29%</a:t>
            </a:r>
          </a:p>
          <a:p>
            <a:pPr marL="690563" lvl="1" indent="-346075">
              <a:spcBef>
                <a:spcPts val="0"/>
              </a:spcBef>
              <a:spcAft>
                <a:spcPts val="300"/>
              </a:spcAft>
            </a:pPr>
            <a:r>
              <a:rPr lang="en-US" altLang="en-US" sz="2000" dirty="0"/>
              <a:t>Platelet count ~90,000/</a:t>
            </a:r>
            <a:r>
              <a:rPr lang="en-US" altLang="en-US" sz="2000" dirty="0" err="1"/>
              <a:t>μL</a:t>
            </a:r>
            <a:endParaRPr lang="en-US" altLang="en-US" sz="2000" dirty="0"/>
          </a:p>
          <a:p>
            <a:pPr marL="690563" lvl="1" indent="-346075">
              <a:spcBef>
                <a:spcPts val="0"/>
              </a:spcBef>
              <a:spcAft>
                <a:spcPts val="300"/>
              </a:spcAft>
            </a:pPr>
            <a:r>
              <a:rPr lang="en-US" altLang="en-US" sz="2000" dirty="0"/>
              <a:t>Coagulation factors diluted to</a:t>
            </a:r>
            <a:br>
              <a:rPr lang="en-US" altLang="en-US" sz="2000" dirty="0"/>
            </a:br>
            <a:r>
              <a:rPr lang="en-US" altLang="en-US" sz="2000" dirty="0"/>
              <a:t> ~62% of whole blood concentrations</a:t>
            </a:r>
            <a:endParaRPr lang="en-US" altLang="en-US" sz="2000" b="1" dirty="0"/>
          </a:p>
          <a:p>
            <a:pPr marL="290513" indent="-346075">
              <a:spcBef>
                <a:spcPts val="600"/>
              </a:spcBef>
              <a:spcAft>
                <a:spcPts val="300"/>
              </a:spcAft>
            </a:pPr>
            <a:r>
              <a:rPr lang="en-US" altLang="en-US" sz="2200" dirty="0"/>
              <a:t>Requires multiple products with </a:t>
            </a:r>
            <a:br>
              <a:rPr lang="en-US" altLang="en-US" sz="2200" dirty="0"/>
            </a:br>
            <a:r>
              <a:rPr lang="en-US" altLang="en-US" sz="2200" dirty="0"/>
              <a:t>multiple storage modalities: </a:t>
            </a:r>
            <a:br>
              <a:rPr lang="en-US" altLang="en-US" sz="2200" dirty="0"/>
            </a:br>
            <a:r>
              <a:rPr lang="en-US" altLang="en-US" sz="2000" dirty="0"/>
              <a:t>Increased workload and complexity for a clinical team.</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kumimoji="0" lang="en-US" sz="2400" b="1" i="0" u="none" strike="noStrike" kern="1200" cap="none" spc="0" normalizeH="0" baseline="0" noProof="0" dirty="0">
                <a:ln>
                  <a:noFill/>
                </a:ln>
                <a:solidFill>
                  <a:prstClr val="black"/>
                </a:solidFill>
                <a:effectLst/>
                <a:uLnTx/>
                <a:uFillTx/>
                <a:latin typeface="Calibri"/>
                <a:ea typeface="+mj-ea"/>
                <a:cs typeface="+mj-cs"/>
              </a:rPr>
              <a:t>(8)</a:t>
            </a:r>
            <a:endParaRPr lang="en-US" dirty="0"/>
          </a:p>
        </p:txBody>
      </p:sp>
      <p:sp>
        <p:nvSpPr>
          <p:cNvPr id="4" name="Rectangle 3"/>
          <p:cNvSpPr/>
          <p:nvPr/>
        </p:nvSpPr>
        <p:spPr>
          <a:xfrm>
            <a:off x="368060" y="1762785"/>
            <a:ext cx="8610600" cy="461665"/>
          </a:xfrm>
          <a:prstGeom prst="rect">
            <a:avLst/>
          </a:prstGeom>
        </p:spPr>
        <p:txBody>
          <a:bodyPr wrap="square">
            <a:spAutoFit/>
          </a:bodyPr>
          <a:lstStyle/>
          <a:p>
            <a:pPr marL="0" indent="0">
              <a:buNone/>
            </a:pPr>
            <a:r>
              <a:rPr lang="en-US" sz="2400" b="1" dirty="0"/>
              <a:t>1:1:1 Ratio of Blood Components</a:t>
            </a:r>
          </a:p>
        </p:txBody>
      </p:sp>
      <p:pic>
        <p:nvPicPr>
          <p:cNvPr id="5" name="Picture 4"/>
          <p:cNvPicPr>
            <a:picLocks noChangeAspect="1"/>
          </p:cNvPicPr>
          <p:nvPr/>
        </p:nvPicPr>
        <p:blipFill rotWithShape="1">
          <a:blip r:embed="rId6"/>
          <a:srcRect l="375" t="640" r="437" b="1695"/>
          <a:stretch/>
        </p:blipFill>
        <p:spPr>
          <a:xfrm>
            <a:off x="5915160" y="2895600"/>
            <a:ext cx="2799198" cy="2086992"/>
          </a:xfrm>
          <a:prstGeom prst="rect">
            <a:avLst/>
          </a:prstGeom>
          <a:ln w="19050">
            <a:solidFill>
              <a:schemeClr val="tx1"/>
            </a:solidFill>
          </a:ln>
          <a:effectLst>
            <a:outerShdw blurRad="292100" dist="139700" dir="2700000" algn="tl" rotWithShape="0">
              <a:srgbClr val="333333">
                <a:alpha val="65000"/>
              </a:srgbClr>
            </a:outerShdw>
          </a:effectLst>
        </p:spPr>
      </p:pic>
      <p:sp>
        <p:nvSpPr>
          <p:cNvPr id="8" name="Rectangle 7"/>
          <p:cNvSpPr/>
          <p:nvPr/>
        </p:nvSpPr>
        <p:spPr>
          <a:xfrm>
            <a:off x="5888038" y="5105400"/>
            <a:ext cx="2137188" cy="307777"/>
          </a:xfrm>
          <a:prstGeom prst="rect">
            <a:avLst/>
          </a:prstGeom>
        </p:spPr>
        <p:txBody>
          <a:bodyPr wrap="none">
            <a:spAutoFit/>
          </a:bodyPr>
          <a:lstStyle/>
          <a:p>
            <a:r>
              <a:rPr lang="en-US" sz="1400" i="1" dirty="0"/>
              <a:t>Crucible – Borden Institute</a:t>
            </a:r>
          </a:p>
        </p:txBody>
      </p:sp>
      <p:pic>
        <p:nvPicPr>
          <p:cNvPr id="6" name="Recorded Sound">
            <a:hlinkClick r:id="" action="ppaction://media"/>
            <a:extLst>
              <a:ext uri="{FF2B5EF4-FFF2-40B4-BE49-F238E27FC236}">
                <a16:creationId xmlns:a16="http://schemas.microsoft.com/office/drawing/2014/main" id="{2AF6C5BF-8EBC-43EE-A431-CDA6F807AE0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17721" y="6416040"/>
            <a:ext cx="365760" cy="365760"/>
          </a:xfrm>
          <a:prstGeom prst="rect">
            <a:avLst/>
          </a:prstGeom>
        </p:spPr>
      </p:pic>
    </p:spTree>
    <p:extLst>
      <p:ext uri="{BB962C8B-B14F-4D97-AF65-F5344CB8AC3E}">
        <p14:creationId xmlns:p14="http://schemas.microsoft.com/office/powerpoint/2010/main" val="8759964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9576"/>
    </mc:Choice>
    <mc:Fallback xmlns="">
      <p:transition spd="slow" advTm="3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761226"/>
            <a:ext cx="7772400" cy="4471988"/>
          </a:xfrm>
        </p:spPr>
        <p:txBody>
          <a:bodyPr/>
          <a:lstStyle/>
          <a:p>
            <a:pPr>
              <a:spcBef>
                <a:spcPts val="0"/>
              </a:spcBef>
              <a:spcAft>
                <a:spcPts val="300"/>
              </a:spcAft>
            </a:pPr>
            <a:r>
              <a:rPr lang="en-US" b="1" dirty="0"/>
              <a:t>Whole Blood</a:t>
            </a:r>
          </a:p>
          <a:p>
            <a:pPr marL="685800" lvl="1" indent="-342900">
              <a:spcBef>
                <a:spcPts val="0"/>
              </a:spcBef>
              <a:spcAft>
                <a:spcPts val="200"/>
              </a:spcAft>
            </a:pPr>
            <a:r>
              <a:rPr lang="en-US" altLang="en-US" sz="2000" dirty="0"/>
              <a:t>Delivers all the components of blood in the correct ratio (replaces what has been lost).</a:t>
            </a:r>
          </a:p>
          <a:p>
            <a:pPr marL="685800" lvl="1" indent="-342900">
              <a:spcBef>
                <a:spcPts val="0"/>
              </a:spcBef>
              <a:spcAft>
                <a:spcPts val="200"/>
              </a:spcAft>
            </a:pPr>
            <a:r>
              <a:rPr lang="en-US" altLang="en-US" sz="2000" dirty="0"/>
              <a:t>Independently associated with </a:t>
            </a:r>
            <a:r>
              <a:rPr lang="en-US" altLang="en-US" sz="2000" dirty="0">
                <a:solidFill>
                  <a:srgbClr val="C00000"/>
                </a:solidFill>
              </a:rPr>
              <a:t>IMPROVED survival.</a:t>
            </a:r>
          </a:p>
          <a:p>
            <a:pPr>
              <a:spcBef>
                <a:spcPts val="600"/>
              </a:spcBef>
              <a:spcAft>
                <a:spcPts val="300"/>
              </a:spcAft>
            </a:pPr>
            <a:r>
              <a:rPr lang="en-US" b="1" dirty="0"/>
              <a:t>Fresh Whole Blood [FWB] = “Walking Blood Bank</a:t>
            </a:r>
            <a:r>
              <a:rPr lang="en-US" dirty="0"/>
              <a:t>”</a:t>
            </a:r>
          </a:p>
          <a:p>
            <a:pPr marL="685800" lvl="1" indent="-342900">
              <a:spcBef>
                <a:spcPts val="0"/>
              </a:spcBef>
              <a:spcAft>
                <a:spcPts val="200"/>
              </a:spcAft>
            </a:pPr>
            <a:r>
              <a:rPr lang="en-US" sz="2000" b="1" dirty="0"/>
              <a:t>Emergency, onsite collection</a:t>
            </a:r>
          </a:p>
          <a:p>
            <a:pPr marL="685800" lvl="1" indent="-342900">
              <a:spcBef>
                <a:spcPts val="0"/>
              </a:spcBef>
              <a:spcAft>
                <a:spcPts val="200"/>
              </a:spcAft>
            </a:pPr>
            <a:r>
              <a:rPr lang="en-US" sz="2000" b="1" dirty="0"/>
              <a:t>Can be stored at room temperature for 24 hrs</a:t>
            </a:r>
            <a:r>
              <a:rPr lang="en-US" sz="2000" dirty="0"/>
              <a:t>. Can be refrigerated within eight hours of collection.</a:t>
            </a:r>
          </a:p>
          <a:p>
            <a:pPr marL="685800" lvl="1" indent="-342900">
              <a:spcBef>
                <a:spcPts val="0"/>
              </a:spcBef>
              <a:spcAft>
                <a:spcPts val="200"/>
              </a:spcAft>
              <a:buClr>
                <a:schemeClr val="tx1"/>
              </a:buClr>
            </a:pPr>
            <a:r>
              <a:rPr lang="en-US" sz="2000" dirty="0">
                <a:solidFill>
                  <a:srgbClr val="C00000"/>
                </a:solidFill>
              </a:rPr>
              <a:t>ABO group-specific/matched </a:t>
            </a:r>
            <a:r>
              <a:rPr lang="en-US" sz="2000" dirty="0"/>
              <a:t>with the recipient </a:t>
            </a:r>
            <a:br>
              <a:rPr lang="en-US" sz="2000" dirty="0"/>
            </a:br>
            <a:r>
              <a:rPr lang="en-US" sz="2000" dirty="0"/>
              <a:t>(A-A, B-B, AB-AB, O-O).</a:t>
            </a:r>
          </a:p>
          <a:p>
            <a:pPr marL="685800" lvl="1" indent="-342900">
              <a:spcBef>
                <a:spcPts val="0"/>
              </a:spcBef>
              <a:spcAft>
                <a:spcPts val="200"/>
              </a:spcAft>
            </a:pPr>
            <a:r>
              <a:rPr lang="en-US" sz="2000" dirty="0"/>
              <a:t>Or </a:t>
            </a:r>
            <a:r>
              <a:rPr lang="en-US" sz="2000" dirty="0">
                <a:solidFill>
                  <a:srgbClr val="C00000"/>
                </a:solidFill>
              </a:rPr>
              <a:t>Low Titer O WB (LTOWB): </a:t>
            </a:r>
            <a:r>
              <a:rPr lang="en-US" sz="2000" dirty="0"/>
              <a:t>low anti-A and anti-B titer </a:t>
            </a:r>
            <a:br>
              <a:rPr lang="en-US" sz="2000" dirty="0"/>
            </a:br>
            <a:r>
              <a:rPr lang="en-US" sz="2000" dirty="0"/>
              <a:t>(&lt;1:256, tube method) O blood.</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Whole Blood Transfusion</a:t>
            </a:r>
          </a:p>
        </p:txBody>
      </p:sp>
      <p:pic>
        <p:nvPicPr>
          <p:cNvPr id="4" name="Recorded Sound">
            <a:hlinkClick r:id="" action="ppaction://media"/>
            <a:extLst>
              <a:ext uri="{FF2B5EF4-FFF2-40B4-BE49-F238E27FC236}">
                <a16:creationId xmlns:a16="http://schemas.microsoft.com/office/drawing/2014/main" id="{10C25556-7C32-4431-85A8-AAEB813E5A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1000" y="6416040"/>
            <a:ext cx="365760" cy="365760"/>
          </a:xfrm>
          <a:prstGeom prst="rect">
            <a:avLst/>
          </a:prstGeom>
        </p:spPr>
      </p:pic>
    </p:spTree>
    <p:extLst>
      <p:ext uri="{BB962C8B-B14F-4D97-AF65-F5344CB8AC3E}">
        <p14:creationId xmlns:p14="http://schemas.microsoft.com/office/powerpoint/2010/main" val="370132475"/>
      </p:ext>
    </p:extLst>
  </p:cSld>
  <p:clrMapOvr>
    <a:masterClrMapping/>
  </p:clrMapOvr>
  <mc:AlternateContent xmlns:mc="http://schemas.openxmlformats.org/markup-compatibility/2006" xmlns:p14="http://schemas.microsoft.com/office/powerpoint/2010/main">
    <mc:Choice Requires="p14">
      <p:transition spd="slow" p14:dur="2000" advTm="18307"/>
    </mc:Choice>
    <mc:Fallback xmlns="">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905000"/>
            <a:ext cx="7696200" cy="2438400"/>
          </a:xfrm>
        </p:spPr>
        <p:txBody>
          <a:bodyPr/>
          <a:lstStyle/>
          <a:p>
            <a:pPr>
              <a:spcBef>
                <a:spcPts val="0"/>
              </a:spcBef>
              <a:spcAft>
                <a:spcPts val="600"/>
              </a:spcAft>
              <a:buClr>
                <a:schemeClr val="tx1"/>
              </a:buClr>
            </a:pPr>
            <a:r>
              <a:rPr lang="en-US" b="1" dirty="0"/>
              <a:t>Cold-Stored WB (</a:t>
            </a:r>
            <a:r>
              <a:rPr lang="en-US" b="1" dirty="0" err="1"/>
              <a:t>SWB</a:t>
            </a:r>
            <a:r>
              <a:rPr lang="en-US" b="1" dirty="0"/>
              <a:t>)</a:t>
            </a:r>
          </a:p>
          <a:p>
            <a:pPr marL="685800" lvl="1" indent="-342900">
              <a:spcBef>
                <a:spcPts val="600"/>
              </a:spcBef>
              <a:spcAft>
                <a:spcPts val="600"/>
              </a:spcAft>
            </a:pPr>
            <a:r>
              <a:rPr lang="en-US" altLang="en-US" sz="2200" dirty="0"/>
              <a:t>Mostly </a:t>
            </a:r>
            <a:r>
              <a:rPr lang="en-US" altLang="en-US" sz="2200" b="1" dirty="0">
                <a:solidFill>
                  <a:srgbClr val="C00000"/>
                </a:solidFill>
              </a:rPr>
              <a:t>LTOWB</a:t>
            </a:r>
          </a:p>
          <a:p>
            <a:pPr marL="685800" lvl="1" indent="-342900">
              <a:spcBef>
                <a:spcPts val="600"/>
              </a:spcBef>
              <a:spcAft>
                <a:spcPts val="600"/>
              </a:spcAft>
            </a:pPr>
            <a:r>
              <a:rPr lang="en-US" altLang="en-US" sz="2200" b="1" dirty="0"/>
              <a:t>If stored &gt;3 weeks</a:t>
            </a:r>
            <a:r>
              <a:rPr lang="en-US" altLang="en-US" sz="2200" dirty="0"/>
              <a:t>, has reduced hemostatic function. </a:t>
            </a:r>
          </a:p>
          <a:p>
            <a:pPr marL="685800" lvl="1" indent="-342900">
              <a:spcBef>
                <a:spcPts val="600"/>
              </a:spcBef>
              <a:spcAft>
                <a:spcPts val="600"/>
              </a:spcAft>
            </a:pPr>
            <a:r>
              <a:rPr lang="en-US" altLang="en-US" sz="2200" dirty="0"/>
              <a:t>May require additional support with </a:t>
            </a:r>
            <a:r>
              <a:rPr lang="en-US" altLang="en-US" sz="2200" b="1" dirty="0"/>
              <a:t>Platelets</a:t>
            </a:r>
            <a:r>
              <a:rPr lang="en-US" altLang="en-US" sz="2200" dirty="0"/>
              <a:t> or </a:t>
            </a:r>
            <a:r>
              <a:rPr lang="en-US" altLang="en-US" sz="2200" b="1" dirty="0"/>
              <a:t>FWB</a:t>
            </a:r>
            <a:r>
              <a:rPr lang="en-US" altLang="en-US" sz="2200" dirty="0"/>
              <a:t>. Consider </a:t>
            </a:r>
            <a:r>
              <a:rPr lang="en-US" altLang="en-US" sz="2200" b="1" dirty="0"/>
              <a:t>3:1 CWB:FWB transfusion </a:t>
            </a:r>
            <a:r>
              <a:rPr lang="en-US" altLang="en-US" sz="2200" dirty="0"/>
              <a:t>(if available).</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Whole Blood Transfusion</a:t>
            </a:r>
          </a:p>
        </p:txBody>
      </p:sp>
      <p:pic>
        <p:nvPicPr>
          <p:cNvPr id="4" name="Recorded Sound">
            <a:hlinkClick r:id="" action="ppaction://media"/>
            <a:extLst>
              <a:ext uri="{FF2B5EF4-FFF2-40B4-BE49-F238E27FC236}">
                <a16:creationId xmlns:a16="http://schemas.microsoft.com/office/drawing/2014/main" id="{FB39A5F8-9A57-4DE6-818C-5CB527B580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1376032464"/>
      </p:ext>
    </p:extLst>
  </p:cSld>
  <p:clrMapOvr>
    <a:masterClrMapping/>
  </p:clrMapOvr>
  <mc:AlternateContent xmlns:mc="http://schemas.openxmlformats.org/markup-compatibility/2006" xmlns:p14="http://schemas.microsoft.com/office/powerpoint/2010/main">
    <mc:Choice Requires="p14">
      <p:transition spd="slow" p14:dur="2000" advTm="27850"/>
    </mc:Choice>
    <mc:Fallback xmlns="">
      <p:transition spd="slow" advTm="2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533400" y="1905000"/>
            <a:ext cx="7696200" cy="1600200"/>
          </a:xfrm>
        </p:spPr>
        <p:txBody>
          <a:bodyPr/>
          <a:lstStyle/>
          <a:p>
            <a:pPr marL="0" lvl="1" indent="0">
              <a:spcBef>
                <a:spcPts val="0"/>
              </a:spcBef>
              <a:spcAft>
                <a:spcPts val="0"/>
              </a:spcAft>
              <a:buNone/>
            </a:pPr>
            <a:r>
              <a:rPr lang="en-US" altLang="en-US" dirty="0"/>
              <a:t>Control of life-threatening hemorrhage following extremity injury has been greatly improved through the field application of the extremity tourniquet. </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60198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solidFill>
                  <a:prstClr val="black"/>
                </a:solidFill>
              </a:rPr>
              <a:t>Adjunct Hemostatic Agents </a:t>
            </a:r>
            <a:r>
              <a:rPr lang="en-US" sz="2400" spc="-40" dirty="0">
                <a:solidFill>
                  <a:prstClr val="black"/>
                </a:solidFill>
              </a:rPr>
              <a:t>(1)</a:t>
            </a:r>
            <a:endParaRPr lang="en-US" sz="2400" dirty="0"/>
          </a:p>
        </p:txBody>
      </p:sp>
      <p:sp>
        <p:nvSpPr>
          <p:cNvPr id="4" name="Rectangle 3"/>
          <p:cNvSpPr/>
          <p:nvPr/>
        </p:nvSpPr>
        <p:spPr>
          <a:xfrm>
            <a:off x="2171888" y="5788044"/>
            <a:ext cx="4419223" cy="276999"/>
          </a:xfrm>
          <a:prstGeom prst="rect">
            <a:avLst/>
          </a:prstGeom>
        </p:spPr>
        <p:txBody>
          <a:bodyPr wrap="none">
            <a:spAutoFit/>
          </a:bodyPr>
          <a:lstStyle/>
          <a:p>
            <a:r>
              <a:rPr lang="en-US" sz="1200" i="1" dirty="0"/>
              <a:t>Image courtesy of Joint Combat Trauma Management Course, 2007</a:t>
            </a:r>
            <a:r>
              <a:rPr lang="en-US" sz="1000" i="1" dirty="0"/>
              <a:t>.</a:t>
            </a:r>
          </a:p>
        </p:txBody>
      </p:sp>
      <p:pic>
        <p:nvPicPr>
          <p:cNvPr id="5" name="Picture 4"/>
          <p:cNvPicPr>
            <a:picLocks noChangeAspect="1"/>
          </p:cNvPicPr>
          <p:nvPr/>
        </p:nvPicPr>
        <p:blipFill rotWithShape="1">
          <a:blip r:embed="rId5"/>
          <a:srcRect l="773" t="2915" r="1975" b="2915"/>
          <a:stretch/>
        </p:blipFill>
        <p:spPr>
          <a:xfrm>
            <a:off x="2287160" y="3505200"/>
            <a:ext cx="4036279" cy="2192547"/>
          </a:xfrm>
          <a:prstGeom prst="rect">
            <a:avLst/>
          </a:prstGeom>
          <a:ln w="19050">
            <a:solidFill>
              <a:schemeClr val="tx1"/>
            </a:solidFill>
          </a:ln>
          <a:effectLst>
            <a:outerShdw blurRad="292100" dist="139700" dir="2700000" algn="tl" rotWithShape="0">
              <a:srgbClr val="333333">
                <a:alpha val="65000"/>
              </a:srgbClr>
            </a:outerShdw>
          </a:effectLst>
        </p:spPr>
      </p:pic>
      <p:sp>
        <p:nvSpPr>
          <p:cNvPr id="7" name="Oval 6"/>
          <p:cNvSpPr/>
          <p:nvPr/>
        </p:nvSpPr>
        <p:spPr>
          <a:xfrm rot="20383535">
            <a:off x="4899441" y="3932350"/>
            <a:ext cx="381000" cy="198797"/>
          </a:xfrm>
          <a:prstGeom prst="ellipse">
            <a:avLst/>
          </a:prstGeom>
          <a:solidFill>
            <a:schemeClr val="tx1"/>
          </a:solidFill>
          <a:ln>
            <a:no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BBACCCB4-3E39-4566-A0D3-4C188A4A1A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2148" y="6416040"/>
            <a:ext cx="365760" cy="365760"/>
          </a:xfrm>
          <a:prstGeom prst="rect">
            <a:avLst/>
          </a:prstGeom>
        </p:spPr>
      </p:pic>
    </p:spTree>
    <p:extLst>
      <p:ext uri="{BB962C8B-B14F-4D97-AF65-F5344CB8AC3E}">
        <p14:creationId xmlns:p14="http://schemas.microsoft.com/office/powerpoint/2010/main" val="4225236555"/>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62234" y="1905000"/>
            <a:ext cx="5302790" cy="3581400"/>
          </a:xfrm>
        </p:spPr>
        <p:txBody>
          <a:bodyPr/>
          <a:lstStyle/>
          <a:p>
            <a:pPr marL="0" indent="0">
              <a:spcBef>
                <a:spcPts val="0"/>
              </a:spcBef>
              <a:spcAft>
                <a:spcPts val="600"/>
              </a:spcAft>
              <a:buNone/>
            </a:pPr>
            <a:r>
              <a:rPr lang="en-US" b="1" dirty="0">
                <a:solidFill>
                  <a:srgbClr val="C00000"/>
                </a:solidFill>
              </a:rPr>
              <a:t>Mechanical Hemorrhage Control</a:t>
            </a:r>
          </a:p>
          <a:p>
            <a:pPr>
              <a:spcBef>
                <a:spcPts val="0"/>
              </a:spcBef>
              <a:spcAft>
                <a:spcPts val="600"/>
              </a:spcAft>
            </a:pPr>
            <a:r>
              <a:rPr lang="en-US" b="1" dirty="0"/>
              <a:t>Effective Tourniquets</a:t>
            </a:r>
          </a:p>
          <a:p>
            <a:pPr marL="685800" lvl="1" indent="-342900">
              <a:spcBef>
                <a:spcPts val="0"/>
              </a:spcBef>
              <a:spcAft>
                <a:spcPts val="600"/>
              </a:spcAft>
            </a:pPr>
            <a:r>
              <a:rPr lang="en-US" altLang="en-US" sz="2200" dirty="0"/>
              <a:t>Examples: Combat Application Tourniquet (CAT), Special Operations Forces Tactical Tourniquet (</a:t>
            </a:r>
            <a:r>
              <a:rPr lang="en-US" altLang="en-US" sz="2200" dirty="0" err="1"/>
              <a:t>SOFTT</a:t>
            </a:r>
            <a:r>
              <a:rPr lang="en-US" altLang="en-US" sz="2200" dirty="0"/>
              <a:t>)</a:t>
            </a:r>
          </a:p>
          <a:p>
            <a:pPr marL="685800" lvl="1" indent="-342900">
              <a:spcBef>
                <a:spcPts val="0"/>
              </a:spcBef>
              <a:spcAft>
                <a:spcPts val="600"/>
              </a:spcAft>
            </a:pPr>
            <a:r>
              <a:rPr lang="en-US" altLang="en-US" sz="2200" dirty="0"/>
              <a:t>May be responsible for saving more wounded service members in Iraq and Afghanistan than any other single medical intervention.</a:t>
            </a:r>
          </a:p>
          <a:p>
            <a:pPr marL="685800" lvl="1" indent="-342900">
              <a:spcBef>
                <a:spcPts val="0"/>
              </a:spcBef>
              <a:spcAft>
                <a:spcPts val="600"/>
              </a:spcAft>
            </a:pPr>
            <a:endParaRPr lang="en-US" altLang="en-US" sz="2200"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6019800" cy="1524000"/>
          </a:xfrm>
        </p:spPr>
        <p:txBody>
          <a:bodyPr anchor="ctr"/>
          <a:lstStyle/>
          <a:p>
            <a:r>
              <a:rPr lang="en-US" sz="2400" dirty="0">
                <a:solidFill>
                  <a:srgbClr val="000099"/>
                </a:solidFill>
              </a:rPr>
              <a:t>EWS Damage Control </a:t>
            </a:r>
            <a:br>
              <a:rPr lang="en-US" sz="2400" dirty="0">
                <a:solidFill>
                  <a:srgbClr val="000099"/>
                </a:solidFill>
              </a:rPr>
            </a:br>
            <a:r>
              <a:rPr lang="en-US" sz="2800" spc="-40" dirty="0"/>
              <a:t>Adjunct Hemostatic Agents </a:t>
            </a:r>
            <a:r>
              <a:rPr kumimoji="0" lang="en-US" sz="2400" b="1" i="0" u="none" strike="noStrike" kern="1200" cap="none" spc="-40" normalizeH="0" baseline="0" noProof="0" dirty="0">
                <a:ln>
                  <a:noFill/>
                </a:ln>
                <a:solidFill>
                  <a:prstClr val="black"/>
                </a:solidFill>
                <a:effectLst/>
                <a:uLnTx/>
                <a:uFillTx/>
                <a:latin typeface="Calibri"/>
                <a:ea typeface="+mj-ea"/>
                <a:cs typeface="+mj-cs"/>
              </a:rPr>
              <a:t>(2)</a:t>
            </a:r>
            <a:endParaRPr lang="en-US" sz="2800" spc="-40" dirty="0"/>
          </a:p>
        </p:txBody>
      </p:sp>
      <p:pic>
        <p:nvPicPr>
          <p:cNvPr id="5" name="Picture 4"/>
          <p:cNvPicPr>
            <a:picLocks noChangeAspect="1"/>
          </p:cNvPicPr>
          <p:nvPr/>
        </p:nvPicPr>
        <p:blipFill>
          <a:blip r:embed="rId5"/>
          <a:stretch>
            <a:fillRect/>
          </a:stretch>
        </p:blipFill>
        <p:spPr>
          <a:xfrm>
            <a:off x="5797312" y="1981200"/>
            <a:ext cx="2821697" cy="2362200"/>
          </a:xfrm>
          <a:prstGeom prst="rect">
            <a:avLst/>
          </a:prstGeom>
        </p:spPr>
      </p:pic>
      <p:sp>
        <p:nvSpPr>
          <p:cNvPr id="7" name="Rectangle 6"/>
          <p:cNvSpPr/>
          <p:nvPr/>
        </p:nvSpPr>
        <p:spPr>
          <a:xfrm>
            <a:off x="6007521" y="4343400"/>
            <a:ext cx="2456185" cy="307777"/>
          </a:xfrm>
          <a:prstGeom prst="rect">
            <a:avLst/>
          </a:prstGeom>
        </p:spPr>
        <p:txBody>
          <a:bodyPr wrap="none">
            <a:spAutoFit/>
          </a:bodyPr>
          <a:lstStyle/>
          <a:p>
            <a:r>
              <a:rPr lang="en-US" sz="1400" i="1" dirty="0"/>
              <a:t>CAT: Crucible – Borden Institute</a:t>
            </a:r>
          </a:p>
        </p:txBody>
      </p:sp>
      <p:pic>
        <p:nvPicPr>
          <p:cNvPr id="4" name="Recorded Sound">
            <a:hlinkClick r:id="" action="ppaction://media"/>
            <a:extLst>
              <a:ext uri="{FF2B5EF4-FFF2-40B4-BE49-F238E27FC236}">
                <a16:creationId xmlns:a16="http://schemas.microsoft.com/office/drawing/2014/main" id="{C89040F7-DE50-4C61-9157-23747AEE10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1397765073"/>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15A3F-0970-4744-B7E2-5E0FC61A7E7A}"/>
              </a:ext>
            </a:extLst>
          </p:cNvPr>
          <p:cNvSpPr>
            <a:spLocks noGrp="1"/>
          </p:cNvSpPr>
          <p:nvPr>
            <p:ph idx="1"/>
          </p:nvPr>
        </p:nvSpPr>
        <p:spPr>
          <a:xfrm>
            <a:off x="609600" y="2133600"/>
            <a:ext cx="7315200" cy="3252788"/>
          </a:xfrm>
        </p:spPr>
        <p:txBody>
          <a:bodyPr/>
          <a:lstStyle/>
          <a:p>
            <a:pPr marL="0" indent="0">
              <a:spcBef>
                <a:spcPts val="600"/>
              </a:spcBef>
              <a:spcAft>
                <a:spcPts val="600"/>
              </a:spcAft>
              <a:buNone/>
            </a:pPr>
            <a:r>
              <a:rPr lang="en-US" dirty="0"/>
              <a:t>A 24-year-old service member presents with a single GSW to the abdomen with no other visible injuries. His airway is patent, and he initially has a palpable pulse with a heartrate of 140 and blood pressure of 70/40.  </a:t>
            </a:r>
          </a:p>
          <a:p>
            <a:pPr marL="0" indent="0">
              <a:spcBef>
                <a:spcPts val="600"/>
              </a:spcBef>
              <a:spcAft>
                <a:spcPts val="600"/>
              </a:spcAft>
              <a:buNone/>
            </a:pPr>
            <a:r>
              <a:rPr lang="en-US" dirty="0"/>
              <a:t>He is confused/agitated.  Within moments, he becomes bradycardic and pulseless.</a:t>
            </a:r>
          </a:p>
          <a:p>
            <a:pPr marL="0" indent="0">
              <a:spcBef>
                <a:spcPts val="600"/>
              </a:spcBef>
              <a:spcAft>
                <a:spcPts val="600"/>
              </a:spcAft>
              <a:buNone/>
            </a:pPr>
            <a:r>
              <a:rPr lang="en-US" dirty="0"/>
              <a:t>How will you proceed?</a:t>
            </a:r>
          </a:p>
        </p:txBody>
      </p:sp>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3200" dirty="0"/>
            </a:br>
            <a:r>
              <a:rPr lang="en-US" sz="3200" dirty="0"/>
              <a:t>Scenario</a:t>
            </a:r>
          </a:p>
        </p:txBody>
      </p:sp>
      <p:pic>
        <p:nvPicPr>
          <p:cNvPr id="5" name="Recorded Sound">
            <a:hlinkClick r:id="" action="ppaction://media"/>
            <a:extLst>
              <a:ext uri="{FF2B5EF4-FFF2-40B4-BE49-F238E27FC236}">
                <a16:creationId xmlns:a16="http://schemas.microsoft.com/office/drawing/2014/main" id="{D4E9A80E-7617-4A4A-A334-5BE033D37D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47786" y="6400800"/>
            <a:ext cx="381000" cy="381000"/>
          </a:xfrm>
          <a:prstGeom prst="rect">
            <a:avLst/>
          </a:prstGeom>
        </p:spPr>
      </p:pic>
    </p:spTree>
    <p:extLst>
      <p:ext uri="{BB962C8B-B14F-4D97-AF65-F5344CB8AC3E}">
        <p14:creationId xmlns:p14="http://schemas.microsoft.com/office/powerpoint/2010/main" val="1571028140"/>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952625"/>
            <a:ext cx="5053946" cy="3733800"/>
          </a:xfrm>
        </p:spPr>
        <p:txBody>
          <a:bodyPr/>
          <a:lstStyle/>
          <a:p>
            <a:pPr marL="0" indent="0">
              <a:spcBef>
                <a:spcPts val="0"/>
              </a:spcBef>
              <a:spcAft>
                <a:spcPts val="600"/>
              </a:spcAft>
              <a:buNone/>
            </a:pPr>
            <a:r>
              <a:rPr lang="en-US" b="1" dirty="0">
                <a:solidFill>
                  <a:srgbClr val="C00000"/>
                </a:solidFill>
              </a:rPr>
              <a:t>Mechanical Hemorrhage Control</a:t>
            </a:r>
          </a:p>
          <a:p>
            <a:pPr marL="342900" lvl="1" indent="-342900">
              <a:spcBef>
                <a:spcPts val="0"/>
              </a:spcBef>
              <a:spcAft>
                <a:spcPts val="600"/>
              </a:spcAft>
              <a:buFont typeface="Lucida Sans Unicode" panose="020B0602030504020204" pitchFamily="34" charset="0"/>
              <a:buChar char="∎"/>
            </a:pPr>
            <a:r>
              <a:rPr lang="en-US" altLang="en-US" b="1" dirty="0"/>
              <a:t>Junctional Tourniquets</a:t>
            </a:r>
          </a:p>
          <a:p>
            <a:pPr marL="685800" lvl="1" indent="-342900">
              <a:spcBef>
                <a:spcPts val="0"/>
              </a:spcBef>
              <a:spcAft>
                <a:spcPts val="600"/>
              </a:spcAft>
            </a:pPr>
            <a:r>
              <a:rPr lang="en-US" altLang="en-US" sz="2000" dirty="0"/>
              <a:t>Ex: SAM® Junctional Tourniquet, Combat Ready Clamp, JETT, XSTAT™</a:t>
            </a:r>
          </a:p>
          <a:p>
            <a:pPr marL="685800" lvl="1" indent="-342900">
              <a:spcBef>
                <a:spcPts val="0"/>
              </a:spcBef>
              <a:spcAft>
                <a:spcPts val="600"/>
              </a:spcAft>
            </a:pPr>
            <a:r>
              <a:rPr lang="en-US" altLang="en-US" sz="2000" dirty="0"/>
              <a:t>Axillary, neck, groin hemorrhage (previously a near intractable problem)</a:t>
            </a:r>
          </a:p>
          <a:p>
            <a:pPr marL="685800" lvl="1" indent="-342900">
              <a:spcBef>
                <a:spcPts val="0"/>
              </a:spcBef>
              <a:spcAft>
                <a:spcPts val="600"/>
              </a:spcAft>
            </a:pPr>
            <a:r>
              <a:rPr lang="en-US" altLang="en-US" sz="2000" dirty="0"/>
              <a:t>SAM® Junctional Tourniquet: Used for high amputations and penetrating wounds.  Also serves as a pelvic binder for blast injuries.</a:t>
            </a:r>
          </a:p>
          <a:p>
            <a:pPr marL="685800" lvl="1" indent="-342900">
              <a:spcBef>
                <a:spcPts val="0"/>
              </a:spcBef>
              <a:spcAft>
                <a:spcPts val="600"/>
              </a:spcAft>
            </a:pPr>
            <a:endParaRPr lang="en-US" altLang="en-US" sz="2200" dirty="0"/>
          </a:p>
          <a:p>
            <a:pPr marL="685800" lvl="1" indent="-342900">
              <a:spcBef>
                <a:spcPts val="0"/>
              </a:spcBef>
              <a:spcAft>
                <a:spcPts val="600"/>
              </a:spcAft>
            </a:pPr>
            <a:endParaRPr lang="en-US" altLang="en-US" sz="2200" dirty="0"/>
          </a:p>
          <a:p>
            <a:pPr marL="685800" lvl="1" indent="-342900">
              <a:spcBef>
                <a:spcPts val="0"/>
              </a:spcBef>
              <a:spcAft>
                <a:spcPts val="600"/>
              </a:spcAft>
            </a:pPr>
            <a:endParaRPr lang="en-US" altLang="en-US" sz="2200"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60198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t>Adjunct Hemostatic Agents </a:t>
            </a:r>
            <a:r>
              <a:rPr kumimoji="0" lang="en-US" sz="2400" b="1" i="0" u="none" strike="noStrike" kern="1200" cap="none" spc="-40" normalizeH="0" baseline="0" noProof="0" dirty="0">
                <a:ln>
                  <a:noFill/>
                </a:ln>
                <a:solidFill>
                  <a:prstClr val="black"/>
                </a:solidFill>
                <a:effectLst/>
                <a:uLnTx/>
                <a:uFillTx/>
                <a:latin typeface="Calibri"/>
                <a:ea typeface="+mj-ea"/>
                <a:cs typeface="+mj-cs"/>
              </a:rPr>
              <a:t>(3)</a:t>
            </a:r>
            <a:endParaRPr lang="en-US" sz="2800" spc="-4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2514600"/>
            <a:ext cx="3018166" cy="2013548"/>
          </a:xfrm>
          <a:prstGeom prst="rect">
            <a:avLst/>
          </a:prstGeom>
          <a:ln>
            <a:solidFill>
              <a:schemeClr val="tx1"/>
            </a:solidFill>
          </a:ln>
          <a:effectLst>
            <a:outerShdw blurRad="292100" dist="139700" dir="2700000" algn="ctr" rotWithShape="0">
              <a:srgbClr val="000000">
                <a:alpha val="65000"/>
              </a:srgbClr>
            </a:outerShdw>
          </a:effectLst>
        </p:spPr>
      </p:pic>
      <p:sp>
        <p:nvSpPr>
          <p:cNvPr id="9" name="Rectangle 8"/>
          <p:cNvSpPr/>
          <p:nvPr/>
        </p:nvSpPr>
        <p:spPr>
          <a:xfrm>
            <a:off x="5715000" y="4724400"/>
            <a:ext cx="2602059" cy="507831"/>
          </a:xfrm>
          <a:prstGeom prst="rect">
            <a:avLst/>
          </a:prstGeom>
        </p:spPr>
        <p:txBody>
          <a:bodyPr wrap="none">
            <a:spAutoFit/>
          </a:bodyPr>
          <a:lstStyle/>
          <a:p>
            <a:r>
              <a:rPr lang="en-US" sz="1600" i="1" dirty="0"/>
              <a:t>SAM Junctional Tourniquet    </a:t>
            </a:r>
          </a:p>
          <a:p>
            <a:r>
              <a:rPr lang="en-US" sz="1100" i="1" dirty="0"/>
              <a:t>Source: MRMC on army.mil</a:t>
            </a:r>
          </a:p>
        </p:txBody>
      </p:sp>
      <p:cxnSp>
        <p:nvCxnSpPr>
          <p:cNvPr id="5" name="Straight Connector 4"/>
          <p:cNvCxnSpPr/>
          <p:nvPr/>
        </p:nvCxnSpPr>
        <p:spPr>
          <a:xfrm flipH="1">
            <a:off x="5526000" y="2057400"/>
            <a:ext cx="23038" cy="32918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B5F3E082-1B87-4365-8CCF-1883D4E40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41730" y="6400800"/>
            <a:ext cx="365760" cy="365760"/>
          </a:xfrm>
          <a:prstGeom prst="rect">
            <a:avLst/>
          </a:prstGeom>
        </p:spPr>
      </p:pic>
    </p:spTree>
    <p:extLst>
      <p:ext uri="{BB962C8B-B14F-4D97-AF65-F5344CB8AC3E}">
        <p14:creationId xmlns:p14="http://schemas.microsoft.com/office/powerpoint/2010/main" val="2139474069"/>
      </p:ext>
    </p:extLst>
  </p:cSld>
  <p:clrMapOvr>
    <a:masterClrMapping/>
  </p:clrMapOvr>
  <mc:AlternateContent xmlns:mc="http://schemas.openxmlformats.org/markup-compatibility/2006" xmlns:p14="http://schemas.microsoft.com/office/powerpoint/2010/main">
    <mc:Choice Requires="p14">
      <p:transition spd="slow" p14:dur="2000" advTm="18678"/>
    </mc:Choice>
    <mc:Fallback xmlns="">
      <p:transition spd="slow" advTm="1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132308"/>
            <a:ext cx="5715000" cy="3733800"/>
          </a:xfrm>
        </p:spPr>
        <p:txBody>
          <a:bodyPr/>
          <a:lstStyle/>
          <a:p>
            <a:pPr marL="0" indent="0">
              <a:spcBef>
                <a:spcPts val="0"/>
              </a:spcBef>
              <a:spcAft>
                <a:spcPts val="600"/>
              </a:spcAft>
              <a:buNone/>
            </a:pPr>
            <a:r>
              <a:rPr lang="en-US" b="1" dirty="0">
                <a:solidFill>
                  <a:srgbClr val="C00000"/>
                </a:solidFill>
              </a:rPr>
              <a:t>Mechanical Hemorrhage Control</a:t>
            </a:r>
          </a:p>
          <a:p>
            <a:pPr marL="342900" lvl="1" indent="-342900">
              <a:spcBef>
                <a:spcPts val="0"/>
              </a:spcBef>
              <a:spcAft>
                <a:spcPts val="600"/>
              </a:spcAft>
              <a:buFont typeface="Lucida Sans Unicode" panose="020B0602030504020204" pitchFamily="34" charset="0"/>
              <a:buChar char="∎"/>
            </a:pPr>
            <a:r>
              <a:rPr lang="en-US" altLang="en-US" b="1" dirty="0"/>
              <a:t>Hemostatic Dressings</a:t>
            </a:r>
          </a:p>
          <a:p>
            <a:pPr marL="685800" lvl="1" indent="-342900">
              <a:spcBef>
                <a:spcPts val="0"/>
              </a:spcBef>
              <a:spcAft>
                <a:spcPts val="600"/>
              </a:spcAft>
            </a:pPr>
            <a:r>
              <a:rPr lang="en-US" altLang="en-US" sz="2200" dirty="0"/>
              <a:t>Ex: Combat Gauze (a.k.a. </a:t>
            </a:r>
            <a:r>
              <a:rPr lang="en-US" altLang="en-US" sz="2200" dirty="0" err="1"/>
              <a:t>QuikClot</a:t>
            </a:r>
            <a:r>
              <a:rPr lang="en-US" altLang="en-US" sz="2200" dirty="0"/>
              <a:t>),</a:t>
            </a:r>
            <a:br>
              <a:rPr lang="en-US" altLang="en-US" sz="2200" dirty="0"/>
            </a:br>
            <a:r>
              <a:rPr lang="en-US" altLang="en-US" sz="2200" dirty="0" err="1"/>
              <a:t>Celox</a:t>
            </a:r>
            <a:r>
              <a:rPr lang="en-US" altLang="en-US" sz="2200" dirty="0"/>
              <a:t> Gauze</a:t>
            </a:r>
          </a:p>
          <a:p>
            <a:pPr marL="685800" lvl="1" indent="-342900">
              <a:spcBef>
                <a:spcPts val="0"/>
              </a:spcBef>
              <a:spcAft>
                <a:spcPts val="600"/>
              </a:spcAft>
            </a:pPr>
            <a:r>
              <a:rPr lang="en-US" altLang="en-US" sz="2200" dirty="0"/>
              <a:t>Superficial wounds / deep wound packing</a:t>
            </a:r>
          </a:p>
          <a:p>
            <a:pPr marL="685800" lvl="1" indent="-342900">
              <a:spcBef>
                <a:spcPts val="0"/>
              </a:spcBef>
              <a:spcAft>
                <a:spcPts val="600"/>
              </a:spcAft>
            </a:pPr>
            <a:endParaRPr lang="en-US" altLang="en-US" sz="2200" dirty="0"/>
          </a:p>
          <a:p>
            <a:pPr marL="685800" lvl="1" indent="-342900">
              <a:spcBef>
                <a:spcPts val="0"/>
              </a:spcBef>
              <a:spcAft>
                <a:spcPts val="600"/>
              </a:spcAft>
            </a:pPr>
            <a:endParaRPr lang="en-US" altLang="en-US" sz="2200"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60198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t>Adjunct Hemostatic Agents </a:t>
            </a:r>
            <a:r>
              <a:rPr kumimoji="0" lang="en-US" sz="2400" b="1" i="0" u="none" strike="noStrike" kern="1200" cap="none" spc="-40" normalizeH="0" baseline="0" noProof="0" dirty="0">
                <a:ln>
                  <a:noFill/>
                </a:ln>
                <a:solidFill>
                  <a:prstClr val="black"/>
                </a:solidFill>
                <a:effectLst/>
                <a:uLnTx/>
                <a:uFillTx/>
                <a:latin typeface="Calibri"/>
                <a:ea typeface="+mj-ea"/>
                <a:cs typeface="+mj-cs"/>
              </a:rPr>
              <a:t>(4)</a:t>
            </a:r>
            <a:endParaRPr lang="en-US" sz="2800" spc="-40" dirty="0"/>
          </a:p>
        </p:txBody>
      </p:sp>
      <p:sp>
        <p:nvSpPr>
          <p:cNvPr id="7" name="Rectangle 6"/>
          <p:cNvSpPr/>
          <p:nvPr/>
        </p:nvSpPr>
        <p:spPr>
          <a:xfrm>
            <a:off x="6481084" y="4400550"/>
            <a:ext cx="2107565" cy="523220"/>
          </a:xfrm>
          <a:prstGeom prst="rect">
            <a:avLst/>
          </a:prstGeom>
        </p:spPr>
        <p:txBody>
          <a:bodyPr wrap="none">
            <a:spAutoFit/>
          </a:bodyPr>
          <a:lstStyle/>
          <a:p>
            <a:r>
              <a:rPr lang="en-US" sz="1400" i="1" dirty="0" err="1"/>
              <a:t>QuikClot</a:t>
            </a:r>
            <a:r>
              <a:rPr lang="en-US" sz="1400" i="1" dirty="0"/>
              <a:t> Dressing</a:t>
            </a:r>
            <a:br>
              <a:rPr lang="en-US" sz="1400" i="1" dirty="0"/>
            </a:br>
            <a:r>
              <a:rPr lang="en-US" sz="1400" i="1" dirty="0"/>
              <a:t>Crucible – Borden Institute</a:t>
            </a:r>
          </a:p>
        </p:txBody>
      </p:sp>
      <p:pic>
        <p:nvPicPr>
          <p:cNvPr id="5" name="Picture 4"/>
          <p:cNvPicPr>
            <a:picLocks noChangeAspect="1"/>
          </p:cNvPicPr>
          <p:nvPr/>
        </p:nvPicPr>
        <p:blipFill>
          <a:blip r:embed="rId5"/>
          <a:stretch>
            <a:fillRect/>
          </a:stretch>
        </p:blipFill>
        <p:spPr>
          <a:xfrm>
            <a:off x="6324600" y="2133600"/>
            <a:ext cx="2420535" cy="2324100"/>
          </a:xfrm>
          <a:prstGeom prst="rect">
            <a:avLst/>
          </a:prstGeom>
        </p:spPr>
      </p:pic>
      <p:pic>
        <p:nvPicPr>
          <p:cNvPr id="4" name="Recorded Sound">
            <a:hlinkClick r:id="" action="ppaction://media"/>
            <a:extLst>
              <a:ext uri="{FF2B5EF4-FFF2-40B4-BE49-F238E27FC236}">
                <a16:creationId xmlns:a16="http://schemas.microsoft.com/office/drawing/2014/main" id="{211DF502-C562-402D-A9F3-2079997B6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000" y="6416040"/>
            <a:ext cx="365760" cy="365760"/>
          </a:xfrm>
          <a:prstGeom prst="rect">
            <a:avLst/>
          </a:prstGeom>
        </p:spPr>
      </p:pic>
    </p:spTree>
    <p:extLst>
      <p:ext uri="{BB962C8B-B14F-4D97-AF65-F5344CB8AC3E}">
        <p14:creationId xmlns:p14="http://schemas.microsoft.com/office/powerpoint/2010/main" val="775241337"/>
      </p:ext>
    </p:extLst>
  </p:cSld>
  <p:clrMapOvr>
    <a:masterClrMapping/>
  </p:clrMapOvr>
  <mc:AlternateContent xmlns:mc="http://schemas.openxmlformats.org/markup-compatibility/2006" xmlns:p14="http://schemas.microsoft.com/office/powerpoint/2010/main">
    <mc:Choice Requires="p14">
      <p:transition spd="slow" p14:dur="2000" advTm="27827"/>
    </mc:Choice>
    <mc:Fallback xmlns="">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981200"/>
            <a:ext cx="7620000" cy="3048000"/>
          </a:xfrm>
        </p:spPr>
        <p:txBody>
          <a:bodyPr/>
          <a:lstStyle/>
          <a:p>
            <a:pPr marL="0" indent="0">
              <a:spcBef>
                <a:spcPts val="0"/>
              </a:spcBef>
              <a:spcAft>
                <a:spcPts val="600"/>
              </a:spcAft>
              <a:buNone/>
            </a:pPr>
            <a:r>
              <a:rPr lang="en-US" b="1" dirty="0">
                <a:solidFill>
                  <a:srgbClr val="C00000"/>
                </a:solidFill>
              </a:rPr>
              <a:t>Pharmacological Adjuncts</a:t>
            </a:r>
          </a:p>
          <a:p>
            <a:pPr marL="342900" lvl="1" indent="-342900">
              <a:spcBef>
                <a:spcPts val="0"/>
              </a:spcBef>
              <a:spcAft>
                <a:spcPts val="600"/>
              </a:spcAft>
              <a:buFont typeface="Lucida Sans Unicode" panose="020B0602030504020204" pitchFamily="34" charset="0"/>
              <a:buChar char="∎"/>
            </a:pPr>
            <a:r>
              <a:rPr lang="en-US" altLang="en-US" b="1" dirty="0"/>
              <a:t>Tranexamic Acid (TXA)</a:t>
            </a:r>
          </a:p>
          <a:p>
            <a:pPr marL="685800" lvl="1" indent="-342900">
              <a:spcBef>
                <a:spcPts val="0"/>
              </a:spcBef>
              <a:spcAft>
                <a:spcPts val="600"/>
              </a:spcAft>
            </a:pPr>
            <a:r>
              <a:rPr lang="en-US" altLang="en-US" sz="2200" dirty="0"/>
              <a:t>Shown to reduce mortality in trauma, likely due to reduction in fibrinolysis.</a:t>
            </a:r>
          </a:p>
          <a:p>
            <a:pPr marL="685800" lvl="1" indent="-342900">
              <a:spcBef>
                <a:spcPts val="0"/>
              </a:spcBef>
              <a:spcAft>
                <a:spcPts val="600"/>
              </a:spcAft>
            </a:pPr>
            <a:r>
              <a:rPr lang="en-US" altLang="en-US" sz="2200" dirty="0"/>
              <a:t>Should be given &lt; 3 hours after injury. (If given &gt; 3 hours after injury, mortality is higher.)</a:t>
            </a:r>
          </a:p>
          <a:p>
            <a:pPr marL="685800" lvl="1" indent="-342900">
              <a:spcBef>
                <a:spcPts val="0"/>
              </a:spcBef>
              <a:spcAft>
                <a:spcPts val="600"/>
              </a:spcAft>
            </a:pPr>
            <a:r>
              <a:rPr lang="en-US" altLang="en-US" sz="2200" dirty="0"/>
              <a:t>Give empirically to those recognized at risk for DCR.</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60198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t>Adjunct Hemostatic Agents </a:t>
            </a:r>
            <a:r>
              <a:rPr kumimoji="0" lang="en-US" sz="2400" b="1" i="0" u="none" strike="noStrike" kern="1200" cap="none" spc="-40" normalizeH="0" baseline="0" noProof="0" dirty="0">
                <a:ln>
                  <a:noFill/>
                </a:ln>
                <a:solidFill>
                  <a:prstClr val="black"/>
                </a:solidFill>
                <a:effectLst/>
                <a:uLnTx/>
                <a:uFillTx/>
                <a:latin typeface="Calibri"/>
                <a:ea typeface="+mj-ea"/>
                <a:cs typeface="+mj-cs"/>
              </a:rPr>
              <a:t>(5)</a:t>
            </a:r>
            <a:endParaRPr lang="en-US" sz="2800" spc="-40" dirty="0"/>
          </a:p>
        </p:txBody>
      </p:sp>
      <p:sp>
        <p:nvSpPr>
          <p:cNvPr id="4" name="Rectangle 3"/>
          <p:cNvSpPr/>
          <p:nvPr/>
        </p:nvSpPr>
        <p:spPr>
          <a:xfrm>
            <a:off x="609600" y="5105400"/>
            <a:ext cx="7010400" cy="707886"/>
          </a:xfrm>
          <a:prstGeom prst="rect">
            <a:avLst/>
          </a:prstGeom>
          <a:solidFill>
            <a:srgbClr val="FFFF00"/>
          </a:solidFill>
          <a:effectLst>
            <a:softEdge rad="31750"/>
          </a:effectLst>
        </p:spPr>
        <p:txBody>
          <a:bodyPr wrap="square">
            <a:spAutoFit/>
          </a:bodyPr>
          <a:lstStyle/>
          <a:p>
            <a:pPr marL="60325"/>
            <a:r>
              <a:rPr lang="en-US" sz="2000" b="1" i="1" dirty="0"/>
              <a:t>1 gram of IV TXA administered in 100 ml of normal saline over 10 minutes followed by another 1 gram of IV TXA over 8 hours.</a:t>
            </a:r>
          </a:p>
        </p:txBody>
      </p:sp>
      <p:pic>
        <p:nvPicPr>
          <p:cNvPr id="5" name="Recorded Sound">
            <a:hlinkClick r:id="" action="ppaction://media"/>
            <a:extLst>
              <a:ext uri="{FF2B5EF4-FFF2-40B4-BE49-F238E27FC236}">
                <a16:creationId xmlns:a16="http://schemas.microsoft.com/office/drawing/2014/main" id="{5B46B432-BF79-4D32-8F4D-83E76B775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2345371097"/>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71577" y="1905000"/>
            <a:ext cx="5776823" cy="4191000"/>
          </a:xfrm>
        </p:spPr>
        <p:txBody>
          <a:bodyPr/>
          <a:lstStyle/>
          <a:p>
            <a:pPr>
              <a:spcBef>
                <a:spcPts val="0"/>
              </a:spcBef>
              <a:spcAft>
                <a:spcPts val="600"/>
              </a:spcAft>
            </a:pPr>
            <a:r>
              <a:rPr lang="en-US" b="1" dirty="0"/>
              <a:t>Purpose</a:t>
            </a:r>
            <a:endParaRPr lang="en-US" dirty="0"/>
          </a:p>
          <a:p>
            <a:pPr marL="685800" lvl="1" indent="-342900">
              <a:spcBef>
                <a:spcPts val="0"/>
              </a:spcBef>
              <a:spcAft>
                <a:spcPts val="600"/>
              </a:spcAft>
            </a:pPr>
            <a:r>
              <a:rPr lang="en-US" altLang="en-US" sz="2200" dirty="0"/>
              <a:t>Control of intrathoracic hemorrhage</a:t>
            </a:r>
          </a:p>
          <a:p>
            <a:pPr marL="685800" lvl="1" indent="-342900">
              <a:spcBef>
                <a:spcPts val="0"/>
              </a:spcBef>
              <a:spcAft>
                <a:spcPts val="600"/>
              </a:spcAft>
            </a:pPr>
            <a:r>
              <a:rPr lang="en-US" altLang="en-US" sz="2200" dirty="0"/>
              <a:t>Release of cardiac tamponade</a:t>
            </a:r>
          </a:p>
          <a:p>
            <a:pPr marL="685800" lvl="1" indent="-342900">
              <a:spcBef>
                <a:spcPts val="0"/>
              </a:spcBef>
              <a:spcAft>
                <a:spcPts val="600"/>
              </a:spcAft>
            </a:pPr>
            <a:r>
              <a:rPr lang="en-US" altLang="en-US" sz="2200" dirty="0"/>
              <a:t>Internal cardiac massage</a:t>
            </a:r>
          </a:p>
          <a:p>
            <a:pPr marL="685800" lvl="1" indent="-342900">
              <a:spcBef>
                <a:spcPts val="0"/>
              </a:spcBef>
              <a:spcAft>
                <a:spcPts val="600"/>
              </a:spcAft>
            </a:pPr>
            <a:r>
              <a:rPr lang="en-US" altLang="en-US" sz="2200" dirty="0"/>
              <a:t>Aortic occlusion to control infra-diaphragmatic hemorrhage and maximize cerebral and coronary perfusion </a:t>
            </a:r>
          </a:p>
          <a:p>
            <a:pPr marL="342900" lvl="1" indent="-342900">
              <a:spcBef>
                <a:spcPts val="0"/>
              </a:spcBef>
              <a:spcAft>
                <a:spcPts val="600"/>
              </a:spcAft>
              <a:buFont typeface="Lucida Sans Unicode" panose="020B0602030504020204" pitchFamily="34" charset="0"/>
              <a:buChar char="∎"/>
            </a:pPr>
            <a:r>
              <a:rPr lang="en-US" altLang="en-US" dirty="0"/>
              <a:t>Typically performed at </a:t>
            </a:r>
            <a:r>
              <a:rPr lang="en-US" altLang="en-US" b="1" dirty="0"/>
              <a:t>Role 2 or higher </a:t>
            </a:r>
            <a:r>
              <a:rPr lang="en-US" altLang="en-US" dirty="0"/>
              <a:t>(surgical capabilities)</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199" y="0"/>
            <a:ext cx="6172199" cy="1524000"/>
          </a:xfrm>
        </p:spPr>
        <p:txBody>
          <a:bodyPr anchor="ctr"/>
          <a:lstStyle/>
          <a:p>
            <a:pPr lvl="0" defTabSz="914400" fontAlgn="auto">
              <a:lnSpc>
                <a:spcPct val="90000"/>
              </a:lnSpc>
              <a:spcBef>
                <a:spcPts val="1000"/>
              </a:spcBef>
              <a:spcAft>
                <a:spcPts val="0"/>
              </a:spcAft>
            </a:pPr>
            <a:r>
              <a:rPr lang="en-US" sz="2400" dirty="0">
                <a:solidFill>
                  <a:srgbClr val="000099"/>
                </a:solidFill>
              </a:rPr>
              <a:t>EWS Damage Control</a:t>
            </a:r>
            <a:br>
              <a:rPr lang="en-US" sz="2400" dirty="0">
                <a:solidFill>
                  <a:srgbClr val="000099"/>
                </a:solidFill>
              </a:rPr>
            </a:br>
            <a:r>
              <a:rPr lang="en-US" sz="2600" spc="-40" dirty="0">
                <a:solidFill>
                  <a:prstClr val="black"/>
                </a:solidFill>
                <a:ea typeface="+mn-ea"/>
                <a:cs typeface="+mn-cs"/>
              </a:rPr>
              <a:t>Emergency Resuscitative Thoracotomy (ERT)</a:t>
            </a:r>
            <a:endParaRPr lang="en-US" sz="2600" spc="-40" dirty="0"/>
          </a:p>
        </p:txBody>
      </p:sp>
      <p:sp>
        <p:nvSpPr>
          <p:cNvPr id="7" name="Rectangle 6"/>
          <p:cNvSpPr/>
          <p:nvPr/>
        </p:nvSpPr>
        <p:spPr>
          <a:xfrm>
            <a:off x="6430108" y="5334000"/>
            <a:ext cx="2362200" cy="646331"/>
          </a:xfrm>
          <a:prstGeom prst="rect">
            <a:avLst/>
          </a:prstGeom>
        </p:spPr>
        <p:txBody>
          <a:bodyPr wrap="square">
            <a:spAutoFit/>
          </a:bodyPr>
          <a:lstStyle/>
          <a:p>
            <a:r>
              <a:rPr lang="en-US" sz="1200" i="1" dirty="0"/>
              <a:t>Courtesy of U.S. Army &amp; </a:t>
            </a:r>
          </a:p>
          <a:p>
            <a:r>
              <a:rPr lang="en-US" sz="1200" i="1" dirty="0"/>
              <a:t>J. Christian Fox, MD, </a:t>
            </a:r>
          </a:p>
          <a:p>
            <a:r>
              <a:rPr lang="en-US" sz="1200" i="1" dirty="0"/>
              <a:t>University of California, Irvine</a:t>
            </a:r>
          </a:p>
        </p:txBody>
      </p:sp>
      <p:pic>
        <p:nvPicPr>
          <p:cNvPr id="4" name="Picture 3"/>
          <p:cNvPicPr>
            <a:picLocks noChangeAspect="1"/>
          </p:cNvPicPr>
          <p:nvPr/>
        </p:nvPicPr>
        <p:blipFill rotWithShape="1">
          <a:blip r:embed="rId5"/>
          <a:srcRect l="3343" t="1260" r="2261" b="1336"/>
          <a:stretch/>
        </p:blipFill>
        <p:spPr>
          <a:xfrm>
            <a:off x="6491654" y="2047117"/>
            <a:ext cx="2239108" cy="3065808"/>
          </a:xfrm>
          <a:prstGeom prst="rect">
            <a:avLst/>
          </a:prstGeom>
          <a:ln w="19050">
            <a:solidFill>
              <a:schemeClr val="tx1"/>
            </a:solidFill>
          </a:ln>
          <a:effectLst>
            <a:outerShdw blurRad="292100" dist="139700" dir="2700000" algn="tl" rotWithShape="0">
              <a:srgbClr val="333333">
                <a:alpha val="65000"/>
              </a:srgbClr>
            </a:outerShdw>
          </a:effectLst>
        </p:spPr>
      </p:pic>
      <p:cxnSp>
        <p:nvCxnSpPr>
          <p:cNvPr id="8" name="Straight Connector 7"/>
          <p:cNvCxnSpPr/>
          <p:nvPr/>
        </p:nvCxnSpPr>
        <p:spPr>
          <a:xfrm>
            <a:off x="6296025" y="1828800"/>
            <a:ext cx="0" cy="42672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5BD6B631-C2B1-4CB6-99FA-D44FB5977F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2307070264"/>
      </p:ext>
    </p:extLst>
  </p:cSld>
  <p:clrMapOvr>
    <a:masterClrMapping/>
  </p:clrMapOvr>
  <mc:AlternateContent xmlns:mc="http://schemas.openxmlformats.org/markup-compatibility/2006" xmlns:p14="http://schemas.microsoft.com/office/powerpoint/2010/main">
    <mc:Choice Requires="p14">
      <p:transition spd="slow" p14:dur="2000" advTm="42897"/>
    </mc:Choice>
    <mc:Fallback xmlns="">
      <p:transition spd="slow" advTm="4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57400"/>
            <a:ext cx="8305800" cy="3505200"/>
          </a:xfrm>
        </p:spPr>
        <p:txBody>
          <a:bodyPr/>
          <a:lstStyle/>
          <a:p>
            <a:pPr marL="0" indent="0">
              <a:spcBef>
                <a:spcPts val="600"/>
              </a:spcBef>
              <a:spcAft>
                <a:spcPts val="600"/>
              </a:spcAft>
              <a:buNone/>
            </a:pPr>
            <a:r>
              <a:rPr lang="en-US" b="1" dirty="0"/>
              <a:t>Absolute indications for ERT </a:t>
            </a:r>
            <a:r>
              <a:rPr lang="en-US" dirty="0"/>
              <a:t>in the combat/operational environment:</a:t>
            </a:r>
          </a:p>
          <a:p>
            <a:pPr>
              <a:spcBef>
                <a:spcPts val="600"/>
              </a:spcBef>
              <a:spcAft>
                <a:spcPts val="600"/>
              </a:spcAft>
              <a:buClr>
                <a:schemeClr val="tx1"/>
              </a:buClr>
            </a:pPr>
            <a:r>
              <a:rPr lang="en-US" dirty="0">
                <a:solidFill>
                  <a:srgbClr val="C00000"/>
                </a:solidFill>
              </a:rPr>
              <a:t>Penetrating truncal/extremity trauma </a:t>
            </a:r>
            <a:r>
              <a:rPr lang="en-US" dirty="0"/>
              <a:t>with </a:t>
            </a:r>
            <a:r>
              <a:rPr lang="en-US" b="1" dirty="0"/>
              <a:t>recent loss of vitals </a:t>
            </a:r>
            <a:r>
              <a:rPr lang="en-US" dirty="0"/>
              <a:t>(less than 15 minutes) or </a:t>
            </a:r>
            <a:r>
              <a:rPr lang="en-US" b="1" dirty="0"/>
              <a:t>impending cardiac arrest</a:t>
            </a:r>
            <a:r>
              <a:rPr lang="en-US" dirty="0"/>
              <a:t>.</a:t>
            </a:r>
          </a:p>
          <a:p>
            <a:pPr>
              <a:spcBef>
                <a:spcPts val="600"/>
              </a:spcBef>
              <a:spcAft>
                <a:spcPts val="600"/>
              </a:spcAft>
              <a:buClr>
                <a:schemeClr val="tx1"/>
              </a:buClr>
            </a:pPr>
            <a:r>
              <a:rPr lang="en-US" dirty="0">
                <a:solidFill>
                  <a:srgbClr val="C00000"/>
                </a:solidFill>
              </a:rPr>
              <a:t>Blunt truncal/extremity trauma </a:t>
            </a:r>
            <a:r>
              <a:rPr lang="en-US" dirty="0"/>
              <a:t>with pre-hospital vital signs and either </a:t>
            </a:r>
            <a:r>
              <a:rPr lang="en-US" b="1" dirty="0"/>
              <a:t>witnessed arrest after arrival </a:t>
            </a:r>
            <a:r>
              <a:rPr lang="en-US" dirty="0"/>
              <a:t>or </a:t>
            </a:r>
            <a:r>
              <a:rPr lang="en-US" b="1" dirty="0"/>
              <a:t>refractory shock with impending cardiac arrest</a:t>
            </a:r>
            <a:r>
              <a:rPr lang="en-US" dirty="0"/>
              <a:t>.</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solidFill>
                  <a:prstClr val="black"/>
                </a:solidFill>
              </a:rPr>
              <a:t>ERT </a:t>
            </a:r>
            <a:r>
              <a:rPr lang="en-US" sz="2400" spc="-40" dirty="0">
                <a:solidFill>
                  <a:prstClr val="black"/>
                </a:solidFill>
              </a:rPr>
              <a:t>(2)</a:t>
            </a:r>
            <a:endParaRPr lang="en-US" sz="2400" dirty="0"/>
          </a:p>
        </p:txBody>
      </p:sp>
      <p:pic>
        <p:nvPicPr>
          <p:cNvPr id="5" name="Recorded Sound">
            <a:hlinkClick r:id="" action="ppaction://media"/>
            <a:extLst>
              <a:ext uri="{FF2B5EF4-FFF2-40B4-BE49-F238E27FC236}">
                <a16:creationId xmlns:a16="http://schemas.microsoft.com/office/drawing/2014/main" id="{59619310-B844-4830-BDE8-DA2DA3DFF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914492078"/>
      </p:ext>
    </p:extLst>
  </p:cSld>
  <p:clrMapOvr>
    <a:masterClrMapping/>
  </p:clrMapOvr>
  <mc:AlternateContent xmlns:mc="http://schemas.openxmlformats.org/markup-compatibility/2006" xmlns:p14="http://schemas.microsoft.com/office/powerpoint/2010/main">
    <mc:Choice Requires="p14">
      <p:transition spd="slow" p14:dur="2000" advTm="15660"/>
    </mc:Choice>
    <mc:Fallback xmlns="">
      <p:transition spd="slow" advTm="1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57400"/>
            <a:ext cx="8305800" cy="3505200"/>
          </a:xfrm>
        </p:spPr>
        <p:txBody>
          <a:bodyPr/>
          <a:lstStyle/>
          <a:p>
            <a:pPr marL="0" indent="0">
              <a:spcBef>
                <a:spcPts val="600"/>
              </a:spcBef>
              <a:spcAft>
                <a:spcPts val="600"/>
              </a:spcAft>
              <a:buNone/>
            </a:pPr>
            <a:r>
              <a:rPr lang="en-US" b="1" dirty="0"/>
              <a:t>Relative indications for ERT </a:t>
            </a:r>
            <a:r>
              <a:rPr lang="en-US" dirty="0"/>
              <a:t>in the combat/operational environment:</a:t>
            </a:r>
          </a:p>
          <a:p>
            <a:pPr>
              <a:spcBef>
                <a:spcPts val="600"/>
              </a:spcBef>
              <a:spcAft>
                <a:spcPts val="600"/>
              </a:spcAft>
              <a:buClr>
                <a:schemeClr val="tx1"/>
              </a:buClr>
            </a:pPr>
            <a:r>
              <a:rPr lang="en-US" dirty="0">
                <a:solidFill>
                  <a:srgbClr val="C00000"/>
                </a:solidFill>
              </a:rPr>
              <a:t>Penetrating truncal/extremity trauma </a:t>
            </a:r>
            <a:r>
              <a:rPr lang="en-US" dirty="0"/>
              <a:t>with </a:t>
            </a:r>
            <a:r>
              <a:rPr lang="en-US" b="1" dirty="0"/>
              <a:t>pre-hospital arrest but with signs of life on arrival </a:t>
            </a:r>
            <a:r>
              <a:rPr lang="en-US" dirty="0"/>
              <a:t>(narrow complex EKG rhythm and/or organized cardiac contractile activity on ultrasound).</a:t>
            </a:r>
          </a:p>
          <a:p>
            <a:pPr>
              <a:spcBef>
                <a:spcPts val="600"/>
              </a:spcBef>
              <a:spcAft>
                <a:spcPts val="600"/>
              </a:spcAft>
              <a:buClr>
                <a:schemeClr val="tx1"/>
              </a:buClr>
            </a:pPr>
            <a:r>
              <a:rPr lang="en-US" dirty="0"/>
              <a:t>Potentially salvageable blunt or penetrating cranial injury with vital signs and then arrest after arrival or impending arrest (uncommon). </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kumimoji="0" lang="en-US" sz="2800" b="1" i="0" u="none" strike="noStrike" kern="1200" cap="none" spc="-40" normalizeH="0" baseline="0" noProof="0" dirty="0">
                <a:ln>
                  <a:noFill/>
                </a:ln>
                <a:solidFill>
                  <a:prstClr val="black"/>
                </a:solidFill>
                <a:effectLst/>
                <a:uLnTx/>
                <a:uFillTx/>
                <a:latin typeface="Calibri"/>
                <a:ea typeface="+mj-ea"/>
                <a:cs typeface="+mj-cs"/>
              </a:rPr>
              <a:t>ERT </a:t>
            </a:r>
            <a:r>
              <a:rPr kumimoji="0" lang="en-US" sz="2400" b="1" i="0" u="none" strike="noStrike" kern="1200" cap="none" spc="-40" normalizeH="0" baseline="0" noProof="0" dirty="0">
                <a:ln>
                  <a:noFill/>
                </a:ln>
                <a:solidFill>
                  <a:prstClr val="black"/>
                </a:solidFill>
                <a:effectLst/>
                <a:uLnTx/>
                <a:uFillTx/>
                <a:latin typeface="Calibri"/>
                <a:ea typeface="+mj-ea"/>
                <a:cs typeface="+mj-cs"/>
              </a:rPr>
              <a:t>(3)</a:t>
            </a:r>
            <a:endParaRPr lang="en-US" sz="3200" dirty="0"/>
          </a:p>
        </p:txBody>
      </p:sp>
      <p:pic>
        <p:nvPicPr>
          <p:cNvPr id="4" name="Recorded Sound">
            <a:hlinkClick r:id="" action="ppaction://media"/>
            <a:extLst>
              <a:ext uri="{FF2B5EF4-FFF2-40B4-BE49-F238E27FC236}">
                <a16:creationId xmlns:a16="http://schemas.microsoft.com/office/drawing/2014/main" id="{59205A9F-E705-4678-BDE1-9AD6848AD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1049646123"/>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2057400"/>
            <a:ext cx="8305800" cy="3810000"/>
          </a:xfrm>
        </p:spPr>
        <p:txBody>
          <a:bodyPr/>
          <a:lstStyle/>
          <a:p>
            <a:pPr marL="0" indent="0">
              <a:spcBef>
                <a:spcPts val="600"/>
              </a:spcBef>
              <a:spcAft>
                <a:spcPts val="600"/>
              </a:spcAft>
              <a:buNone/>
            </a:pPr>
            <a:r>
              <a:rPr lang="en-US" sz="2800" b="1" dirty="0"/>
              <a:t>ERT Warnings</a:t>
            </a:r>
            <a:endParaRPr lang="en-US" sz="2800" dirty="0"/>
          </a:p>
          <a:p>
            <a:pPr>
              <a:spcBef>
                <a:spcPts val="600"/>
              </a:spcBef>
              <a:spcAft>
                <a:spcPts val="600"/>
              </a:spcAft>
              <a:buClr>
                <a:schemeClr val="tx1"/>
              </a:buClr>
            </a:pPr>
            <a:r>
              <a:rPr lang="en-US" dirty="0"/>
              <a:t>ERT </a:t>
            </a:r>
            <a:r>
              <a:rPr lang="en-US" b="1" i="1" dirty="0"/>
              <a:t>should not </a:t>
            </a:r>
            <a:r>
              <a:rPr lang="en-US" dirty="0"/>
              <a:t>be</a:t>
            </a:r>
            <a:r>
              <a:rPr lang="en-US" b="1" i="1" dirty="0"/>
              <a:t> </a:t>
            </a:r>
            <a:r>
              <a:rPr lang="en-US" dirty="0"/>
              <a:t>performed for </a:t>
            </a:r>
            <a:r>
              <a:rPr lang="en-US" dirty="0">
                <a:solidFill>
                  <a:srgbClr val="C00000"/>
                </a:solidFill>
              </a:rPr>
              <a:t>blunt trauma with arrest before arrival and with no signs of life </a:t>
            </a:r>
            <a:r>
              <a:rPr lang="en-US" dirty="0"/>
              <a:t>(absent organized narrow complex EKG rhythm and/or organized contractile activity on cardiac ultrasound).</a:t>
            </a:r>
          </a:p>
          <a:p>
            <a:pPr>
              <a:spcBef>
                <a:spcPts val="600"/>
              </a:spcBef>
              <a:spcAft>
                <a:spcPts val="600"/>
              </a:spcAft>
              <a:buClr>
                <a:schemeClr val="tx1"/>
              </a:buClr>
            </a:pPr>
            <a:r>
              <a:rPr lang="en-US" dirty="0"/>
              <a:t>ERT </a:t>
            </a:r>
            <a:r>
              <a:rPr lang="en-US" b="1" i="1" dirty="0"/>
              <a:t>should not </a:t>
            </a:r>
            <a:r>
              <a:rPr lang="en-US" dirty="0"/>
              <a:t>be performed during multiple or mass casualty </a:t>
            </a:r>
            <a:r>
              <a:rPr lang="en-US" dirty="0">
                <a:solidFill>
                  <a:srgbClr val="C00000"/>
                </a:solidFill>
              </a:rPr>
              <a:t>(MASCAL) events or when performance will expend critical resources </a:t>
            </a:r>
            <a:r>
              <a:rPr lang="en-US" dirty="0"/>
              <a:t>(such as blood products/surgeons/ORs) needed for more salvageable patients.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kumimoji="0" lang="en-US" sz="2800" b="1" i="0" u="none" strike="noStrike" kern="1200" cap="none" spc="-40" normalizeH="0" baseline="0" noProof="0" dirty="0">
                <a:ln>
                  <a:noFill/>
                </a:ln>
                <a:solidFill>
                  <a:prstClr val="black"/>
                </a:solidFill>
                <a:effectLst/>
                <a:uLnTx/>
                <a:uFillTx/>
                <a:latin typeface="Calibri"/>
                <a:ea typeface="+mj-ea"/>
                <a:cs typeface="+mj-cs"/>
              </a:rPr>
              <a:t>ERT </a:t>
            </a:r>
            <a:r>
              <a:rPr kumimoji="0" lang="en-US" sz="2400" b="1" i="0" u="none" strike="noStrike" kern="1200" cap="none" spc="-40" normalizeH="0" baseline="0" noProof="0" dirty="0">
                <a:ln>
                  <a:noFill/>
                </a:ln>
                <a:solidFill>
                  <a:prstClr val="black"/>
                </a:solidFill>
                <a:effectLst/>
                <a:uLnTx/>
                <a:uFillTx/>
                <a:latin typeface="Calibri"/>
                <a:ea typeface="+mj-ea"/>
                <a:cs typeface="+mj-cs"/>
              </a:rPr>
              <a:t>(4)</a:t>
            </a:r>
            <a:endParaRPr lang="en-US" sz="3200" dirty="0"/>
          </a:p>
        </p:txBody>
      </p:sp>
      <p:pic>
        <p:nvPicPr>
          <p:cNvPr id="4" name="Recorded Sound">
            <a:hlinkClick r:id="" action="ppaction://media"/>
            <a:extLst>
              <a:ext uri="{FF2B5EF4-FFF2-40B4-BE49-F238E27FC236}">
                <a16:creationId xmlns:a16="http://schemas.microsoft.com/office/drawing/2014/main" id="{C8D32206-2874-4D27-BD25-369E43BEF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92240"/>
            <a:ext cx="365760" cy="365760"/>
          </a:xfrm>
          <a:prstGeom prst="rect">
            <a:avLst/>
          </a:prstGeom>
        </p:spPr>
      </p:pic>
    </p:spTree>
    <p:extLst>
      <p:ext uri="{BB962C8B-B14F-4D97-AF65-F5344CB8AC3E}">
        <p14:creationId xmlns:p14="http://schemas.microsoft.com/office/powerpoint/2010/main" val="1103900466"/>
      </p:ext>
    </p:extLst>
  </p:cSld>
  <p:clrMapOvr>
    <a:masterClrMapping/>
  </p:clrMapOvr>
  <mc:AlternateContent xmlns:mc="http://schemas.openxmlformats.org/markup-compatibility/2006" xmlns:p14="http://schemas.microsoft.com/office/powerpoint/2010/main">
    <mc:Choice Requires="p14">
      <p:transition spd="slow" p14:dur="2000" advTm="21488"/>
    </mc:Choice>
    <mc:Fallback xmlns="">
      <p:transition spd="slow" advTm="2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ERT Diagram</a:t>
            </a:r>
            <a:endParaRPr lang="en-US" sz="3200" dirty="0"/>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967891586"/>
              </p:ext>
            </p:extLst>
          </p:nvPr>
        </p:nvGraphicFramePr>
        <p:xfrm>
          <a:off x="1905001" y="1744663"/>
          <a:ext cx="5943600" cy="4456911"/>
        </p:xfrm>
        <a:graphic>
          <a:graphicData uri="http://schemas.openxmlformats.org/presentationml/2006/ole">
            <mc:AlternateContent xmlns:mc="http://schemas.openxmlformats.org/markup-compatibility/2006">
              <mc:Choice xmlns:v="urn:schemas-microsoft-com:vml" Requires="v">
                <p:oleObj spid="_x0000_s1108" name="Presentation" r:id="rId6" imgW="5257046" imgH="3942694" progId="PowerPoint.Show.12">
                  <p:embed/>
                </p:oleObj>
              </mc:Choice>
              <mc:Fallback>
                <p:oleObj name="Presentation" r:id="rId6" imgW="5257046" imgH="3942694" progId="PowerPoint.Show.12">
                  <p:embed/>
                  <p:pic>
                    <p:nvPicPr>
                      <p:cNvPr id="0" name=""/>
                      <p:cNvPicPr/>
                      <p:nvPr/>
                    </p:nvPicPr>
                    <p:blipFill>
                      <a:blip r:embed="rId7"/>
                      <a:stretch>
                        <a:fillRect/>
                      </a:stretch>
                    </p:blipFill>
                    <p:spPr>
                      <a:xfrm>
                        <a:off x="1905001" y="1744663"/>
                        <a:ext cx="5943600" cy="4456911"/>
                      </a:xfrm>
                      <a:prstGeom prst="rect">
                        <a:avLst/>
                      </a:prstGeom>
                    </p:spPr>
                  </p:pic>
                </p:oleObj>
              </mc:Fallback>
            </mc:AlternateContent>
          </a:graphicData>
        </a:graphic>
      </p:graphicFrame>
      <p:pic>
        <p:nvPicPr>
          <p:cNvPr id="4" name="Recorded Sound">
            <a:hlinkClick r:id="" action="ppaction://media"/>
            <a:extLst>
              <a:ext uri="{FF2B5EF4-FFF2-40B4-BE49-F238E27FC236}">
                <a16:creationId xmlns:a16="http://schemas.microsoft.com/office/drawing/2014/main" id="{8B8CF165-8883-474A-BA6B-F30DBC44A6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1" y="6416040"/>
            <a:ext cx="365760" cy="365760"/>
          </a:xfrm>
          <a:prstGeom prst="rect">
            <a:avLst/>
          </a:prstGeom>
        </p:spPr>
      </p:pic>
    </p:spTree>
    <p:extLst>
      <p:ext uri="{BB962C8B-B14F-4D97-AF65-F5344CB8AC3E}">
        <p14:creationId xmlns:p14="http://schemas.microsoft.com/office/powerpoint/2010/main" val="2357930626"/>
      </p:ext>
    </p:extLst>
  </p:cSld>
  <p:clrMapOvr>
    <a:masterClrMapping/>
  </p:clrMapOvr>
  <mc:AlternateContent xmlns:mc="http://schemas.openxmlformats.org/markup-compatibility/2006" xmlns:p14="http://schemas.microsoft.com/office/powerpoint/2010/main">
    <mc:Choice Requires="p14">
      <p:transition spd="slow" p14:dur="2000" advTm="9994"/>
    </mc:Choice>
    <mc:Fallback xmlns="">
      <p:transition spd="slow" advTm="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80204" y="1905000"/>
            <a:ext cx="5387196" cy="4343400"/>
          </a:xfrm>
        </p:spPr>
        <p:txBody>
          <a:bodyPr/>
          <a:lstStyle/>
          <a:p>
            <a:pPr marL="0" indent="0">
              <a:spcBef>
                <a:spcPts val="600"/>
              </a:spcBef>
              <a:spcAft>
                <a:spcPts val="600"/>
              </a:spcAft>
              <a:buNone/>
            </a:pPr>
            <a:r>
              <a:rPr lang="en-US" b="1" dirty="0"/>
              <a:t>REBOA for Hemorrhagic Shock </a:t>
            </a:r>
          </a:p>
          <a:p>
            <a:pPr>
              <a:lnSpc>
                <a:spcPts val="2300"/>
              </a:lnSpc>
              <a:spcBef>
                <a:spcPts val="600"/>
              </a:spcBef>
              <a:spcAft>
                <a:spcPts val="600"/>
              </a:spcAft>
              <a:buClr>
                <a:schemeClr val="tx1"/>
              </a:buClr>
            </a:pPr>
            <a:r>
              <a:rPr lang="en-US" sz="2000" dirty="0"/>
              <a:t>This maneuver affords distal hemorrhage control while increasing cardiac afterload and central aortic pressure until direct hemostasis can be achieved.</a:t>
            </a:r>
          </a:p>
          <a:p>
            <a:pPr>
              <a:lnSpc>
                <a:spcPts val="2300"/>
              </a:lnSpc>
              <a:spcBef>
                <a:spcPts val="600"/>
              </a:spcBef>
              <a:spcAft>
                <a:spcPts val="600"/>
              </a:spcAft>
              <a:buClr>
                <a:schemeClr val="tx1"/>
              </a:buClr>
            </a:pPr>
            <a:r>
              <a:rPr lang="en-US" sz="2000" dirty="0"/>
              <a:t>REBOA is not a comparable intervention to ERT but rather may be utilized to prevent hemodynamic collapse in non-agonal unstable patients.</a:t>
            </a:r>
          </a:p>
          <a:p>
            <a:pPr>
              <a:lnSpc>
                <a:spcPts val="2300"/>
              </a:lnSpc>
              <a:spcBef>
                <a:spcPts val="600"/>
              </a:spcBef>
              <a:spcAft>
                <a:spcPts val="600"/>
              </a:spcAft>
              <a:buClr>
                <a:schemeClr val="tx1"/>
              </a:buClr>
            </a:pPr>
            <a:r>
              <a:rPr lang="en-US" sz="2000" dirty="0"/>
              <a:t>This approach is best when the site of hemorrhage is below the diaphragm and no open thoracic intervention is needed.</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REBOA </a:t>
            </a:r>
            <a:r>
              <a:rPr lang="en-US" sz="2400" spc="-40" dirty="0">
                <a:solidFill>
                  <a:prstClr val="black"/>
                </a:solidFill>
              </a:rPr>
              <a:t>(1)</a:t>
            </a:r>
            <a:endParaRPr lang="en-US" sz="2400" dirty="0"/>
          </a:p>
        </p:txBody>
      </p:sp>
      <p:cxnSp>
        <p:nvCxnSpPr>
          <p:cNvPr id="5" name="Straight Connector 4"/>
          <p:cNvCxnSpPr/>
          <p:nvPr/>
        </p:nvCxnSpPr>
        <p:spPr>
          <a:xfrm>
            <a:off x="5943600" y="1981200"/>
            <a:ext cx="0" cy="40386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214873" y="4495800"/>
            <a:ext cx="2619154" cy="461665"/>
          </a:xfrm>
          <a:prstGeom prst="rect">
            <a:avLst/>
          </a:prstGeom>
        </p:spPr>
        <p:txBody>
          <a:bodyPr wrap="square">
            <a:spAutoFit/>
          </a:bodyPr>
          <a:lstStyle/>
          <a:p>
            <a:r>
              <a:rPr lang="en-US" sz="1200" i="1" dirty="0"/>
              <a:t>Courtesy of COL (Ret) Matthew Martin and COL (Ret) John Holcomb</a:t>
            </a:r>
          </a:p>
        </p:txBody>
      </p:sp>
      <p:pic>
        <p:nvPicPr>
          <p:cNvPr id="8" name="Picture 7"/>
          <p:cNvPicPr>
            <a:picLocks noChangeAspect="1"/>
          </p:cNvPicPr>
          <p:nvPr/>
        </p:nvPicPr>
        <p:blipFill>
          <a:blip r:embed="rId5"/>
          <a:stretch>
            <a:fillRect/>
          </a:stretch>
        </p:blipFill>
        <p:spPr>
          <a:xfrm>
            <a:off x="6214873" y="2286000"/>
            <a:ext cx="2677490" cy="1981200"/>
          </a:xfrm>
          <a:prstGeom prst="rect">
            <a:avLst/>
          </a:prstGeom>
          <a:ln w="15875">
            <a:solidFill>
              <a:schemeClr val="tx1"/>
            </a:solidFill>
          </a:ln>
          <a:effectLst>
            <a:outerShdw blurRad="317500" dist="139700" dir="2700000" algn="ctr" rotWithShape="0">
              <a:srgbClr val="000000">
                <a:alpha val="65000"/>
              </a:srgbClr>
            </a:outerShdw>
          </a:effectLst>
        </p:spPr>
      </p:pic>
      <p:pic>
        <p:nvPicPr>
          <p:cNvPr id="4" name="Recorded Sound">
            <a:hlinkClick r:id="" action="ppaction://media"/>
            <a:extLst>
              <a:ext uri="{FF2B5EF4-FFF2-40B4-BE49-F238E27FC236}">
                <a16:creationId xmlns:a16="http://schemas.microsoft.com/office/drawing/2014/main" id="{7FB94E9C-2061-4938-8B55-52DD2C18B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632358611"/>
      </p:ext>
    </p:extLst>
  </p:cSld>
  <p:clrMapOvr>
    <a:masterClrMapping/>
  </p:clrMapOvr>
  <mc:AlternateContent xmlns:mc="http://schemas.openxmlformats.org/markup-compatibility/2006" xmlns:p14="http://schemas.microsoft.com/office/powerpoint/2010/main">
    <mc:Choice Requires="p14">
      <p:transition spd="slow" p14:dur="2000" advTm="28175"/>
    </mc:Choice>
    <mc:Fallback xmlns="">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80204" y="1905000"/>
            <a:ext cx="8054196" cy="4343400"/>
          </a:xfrm>
        </p:spPr>
        <p:txBody>
          <a:bodyPr/>
          <a:lstStyle/>
          <a:p>
            <a:pPr marL="0" indent="0">
              <a:spcBef>
                <a:spcPts val="600"/>
              </a:spcBef>
              <a:spcAft>
                <a:spcPts val="600"/>
              </a:spcAft>
              <a:buNone/>
            </a:pPr>
            <a:r>
              <a:rPr lang="en-US" b="1" dirty="0"/>
              <a:t>REBOA for Hemorrhagic Shock </a:t>
            </a:r>
          </a:p>
          <a:p>
            <a:pPr marL="801688">
              <a:lnSpc>
                <a:spcPts val="2300"/>
              </a:lnSpc>
              <a:spcBef>
                <a:spcPts val="600"/>
              </a:spcBef>
              <a:spcAft>
                <a:spcPts val="600"/>
              </a:spcAft>
              <a:buClr>
                <a:schemeClr val="tx1"/>
              </a:buClr>
            </a:pPr>
            <a:r>
              <a:rPr lang="en-US" sz="2200" dirty="0"/>
              <a:t>Can be used as an option to</a:t>
            </a:r>
            <a:r>
              <a:rPr lang="en-US" sz="2200" i="1" dirty="0">
                <a:solidFill>
                  <a:srgbClr val="FF0000"/>
                </a:solidFill>
              </a:rPr>
              <a:t> </a:t>
            </a:r>
            <a:r>
              <a:rPr lang="en-US" sz="2200" i="1" dirty="0">
                <a:solidFill>
                  <a:srgbClr val="C00000"/>
                </a:solidFill>
              </a:rPr>
              <a:t>temporarily control </a:t>
            </a:r>
            <a:br>
              <a:rPr lang="en-US" sz="2200" i="1" dirty="0">
                <a:solidFill>
                  <a:srgbClr val="C00000"/>
                </a:solidFill>
              </a:rPr>
            </a:br>
            <a:r>
              <a:rPr lang="en-US" sz="2200" i="1" dirty="0">
                <a:solidFill>
                  <a:srgbClr val="C00000"/>
                </a:solidFill>
              </a:rPr>
              <a:t>life-threatening hemorrhage</a:t>
            </a:r>
            <a:r>
              <a:rPr lang="en-US" sz="2200" i="1" dirty="0">
                <a:solidFill>
                  <a:srgbClr val="FF0000"/>
                </a:solidFill>
              </a:rPr>
              <a:t> </a:t>
            </a:r>
            <a:r>
              <a:rPr lang="en-US" sz="2200" dirty="0"/>
              <a:t>in the setting of: </a:t>
            </a:r>
          </a:p>
          <a:p>
            <a:pPr marL="1147763" lvl="1">
              <a:lnSpc>
                <a:spcPts val="2300"/>
              </a:lnSpc>
              <a:spcBef>
                <a:spcPts val="600"/>
              </a:spcBef>
              <a:spcAft>
                <a:spcPts val="600"/>
              </a:spcAft>
              <a:buClr>
                <a:schemeClr val="tx1"/>
              </a:buClr>
              <a:buSzPct val="90000"/>
            </a:pPr>
            <a:r>
              <a:rPr lang="en-US" sz="2000" dirty="0"/>
              <a:t>Abdominal Injury</a:t>
            </a:r>
          </a:p>
          <a:p>
            <a:pPr marL="1147763" lvl="1">
              <a:lnSpc>
                <a:spcPts val="2300"/>
              </a:lnSpc>
              <a:spcBef>
                <a:spcPts val="600"/>
              </a:spcBef>
              <a:spcAft>
                <a:spcPts val="600"/>
              </a:spcAft>
              <a:buClr>
                <a:schemeClr val="tx1"/>
              </a:buClr>
              <a:buSzPct val="90000"/>
            </a:pPr>
            <a:r>
              <a:rPr lang="en-US" sz="2000" dirty="0"/>
              <a:t>Pelvic Injury</a:t>
            </a:r>
          </a:p>
          <a:p>
            <a:pPr marL="1147763" lvl="1">
              <a:lnSpc>
                <a:spcPts val="2300"/>
              </a:lnSpc>
              <a:spcBef>
                <a:spcPts val="600"/>
              </a:spcBef>
              <a:spcAft>
                <a:spcPts val="600"/>
              </a:spcAft>
              <a:buClr>
                <a:schemeClr val="tx1"/>
              </a:buClr>
              <a:buSzPct val="90000"/>
            </a:pPr>
            <a:r>
              <a:rPr lang="en-US" sz="2000" dirty="0"/>
              <a:t>Junctional Lower Extremity Injury </a:t>
            </a:r>
          </a:p>
          <a:p>
            <a:pPr marL="801688">
              <a:lnSpc>
                <a:spcPts val="2300"/>
              </a:lnSpc>
              <a:spcBef>
                <a:spcPts val="600"/>
              </a:spcBef>
              <a:spcAft>
                <a:spcPts val="600"/>
              </a:spcAft>
              <a:buClr>
                <a:schemeClr val="tx1"/>
              </a:buClr>
            </a:pPr>
            <a:r>
              <a:rPr lang="en-US" sz="2200" dirty="0"/>
              <a:t>Followed by definitive surgical hemostasis. </a:t>
            </a:r>
          </a:p>
          <a:p>
            <a:pPr marL="0" indent="0">
              <a:lnSpc>
                <a:spcPts val="2300"/>
              </a:lnSpc>
              <a:spcBef>
                <a:spcPts val="600"/>
              </a:spcBef>
              <a:spcAft>
                <a:spcPts val="600"/>
              </a:spcAft>
              <a:buClr>
                <a:schemeClr val="tx1"/>
              </a:buClr>
              <a:buNone/>
            </a:pPr>
            <a:r>
              <a:rPr lang="en-US" sz="2200" dirty="0"/>
              <a:t>The implementation of this technique must be determined at each site based on training, experience, local resources, and evacuation timelines.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kumimoji="0" lang="en-US" sz="3200" b="1" i="0" u="none" strike="noStrike" kern="1200" cap="none" spc="-40" normalizeH="0" baseline="0" noProof="0" dirty="0">
                <a:ln>
                  <a:noFill/>
                </a:ln>
                <a:solidFill>
                  <a:prstClr val="black"/>
                </a:solidFill>
                <a:effectLst/>
                <a:uLnTx/>
                <a:uFillTx/>
                <a:latin typeface="Calibri"/>
                <a:ea typeface="+mj-ea"/>
                <a:cs typeface="+mj-cs"/>
              </a:rPr>
              <a:t>REBOA </a:t>
            </a:r>
            <a:r>
              <a:rPr kumimoji="0" lang="en-US" sz="2400" b="1" i="0" u="none" strike="noStrike" kern="1200" cap="none" spc="-40" normalizeH="0" baseline="0" noProof="0" dirty="0">
                <a:ln>
                  <a:noFill/>
                </a:ln>
                <a:solidFill>
                  <a:prstClr val="black"/>
                </a:solidFill>
                <a:effectLst/>
                <a:uLnTx/>
                <a:uFillTx/>
                <a:latin typeface="Calibri"/>
                <a:ea typeface="+mj-ea"/>
                <a:cs typeface="+mj-cs"/>
              </a:rPr>
              <a:t>(2)</a:t>
            </a:r>
            <a:endParaRPr lang="en-US" sz="3200" dirty="0"/>
          </a:p>
        </p:txBody>
      </p:sp>
      <p:cxnSp>
        <p:nvCxnSpPr>
          <p:cNvPr id="8" name="Straight Connector 7"/>
          <p:cNvCxnSpPr/>
          <p:nvPr/>
        </p:nvCxnSpPr>
        <p:spPr>
          <a:xfrm>
            <a:off x="838200" y="2414588"/>
            <a:ext cx="0" cy="246888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D8715135-0E34-4856-9327-73C285C593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2502" y="6416040"/>
            <a:ext cx="365760" cy="365760"/>
          </a:xfrm>
          <a:prstGeom prst="rect">
            <a:avLst/>
          </a:prstGeom>
        </p:spPr>
      </p:pic>
    </p:spTree>
    <p:extLst>
      <p:ext uri="{BB962C8B-B14F-4D97-AF65-F5344CB8AC3E}">
        <p14:creationId xmlns:p14="http://schemas.microsoft.com/office/powerpoint/2010/main" val="4026112900"/>
      </p:ext>
    </p:extLst>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381084-965B-4685-BA0F-75050DC10D36}"/>
              </a:ext>
            </a:extLst>
          </p:cNvPr>
          <p:cNvSpPr>
            <a:spLocks noGrp="1"/>
          </p:cNvSpPr>
          <p:nvPr>
            <p:ph idx="1"/>
          </p:nvPr>
        </p:nvSpPr>
        <p:spPr>
          <a:xfrm>
            <a:off x="457200" y="2031983"/>
            <a:ext cx="5181600" cy="4298950"/>
          </a:xfrm>
        </p:spPr>
        <p:txBody>
          <a:bodyPr>
            <a:noAutofit/>
          </a:bodyPr>
          <a:lstStyle/>
          <a:p>
            <a:pPr marL="457200" lvl="1" indent="-342900">
              <a:spcBef>
                <a:spcPts val="600"/>
              </a:spcBef>
              <a:spcAft>
                <a:spcPts val="600"/>
              </a:spcAft>
              <a:buFont typeface="Wingdings" panose="05000000000000000000" pitchFamily="2" charset="2"/>
              <a:buChar char="n"/>
            </a:pPr>
            <a:r>
              <a:rPr lang="en-US" dirty="0">
                <a:cs typeface="Arial"/>
              </a:rPr>
              <a:t>Damage Control Resuscitation (DCR) </a:t>
            </a:r>
            <a:br>
              <a:rPr lang="en-US" dirty="0">
                <a:cs typeface="Arial"/>
              </a:rPr>
            </a:br>
            <a:r>
              <a:rPr lang="en-US" dirty="0">
                <a:cs typeface="Arial"/>
              </a:rPr>
              <a:t>and Damage Control Surgery (DCS)</a:t>
            </a:r>
          </a:p>
          <a:p>
            <a:pPr marL="457200" lvl="1" indent="-342900">
              <a:spcBef>
                <a:spcPts val="600"/>
              </a:spcBef>
              <a:spcAft>
                <a:spcPts val="600"/>
              </a:spcAft>
              <a:buFont typeface="Wingdings" panose="05000000000000000000" pitchFamily="2" charset="2"/>
              <a:buChar char="n"/>
            </a:pPr>
            <a:r>
              <a:rPr lang="en-US" dirty="0">
                <a:cs typeface="Arial"/>
              </a:rPr>
              <a:t>Risk Factors and Indications for Damage Control</a:t>
            </a:r>
          </a:p>
          <a:p>
            <a:pPr marL="457200" lvl="1" indent="-342900">
              <a:spcBef>
                <a:spcPts val="600"/>
              </a:spcBef>
              <a:spcAft>
                <a:spcPts val="600"/>
              </a:spcAft>
              <a:buFont typeface="Wingdings" panose="05000000000000000000" pitchFamily="2" charset="2"/>
              <a:buChar char="n"/>
            </a:pPr>
            <a:r>
              <a:rPr lang="en-US" dirty="0">
                <a:cs typeface="Arial"/>
              </a:rPr>
              <a:t>Resuscitative Agents</a:t>
            </a:r>
          </a:p>
          <a:p>
            <a:pPr marL="457200" lvl="1" indent="-342900">
              <a:spcBef>
                <a:spcPts val="600"/>
              </a:spcBef>
              <a:spcAft>
                <a:spcPts val="600"/>
              </a:spcAft>
              <a:buFont typeface="Wingdings" panose="05000000000000000000" pitchFamily="2" charset="2"/>
              <a:buChar char="n"/>
            </a:pPr>
            <a:r>
              <a:rPr lang="en-US" dirty="0">
                <a:cs typeface="Arial"/>
              </a:rPr>
              <a:t>Resuscitative Procedures</a:t>
            </a:r>
          </a:p>
        </p:txBody>
      </p:sp>
      <p:sp>
        <p:nvSpPr>
          <p:cNvPr id="3" name="Title 2">
            <a:extLst>
              <a:ext uri="{FF2B5EF4-FFF2-40B4-BE49-F238E27FC236}">
                <a16:creationId xmlns:a16="http://schemas.microsoft.com/office/drawing/2014/main" id="{49D67883-4B2E-4EA5-ACE1-B51D9889C8B2}"/>
              </a:ext>
            </a:extLst>
          </p:cNvPr>
          <p:cNvSpPr>
            <a:spLocks noGrp="1"/>
          </p:cNvSpPr>
          <p:nvPr>
            <p:ph type="title"/>
          </p:nvPr>
        </p:nvSpPr>
        <p:spPr>
          <a:xfrm>
            <a:off x="457200" y="-1"/>
            <a:ext cx="5430838" cy="1539875"/>
          </a:xfrm>
        </p:spPr>
        <p:txBody>
          <a:bodyPr anchor="ctr"/>
          <a:lstStyle/>
          <a:p>
            <a:r>
              <a:rPr lang="en-US" sz="2400" dirty="0">
                <a:solidFill>
                  <a:srgbClr val="000099"/>
                </a:solidFill>
              </a:rPr>
              <a:t>EWS Damage Control</a:t>
            </a:r>
            <a:br>
              <a:rPr lang="en-US" sz="2400" dirty="0">
                <a:solidFill>
                  <a:srgbClr val="000099"/>
                </a:solidFill>
              </a:rPr>
            </a:br>
            <a:r>
              <a:rPr lang="en-US" sz="3200" dirty="0"/>
              <a:t>Objectives</a:t>
            </a:r>
          </a:p>
        </p:txBody>
      </p:sp>
      <p:sp>
        <p:nvSpPr>
          <p:cNvPr id="9" name="Rectangle 8">
            <a:extLst>
              <a:ext uri="{FF2B5EF4-FFF2-40B4-BE49-F238E27FC236}">
                <a16:creationId xmlns:a16="http://schemas.microsoft.com/office/drawing/2014/main" id="{CF3FD69A-E0AA-4B57-BCD9-D8AEB7548C0F}"/>
              </a:ext>
            </a:extLst>
          </p:cNvPr>
          <p:cNvSpPr/>
          <p:nvPr/>
        </p:nvSpPr>
        <p:spPr>
          <a:xfrm>
            <a:off x="6034881" y="5256203"/>
            <a:ext cx="3109119" cy="461665"/>
          </a:xfrm>
          <a:prstGeom prst="rect">
            <a:avLst/>
          </a:prstGeom>
        </p:spPr>
        <p:txBody>
          <a:bodyPr wrap="square">
            <a:spAutoFit/>
          </a:bodyPr>
          <a:lstStyle/>
          <a:p>
            <a:r>
              <a:rPr lang="en-US" sz="1200" i="1" dirty="0"/>
              <a:t>Severe polytrauma patient, War Surgery in Afghanistan and Iraq--Borden Institute</a:t>
            </a:r>
          </a:p>
        </p:txBody>
      </p:sp>
      <p:pic>
        <p:nvPicPr>
          <p:cNvPr id="5" name="Picture 4"/>
          <p:cNvPicPr>
            <a:picLocks noChangeAspect="1"/>
          </p:cNvPicPr>
          <p:nvPr/>
        </p:nvPicPr>
        <p:blipFill rotWithShape="1">
          <a:blip r:embed="rId5"/>
          <a:srcRect l="70200" t="14295" r="19005" b="49668"/>
          <a:stretch/>
        </p:blipFill>
        <p:spPr>
          <a:xfrm>
            <a:off x="6172200" y="2031983"/>
            <a:ext cx="2534868" cy="2997255"/>
          </a:xfrm>
          <a:prstGeom prst="rect">
            <a:avLst/>
          </a:prstGeom>
          <a:ln w="15875">
            <a:solidFill>
              <a:schemeClr val="tx1"/>
            </a:solidFill>
          </a:ln>
          <a:effectLst>
            <a:outerShdw blurRad="317500" dist="139700" dir="2700000" algn="ctr" rotWithShape="0">
              <a:schemeClr val="tx1">
                <a:alpha val="65000"/>
              </a:schemeClr>
            </a:outerShdw>
          </a:effectLst>
        </p:spPr>
      </p:pic>
      <p:cxnSp>
        <p:nvCxnSpPr>
          <p:cNvPr id="8" name="Straight Connector 7"/>
          <p:cNvCxnSpPr/>
          <p:nvPr/>
        </p:nvCxnSpPr>
        <p:spPr>
          <a:xfrm>
            <a:off x="5715000" y="1955148"/>
            <a:ext cx="0" cy="37627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175E1D37-640A-4981-A7C4-6F948FEFF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0325" y="6400800"/>
            <a:ext cx="365760" cy="365760"/>
          </a:xfrm>
          <a:prstGeom prst="rect">
            <a:avLst/>
          </a:prstGeom>
        </p:spPr>
      </p:pic>
    </p:spTree>
    <p:extLst>
      <p:ext uri="{BB962C8B-B14F-4D97-AF65-F5344CB8AC3E}">
        <p14:creationId xmlns:p14="http://schemas.microsoft.com/office/powerpoint/2010/main" val="3449444133"/>
      </p:ext>
    </p:extLst>
  </p:cSld>
  <p:clrMapOvr>
    <a:masterClrMapping/>
  </p:clrMapOvr>
  <mc:AlternateContent xmlns:mc="http://schemas.openxmlformats.org/markup-compatibility/2006" xmlns:p14="http://schemas.microsoft.com/office/powerpoint/2010/main">
    <mc:Choice Requires="p14">
      <p:transition spd="slow" p14:dur="2000" advTm="11736"/>
    </mc:Choice>
    <mc:Fallback xmlns="">
      <p:transition spd="slow"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80204" y="1905000"/>
            <a:ext cx="8054196" cy="4343400"/>
          </a:xfrm>
        </p:spPr>
        <p:txBody>
          <a:bodyPr/>
          <a:lstStyle/>
          <a:p>
            <a:pPr marL="0" indent="0">
              <a:spcBef>
                <a:spcPts val="600"/>
              </a:spcBef>
              <a:spcAft>
                <a:spcPts val="600"/>
              </a:spcAft>
              <a:buNone/>
            </a:pPr>
            <a:r>
              <a:rPr lang="en-US" b="1" dirty="0"/>
              <a:t>REBOA for Hemorrhagic Shock </a:t>
            </a:r>
          </a:p>
          <a:p>
            <a:pPr marL="344488" indent="-344488">
              <a:lnSpc>
                <a:spcPts val="2300"/>
              </a:lnSpc>
              <a:spcBef>
                <a:spcPts val="600"/>
              </a:spcBef>
              <a:spcAft>
                <a:spcPts val="600"/>
              </a:spcAft>
              <a:buClr>
                <a:schemeClr val="tx1"/>
              </a:buClr>
            </a:pPr>
            <a:r>
              <a:rPr lang="en-US" sz="2200" b="1" dirty="0">
                <a:solidFill>
                  <a:srgbClr val="C00000"/>
                </a:solidFill>
              </a:rPr>
              <a:t>Abdominal, Pelvic, Junctional Lower Extremity Injury/Hemorrhage</a:t>
            </a:r>
          </a:p>
          <a:p>
            <a:pPr marL="344488" indent="-344488">
              <a:lnSpc>
                <a:spcPts val="2300"/>
              </a:lnSpc>
              <a:spcBef>
                <a:spcPts val="600"/>
              </a:spcBef>
              <a:spcAft>
                <a:spcPts val="600"/>
              </a:spcAft>
              <a:buClr>
                <a:schemeClr val="tx1"/>
              </a:buClr>
            </a:pPr>
            <a:r>
              <a:rPr lang="en-US" sz="2200" dirty="0"/>
              <a:t>Such patients are identified by: </a:t>
            </a:r>
          </a:p>
          <a:p>
            <a:pPr lvl="1">
              <a:lnSpc>
                <a:spcPts val="2300"/>
              </a:lnSpc>
              <a:spcBef>
                <a:spcPts val="600"/>
              </a:spcBef>
              <a:spcAft>
                <a:spcPts val="600"/>
              </a:spcAft>
              <a:buClr>
                <a:schemeClr val="tx1"/>
              </a:buClr>
              <a:buSzPct val="90000"/>
            </a:pPr>
            <a:r>
              <a:rPr lang="en-US" sz="2200" dirty="0"/>
              <a:t>Penetrating mechanism of injury to abdomen or pelvis.</a:t>
            </a:r>
          </a:p>
          <a:p>
            <a:pPr lvl="1">
              <a:lnSpc>
                <a:spcPts val="2300"/>
              </a:lnSpc>
              <a:spcBef>
                <a:spcPts val="600"/>
              </a:spcBef>
              <a:spcAft>
                <a:spcPts val="600"/>
              </a:spcAft>
              <a:buClr>
                <a:schemeClr val="tx1"/>
              </a:buClr>
              <a:buSzPct val="90000"/>
            </a:pPr>
            <a:r>
              <a:rPr lang="en-US" sz="2200" dirty="0"/>
              <a:t>Blast or blunt mechanism with </a:t>
            </a:r>
            <a:r>
              <a:rPr lang="en-US" sz="2200" b="1" dirty="0"/>
              <a:t>positive FAST </a:t>
            </a:r>
            <a:r>
              <a:rPr lang="en-US" sz="2200" dirty="0"/>
              <a:t>or </a:t>
            </a:r>
            <a:r>
              <a:rPr lang="en-US" sz="2200" b="1" dirty="0"/>
              <a:t>suspected pelvic fracture.</a:t>
            </a:r>
          </a:p>
          <a:p>
            <a:pPr lvl="1">
              <a:lnSpc>
                <a:spcPts val="2300"/>
              </a:lnSpc>
              <a:spcBef>
                <a:spcPts val="600"/>
              </a:spcBef>
              <a:spcAft>
                <a:spcPts val="600"/>
              </a:spcAft>
              <a:buClr>
                <a:schemeClr val="tx1"/>
              </a:buClr>
              <a:buSzPct val="90000"/>
            </a:pPr>
            <a:r>
              <a:rPr lang="en-US" sz="2200" dirty="0"/>
              <a:t>Massive proximal lower extremity trauma with signs of impending cardiovascular collapse. </a:t>
            </a:r>
          </a:p>
          <a:p>
            <a:pPr marL="344488" indent="-344488">
              <a:lnSpc>
                <a:spcPts val="2300"/>
              </a:lnSpc>
              <a:spcBef>
                <a:spcPts val="600"/>
              </a:spcBef>
              <a:spcAft>
                <a:spcPts val="600"/>
              </a:spcAft>
              <a:buClr>
                <a:schemeClr val="tx1"/>
              </a:buClr>
            </a:pPr>
            <a:r>
              <a:rPr lang="en-US" sz="2200" b="1" dirty="0"/>
              <a:t>Contraindicated</a:t>
            </a:r>
            <a:r>
              <a:rPr lang="en-US" sz="2200" dirty="0"/>
              <a:t>: </a:t>
            </a:r>
            <a:r>
              <a:rPr lang="en-US" sz="2200" dirty="0">
                <a:solidFill>
                  <a:srgbClr val="000099"/>
                </a:solidFill>
              </a:rPr>
              <a:t>thoracic exsanguinating hemorrhage</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kumimoji="0" lang="en-US" sz="3200" b="1" i="0" u="none" strike="noStrike" kern="1200" cap="none" spc="-40" normalizeH="0" baseline="0" noProof="0" dirty="0">
                <a:ln>
                  <a:noFill/>
                </a:ln>
                <a:solidFill>
                  <a:prstClr val="black"/>
                </a:solidFill>
                <a:effectLst/>
                <a:uLnTx/>
                <a:uFillTx/>
                <a:latin typeface="Calibri"/>
                <a:ea typeface="+mj-ea"/>
                <a:cs typeface="+mj-cs"/>
              </a:rPr>
              <a:t>REBOA</a:t>
            </a:r>
            <a:r>
              <a:rPr kumimoji="0" lang="en-US" sz="2800" b="1" i="0" u="none" strike="noStrike" kern="1200" cap="none" spc="-40" normalizeH="0" baseline="0" noProof="0" dirty="0">
                <a:ln>
                  <a:noFill/>
                </a:ln>
                <a:solidFill>
                  <a:prstClr val="black"/>
                </a:solidFill>
                <a:effectLst/>
                <a:uLnTx/>
                <a:uFillTx/>
                <a:latin typeface="Calibri"/>
                <a:ea typeface="+mj-ea"/>
                <a:cs typeface="+mj-cs"/>
              </a:rPr>
              <a:t> </a:t>
            </a:r>
            <a:r>
              <a:rPr kumimoji="0" lang="en-US" sz="2400" b="1" i="0" u="none" strike="noStrike" kern="1200" cap="none" spc="-40" normalizeH="0" baseline="0" noProof="0" dirty="0">
                <a:ln>
                  <a:noFill/>
                </a:ln>
                <a:solidFill>
                  <a:prstClr val="black"/>
                </a:solidFill>
                <a:effectLst/>
                <a:uLnTx/>
                <a:uFillTx/>
                <a:latin typeface="Calibri"/>
                <a:ea typeface="+mj-ea"/>
                <a:cs typeface="+mj-cs"/>
              </a:rPr>
              <a:t>(3)</a:t>
            </a:r>
            <a:endParaRPr lang="en-US" sz="3200" dirty="0"/>
          </a:p>
        </p:txBody>
      </p:sp>
      <p:pic>
        <p:nvPicPr>
          <p:cNvPr id="4" name="Recorded Sound">
            <a:hlinkClick r:id="" action="ppaction://media"/>
            <a:extLst>
              <a:ext uri="{FF2B5EF4-FFF2-40B4-BE49-F238E27FC236}">
                <a16:creationId xmlns:a16="http://schemas.microsoft.com/office/drawing/2014/main" id="{E81F3FE0-F75A-44CB-87B7-09EB813E5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148800650"/>
      </p:ext>
    </p:extLst>
  </p:cSld>
  <p:clrMapOvr>
    <a:masterClrMapping/>
  </p:clrMapOvr>
  <mc:AlternateContent xmlns:mc="http://schemas.openxmlformats.org/markup-compatibility/2006" xmlns:p14="http://schemas.microsoft.com/office/powerpoint/2010/main">
    <mc:Choice Requires="p14">
      <p:transition spd="slow" p14:dur="2000" advTm="31147"/>
    </mc:Choice>
    <mc:Fallback xmlns="">
      <p:transition spd="slow" advTm="3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kumimoji="0" lang="en-US" sz="3200" b="1" i="0" u="none" strike="noStrike" kern="1200" cap="none" spc="-40" normalizeH="0" baseline="0" noProof="0" dirty="0">
                <a:ln>
                  <a:noFill/>
                </a:ln>
                <a:solidFill>
                  <a:prstClr val="black"/>
                </a:solidFill>
                <a:effectLst/>
                <a:uLnTx/>
                <a:uFillTx/>
                <a:latin typeface="Calibri"/>
                <a:ea typeface="+mj-ea"/>
                <a:cs typeface="+mj-cs"/>
              </a:rPr>
              <a:t>REBOA</a:t>
            </a:r>
            <a:r>
              <a:rPr kumimoji="0" lang="en-US" sz="2800" b="1" i="0" u="none" strike="noStrike" kern="1200" cap="none" spc="-40" normalizeH="0" baseline="0" noProof="0" dirty="0">
                <a:ln>
                  <a:noFill/>
                </a:ln>
                <a:solidFill>
                  <a:prstClr val="black"/>
                </a:solidFill>
                <a:effectLst/>
                <a:uLnTx/>
                <a:uFillTx/>
                <a:latin typeface="Calibri"/>
                <a:ea typeface="+mj-ea"/>
                <a:cs typeface="+mj-cs"/>
              </a:rPr>
              <a:t> </a:t>
            </a:r>
            <a:r>
              <a:rPr kumimoji="0" lang="en-US" sz="2400" b="1" i="0" u="none" strike="noStrike" kern="1200" cap="none" spc="-40" normalizeH="0" baseline="0" noProof="0" dirty="0">
                <a:ln>
                  <a:noFill/>
                </a:ln>
                <a:solidFill>
                  <a:prstClr val="black"/>
                </a:solidFill>
                <a:effectLst/>
                <a:uLnTx/>
                <a:uFillTx/>
                <a:latin typeface="Calibri"/>
                <a:ea typeface="+mj-ea"/>
                <a:cs typeface="+mj-cs"/>
              </a:rPr>
              <a:t>(4)</a:t>
            </a:r>
            <a:endParaRPr lang="en-US" sz="3200" dirty="0"/>
          </a:p>
        </p:txBody>
      </p:sp>
      <p:pic>
        <p:nvPicPr>
          <p:cNvPr id="8"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528" r="10503"/>
          <a:stretch/>
        </p:blipFill>
        <p:spPr bwMode="auto">
          <a:xfrm>
            <a:off x="5638800" y="1981200"/>
            <a:ext cx="2883696" cy="387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2641791528"/>
              </p:ext>
            </p:extLst>
          </p:nvPr>
        </p:nvGraphicFramePr>
        <p:xfrm>
          <a:off x="990600" y="1676401"/>
          <a:ext cx="3532898" cy="4495800"/>
        </p:xfrm>
        <a:graphic>
          <a:graphicData uri="http://schemas.openxmlformats.org/presentationml/2006/ole">
            <mc:AlternateContent xmlns:mc="http://schemas.openxmlformats.org/markup-compatibility/2006">
              <mc:Choice xmlns:v="urn:schemas-microsoft-com:vml" Requires="v">
                <p:oleObj spid="_x0000_s2131" name="Presentation" r:id="rId7" imgW="2513796" imgH="3199581" progId="PowerPoint.Show.12">
                  <p:embed/>
                </p:oleObj>
              </mc:Choice>
              <mc:Fallback>
                <p:oleObj name="Presentation" r:id="rId7" imgW="2513796" imgH="3199581" progId="PowerPoint.Show.12">
                  <p:embed/>
                  <p:pic>
                    <p:nvPicPr>
                      <p:cNvPr id="0" name=""/>
                      <p:cNvPicPr/>
                      <p:nvPr/>
                    </p:nvPicPr>
                    <p:blipFill>
                      <a:blip r:embed="rId8"/>
                      <a:stretch>
                        <a:fillRect/>
                      </a:stretch>
                    </p:blipFill>
                    <p:spPr>
                      <a:xfrm>
                        <a:off x="990600" y="1676401"/>
                        <a:ext cx="3532898" cy="4495800"/>
                      </a:xfrm>
                      <a:prstGeom prst="rect">
                        <a:avLst/>
                      </a:prstGeom>
                    </p:spPr>
                  </p:pic>
                </p:oleObj>
              </mc:Fallback>
            </mc:AlternateContent>
          </a:graphicData>
        </a:graphic>
      </p:graphicFrame>
      <p:pic>
        <p:nvPicPr>
          <p:cNvPr id="4" name="Recorded Sound">
            <a:hlinkClick r:id="" action="ppaction://media"/>
            <a:extLst>
              <a:ext uri="{FF2B5EF4-FFF2-40B4-BE49-F238E27FC236}">
                <a16:creationId xmlns:a16="http://schemas.microsoft.com/office/drawing/2014/main" id="{7C64378C-DAF8-4D85-80EC-D6724DFD66A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343400" y="6416040"/>
            <a:ext cx="365760" cy="365760"/>
          </a:xfrm>
          <a:prstGeom prst="rect">
            <a:avLst/>
          </a:prstGeom>
        </p:spPr>
      </p:pic>
    </p:spTree>
    <p:extLst>
      <p:ext uri="{BB962C8B-B14F-4D97-AF65-F5344CB8AC3E}">
        <p14:creationId xmlns:p14="http://schemas.microsoft.com/office/powerpoint/2010/main" val="2527097023"/>
      </p:ext>
    </p:extLst>
  </p:cSld>
  <p:clrMapOvr>
    <a:masterClrMapping/>
  </p:clrMapOvr>
  <mc:AlternateContent xmlns:mc="http://schemas.openxmlformats.org/markup-compatibility/2006" xmlns:p14="http://schemas.microsoft.com/office/powerpoint/2010/main">
    <mc:Choice Requires="p14">
      <p:transition spd="slow" p14:dur="2000" advTm="5907"/>
    </mc:Choice>
    <mc:Fallback xmlns="">
      <p:transition spd="slow" advTm="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609600" y="1752600"/>
            <a:ext cx="8054196" cy="4328214"/>
          </a:xfrm>
        </p:spPr>
        <p:txBody>
          <a:bodyPr/>
          <a:lstStyle/>
          <a:p>
            <a:pPr marL="0" indent="0">
              <a:spcBef>
                <a:spcPts val="600"/>
              </a:spcBef>
              <a:spcAft>
                <a:spcPts val="600"/>
              </a:spcAft>
              <a:buNone/>
            </a:pPr>
            <a:r>
              <a:rPr lang="en-US" b="1" dirty="0"/>
              <a:t>Traumatic Hemorrhagic Shock or Traumatic Cardiac Arrest</a:t>
            </a:r>
          </a:p>
          <a:p>
            <a:pPr marL="344488" indent="-344488">
              <a:lnSpc>
                <a:spcPts val="2300"/>
              </a:lnSpc>
              <a:spcBef>
                <a:spcPts val="600"/>
              </a:spcBef>
              <a:spcAft>
                <a:spcPts val="600"/>
              </a:spcAft>
              <a:buClr>
                <a:schemeClr val="tx1"/>
              </a:buClr>
            </a:pPr>
            <a:r>
              <a:rPr lang="en-US" sz="2200" dirty="0"/>
              <a:t>Initial focus:</a:t>
            </a:r>
          </a:p>
          <a:p>
            <a:pPr marL="690563" lvl="1" indent="-346075">
              <a:lnSpc>
                <a:spcPts val="2300"/>
              </a:lnSpc>
              <a:spcBef>
                <a:spcPts val="300"/>
              </a:spcBef>
              <a:spcAft>
                <a:spcPts val="0"/>
              </a:spcAft>
              <a:buClr>
                <a:schemeClr val="tx1"/>
              </a:buClr>
              <a:buSzPct val="90000"/>
            </a:pPr>
            <a:r>
              <a:rPr lang="en-US" sz="2000" dirty="0"/>
              <a:t>Mechanism and pattern of injury</a:t>
            </a:r>
          </a:p>
          <a:p>
            <a:pPr marL="690563" lvl="1" indent="-346075">
              <a:lnSpc>
                <a:spcPts val="2300"/>
              </a:lnSpc>
              <a:spcBef>
                <a:spcPts val="300"/>
              </a:spcBef>
              <a:spcAft>
                <a:spcPts val="0"/>
              </a:spcAft>
              <a:buClr>
                <a:schemeClr val="tx1"/>
              </a:buClr>
              <a:buSzPct val="90000"/>
            </a:pPr>
            <a:r>
              <a:rPr lang="en-US" sz="2000" dirty="0"/>
              <a:t>Presence of a pulse</a:t>
            </a:r>
          </a:p>
          <a:p>
            <a:pPr marL="690563" lvl="1" indent="-346075">
              <a:lnSpc>
                <a:spcPts val="2300"/>
              </a:lnSpc>
              <a:spcBef>
                <a:spcPts val="300"/>
              </a:spcBef>
              <a:spcAft>
                <a:spcPts val="0"/>
              </a:spcAft>
              <a:buClr>
                <a:schemeClr val="tx1"/>
              </a:buClr>
              <a:buSzPct val="90000"/>
            </a:pPr>
            <a:r>
              <a:rPr lang="en-US" sz="2000" dirty="0"/>
              <a:t>Duration of cardiac arrest</a:t>
            </a:r>
          </a:p>
          <a:p>
            <a:pPr marL="690563" lvl="1" indent="-346075">
              <a:lnSpc>
                <a:spcPts val="2300"/>
              </a:lnSpc>
              <a:spcBef>
                <a:spcPts val="300"/>
              </a:spcBef>
              <a:spcAft>
                <a:spcPts val="0"/>
              </a:spcAft>
              <a:buClr>
                <a:schemeClr val="tx1"/>
              </a:buClr>
              <a:buSzPct val="90000"/>
            </a:pPr>
            <a:r>
              <a:rPr lang="en-US" sz="2000" dirty="0"/>
              <a:t>Presence or absence of an organized, narrow, complex cardiac rhythm and/or organized cardiac activity by ultrasound</a:t>
            </a:r>
          </a:p>
          <a:p>
            <a:pPr marL="690563" lvl="1" indent="-346075">
              <a:lnSpc>
                <a:spcPts val="2300"/>
              </a:lnSpc>
              <a:spcBef>
                <a:spcPts val="300"/>
              </a:spcBef>
              <a:spcAft>
                <a:spcPts val="0"/>
              </a:spcAft>
              <a:buClr>
                <a:schemeClr val="tx1"/>
              </a:buClr>
              <a:buSzPct val="90000"/>
            </a:pPr>
            <a:r>
              <a:rPr lang="en-US" sz="2000" dirty="0"/>
              <a:t>Resources available</a:t>
            </a:r>
          </a:p>
          <a:p>
            <a:pPr marL="690563" lvl="1" indent="-346075">
              <a:lnSpc>
                <a:spcPts val="2300"/>
              </a:lnSpc>
              <a:spcBef>
                <a:spcPts val="300"/>
              </a:spcBef>
              <a:spcAft>
                <a:spcPts val="0"/>
              </a:spcAft>
              <a:buClr>
                <a:schemeClr val="tx1"/>
              </a:buClr>
              <a:buSzPct val="90000"/>
            </a:pPr>
            <a:r>
              <a:rPr lang="en-US" sz="2000" dirty="0"/>
              <a:t>Number of concurrent casualties </a:t>
            </a:r>
          </a:p>
          <a:p>
            <a:pPr marL="344488" indent="-344488">
              <a:spcBef>
                <a:spcPts val="600"/>
              </a:spcBef>
              <a:spcAft>
                <a:spcPts val="600"/>
              </a:spcAft>
              <a:buClr>
                <a:schemeClr val="tx1"/>
              </a:buClr>
            </a:pPr>
            <a:r>
              <a:rPr lang="en-US" sz="2200" dirty="0"/>
              <a:t>Consideration of these factors can assist in determining the best resuscitative strategy, or making the decision to terminate efforts in a moribund patient. </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Shock &amp; Cardiac Arrest </a:t>
            </a:r>
            <a:endParaRPr lang="en-US" sz="3200" dirty="0"/>
          </a:p>
        </p:txBody>
      </p:sp>
      <p:pic>
        <p:nvPicPr>
          <p:cNvPr id="4" name="Recorded Sound">
            <a:hlinkClick r:id="" action="ppaction://media"/>
            <a:extLst>
              <a:ext uri="{FF2B5EF4-FFF2-40B4-BE49-F238E27FC236}">
                <a16:creationId xmlns:a16="http://schemas.microsoft.com/office/drawing/2014/main" id="{AD38EE72-224E-46E3-B9AF-FA94E295F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77000"/>
            <a:ext cx="365760" cy="365760"/>
          </a:xfrm>
          <a:prstGeom prst="rect">
            <a:avLst/>
          </a:prstGeom>
        </p:spPr>
      </p:pic>
    </p:spTree>
    <p:extLst>
      <p:ext uri="{BB962C8B-B14F-4D97-AF65-F5344CB8AC3E}">
        <p14:creationId xmlns:p14="http://schemas.microsoft.com/office/powerpoint/2010/main" val="1549237459"/>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981200"/>
            <a:ext cx="8511396" cy="4343400"/>
          </a:xfrm>
        </p:spPr>
        <p:txBody>
          <a:bodyPr/>
          <a:lstStyle/>
          <a:p>
            <a:pPr marL="0" indent="0">
              <a:spcAft>
                <a:spcPts val="600"/>
              </a:spcAft>
              <a:buNone/>
            </a:pPr>
            <a:r>
              <a:rPr lang="en-US" b="1" dirty="0"/>
              <a:t>When to Perform Damage Control Surgery </a:t>
            </a:r>
          </a:p>
          <a:p>
            <a:pPr marL="862013" lvl="1">
              <a:buFont typeface="Wingdings" panose="05000000000000000000" pitchFamily="2" charset="2"/>
              <a:buChar char="n"/>
            </a:pPr>
            <a:r>
              <a:rPr lang="en-US" sz="2200" dirty="0"/>
              <a:t>Multiple life-threatening injuries</a:t>
            </a:r>
          </a:p>
          <a:p>
            <a:pPr marL="862013" lvl="1">
              <a:buFont typeface="Wingdings" panose="05000000000000000000" pitchFamily="2" charset="2"/>
              <a:buChar char="n"/>
            </a:pPr>
            <a:r>
              <a:rPr lang="en-US" sz="2200" dirty="0"/>
              <a:t>Acidosis (pH&lt;7.25)</a:t>
            </a:r>
          </a:p>
          <a:p>
            <a:pPr marL="862013" lvl="1">
              <a:buFont typeface="Wingdings" panose="05000000000000000000" pitchFamily="2" charset="2"/>
              <a:buChar char="n"/>
            </a:pPr>
            <a:r>
              <a:rPr lang="en-US" sz="2200" dirty="0"/>
              <a:t>Hypothermia</a:t>
            </a:r>
          </a:p>
          <a:p>
            <a:pPr marL="862013" lvl="1">
              <a:buFont typeface="Wingdings" panose="05000000000000000000" pitchFamily="2" charset="2"/>
              <a:buChar char="n"/>
            </a:pPr>
            <a:r>
              <a:rPr lang="en-US" sz="2200" dirty="0"/>
              <a:t>Shock on presentation</a:t>
            </a:r>
          </a:p>
          <a:p>
            <a:pPr marL="862013" lvl="1">
              <a:buFont typeface="Wingdings" panose="05000000000000000000" pitchFamily="2" charset="2"/>
              <a:buChar char="n"/>
            </a:pPr>
            <a:r>
              <a:rPr lang="en-US" sz="2200" dirty="0"/>
              <a:t>Combined hollow viscus and vascular or vascularized organ injury</a:t>
            </a:r>
          </a:p>
          <a:p>
            <a:pPr marL="862013" lvl="1">
              <a:buFont typeface="Wingdings" panose="05000000000000000000" pitchFamily="2" charset="2"/>
              <a:buChar char="n"/>
            </a:pPr>
            <a:r>
              <a:rPr lang="en-US" sz="2200" dirty="0"/>
              <a:t>Coagulopathy</a:t>
            </a:r>
          </a:p>
          <a:p>
            <a:pPr marL="862013" lvl="1">
              <a:buFont typeface="Wingdings" panose="05000000000000000000" pitchFamily="2" charset="2"/>
              <a:buChar char="n"/>
            </a:pPr>
            <a:r>
              <a:rPr lang="en-US" sz="2200" dirty="0"/>
              <a:t>Mass casualty situation</a:t>
            </a:r>
          </a:p>
          <a:p>
            <a:pPr marL="0" indent="0">
              <a:lnSpc>
                <a:spcPts val="2300"/>
              </a:lnSpc>
              <a:spcBef>
                <a:spcPts val="1800"/>
              </a:spcBef>
              <a:spcAft>
                <a:spcPts val="600"/>
              </a:spcAft>
              <a:buClr>
                <a:schemeClr val="tx1"/>
              </a:buClr>
              <a:buNone/>
            </a:pPr>
            <a:r>
              <a:rPr lang="en-US" b="1" dirty="0"/>
              <a:t>Goal: To restore normal physiology rather than normal anatomy!</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Surgery</a:t>
            </a:r>
            <a:endParaRPr lang="en-US" sz="3200" dirty="0"/>
          </a:p>
        </p:txBody>
      </p:sp>
      <p:pic>
        <p:nvPicPr>
          <p:cNvPr id="4" name="Recorded Sound">
            <a:hlinkClick r:id="" action="ppaction://media"/>
            <a:extLst>
              <a:ext uri="{FF2B5EF4-FFF2-40B4-BE49-F238E27FC236}">
                <a16:creationId xmlns:a16="http://schemas.microsoft.com/office/drawing/2014/main" id="{2DCFE9AD-15DD-41BA-99D7-7FEE8A774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002746293"/>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228600" y="1981200"/>
            <a:ext cx="8305800" cy="4328214"/>
          </a:xfrm>
        </p:spPr>
        <p:txBody>
          <a:bodyPr/>
          <a:lstStyle/>
          <a:p>
            <a:pPr marL="574675" indent="-341313">
              <a:spcBef>
                <a:spcPts val="300"/>
              </a:spcBef>
              <a:spcAft>
                <a:spcPts val="600"/>
              </a:spcAft>
              <a:buFont typeface="+mj-lt"/>
              <a:buAutoNum type="arabicPeriod"/>
            </a:pPr>
            <a:r>
              <a:rPr lang="en-US" dirty="0"/>
              <a:t>Exploration to Determine Extent of Injury</a:t>
            </a:r>
          </a:p>
          <a:p>
            <a:pPr marL="862013" lvl="1" indent="-287338">
              <a:spcBef>
                <a:spcPts val="300"/>
              </a:spcBef>
              <a:spcAft>
                <a:spcPts val="600"/>
              </a:spcAft>
              <a:buSzPct val="120000"/>
              <a:buFont typeface="Wingdings" panose="05000000000000000000" pitchFamily="2" charset="2"/>
              <a:buChar char="§"/>
            </a:pPr>
            <a:r>
              <a:rPr lang="en-US" altLang="en-US" sz="2200" dirty="0"/>
              <a:t>Laparotomies, thoracotomies, neck exploration, exploration of extremity vessels</a:t>
            </a:r>
          </a:p>
          <a:p>
            <a:pPr marL="574675" indent="-341313">
              <a:spcBef>
                <a:spcPts val="300"/>
              </a:spcBef>
              <a:spcAft>
                <a:spcPts val="600"/>
              </a:spcAft>
              <a:buFont typeface="+mj-lt"/>
              <a:buAutoNum type="arabicPeriod"/>
            </a:pPr>
            <a:r>
              <a:rPr lang="en-US" altLang="en-US" dirty="0"/>
              <a:t>Control Hemorrhage</a:t>
            </a:r>
          </a:p>
          <a:p>
            <a:pPr marL="914400" lvl="1" indent="-341313">
              <a:spcBef>
                <a:spcPts val="300"/>
              </a:spcBef>
              <a:spcAft>
                <a:spcPts val="600"/>
              </a:spcAft>
              <a:buSzPct val="120000"/>
              <a:buFont typeface="Wingdings" panose="05000000000000000000" pitchFamily="2" charset="2"/>
              <a:buChar char="§"/>
            </a:pPr>
            <a:r>
              <a:rPr lang="en-US" altLang="en-US" sz="2200" dirty="0"/>
              <a:t>Ligation and shunting of injured vessels; simple, fast repairs okay – e.g. running repair of simple linear </a:t>
            </a:r>
            <a:r>
              <a:rPr lang="en-US" sz="2200" dirty="0"/>
              <a:t>vessel lacerations</a:t>
            </a:r>
          </a:p>
          <a:p>
            <a:pPr marL="1317625" lvl="4" indent="-339725">
              <a:spcBef>
                <a:spcPts val="0"/>
              </a:spcBef>
              <a:spcAft>
                <a:spcPts val="600"/>
              </a:spcAft>
              <a:buSzPct val="70000"/>
              <a:buFont typeface="Wingdings" panose="05000000000000000000" pitchFamily="2" charset="2"/>
              <a:buChar char="q"/>
            </a:pPr>
            <a:r>
              <a:rPr lang="en-US" sz="2000" dirty="0"/>
              <a:t>Think fasciotomies</a:t>
            </a:r>
          </a:p>
          <a:p>
            <a:pPr marL="914400" lvl="1" indent="-339725">
              <a:lnSpc>
                <a:spcPts val="2000"/>
              </a:lnSpc>
              <a:spcBef>
                <a:spcPts val="300"/>
              </a:spcBef>
              <a:spcAft>
                <a:spcPts val="600"/>
              </a:spcAft>
              <a:buSzPct val="120000"/>
              <a:buFont typeface="Wingdings" panose="05000000000000000000" pitchFamily="2" charset="2"/>
              <a:buChar char="§"/>
            </a:pPr>
            <a:r>
              <a:rPr lang="en-US" sz="2200" dirty="0"/>
              <a:t>Shunts for major vessels recommended for patients in extremis</a:t>
            </a:r>
          </a:p>
          <a:p>
            <a:pPr marL="914400" lvl="1" indent="-339725">
              <a:lnSpc>
                <a:spcPts val="2000"/>
              </a:lnSpc>
              <a:spcBef>
                <a:spcPts val="300"/>
              </a:spcBef>
              <a:spcAft>
                <a:spcPts val="600"/>
              </a:spcAft>
              <a:buSzPct val="120000"/>
              <a:buFont typeface="Wingdings" panose="05000000000000000000" pitchFamily="2" charset="2"/>
              <a:buChar char="§"/>
            </a:pPr>
            <a:r>
              <a:rPr lang="en-US" sz="2200" dirty="0"/>
              <a:t>External fixation of extremity or pelvic fractures</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Surgery General Points</a:t>
            </a:r>
            <a:endParaRPr lang="en-US" sz="3200" dirty="0"/>
          </a:p>
        </p:txBody>
      </p:sp>
      <p:pic>
        <p:nvPicPr>
          <p:cNvPr id="4" name="Recorded Sound">
            <a:hlinkClick r:id="" action="ppaction://media"/>
            <a:extLst>
              <a:ext uri="{FF2B5EF4-FFF2-40B4-BE49-F238E27FC236}">
                <a16:creationId xmlns:a16="http://schemas.microsoft.com/office/drawing/2014/main" id="{74F02B0F-B001-4AF9-934F-72A5411471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1087728343"/>
      </p:ext>
    </p:extLst>
  </p:cSld>
  <p:clrMapOvr>
    <a:masterClrMapping/>
  </p:clrMapOvr>
  <mc:AlternateContent xmlns:mc="http://schemas.openxmlformats.org/markup-compatibility/2006" xmlns:p14="http://schemas.microsoft.com/office/powerpoint/2010/main">
    <mc:Choice Requires="p14">
      <p:transition spd="slow" p14:dur="2000" advTm="18585"/>
    </mc:Choice>
    <mc:Fallback xmlns="">
      <p:transition spd="slow" advTm="1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228600" y="1828800"/>
            <a:ext cx="8153400" cy="4328214"/>
          </a:xfrm>
        </p:spPr>
        <p:txBody>
          <a:bodyPr/>
          <a:lstStyle/>
          <a:p>
            <a:pPr marL="690562" indent="-457200">
              <a:spcBef>
                <a:spcPts val="300"/>
              </a:spcBef>
              <a:spcAft>
                <a:spcPts val="0"/>
              </a:spcAft>
              <a:buFont typeface="+mj-lt"/>
              <a:buAutoNum type="arabicPeriod" startAt="3"/>
            </a:pPr>
            <a:r>
              <a:rPr lang="en-US" dirty="0"/>
              <a:t>C</a:t>
            </a:r>
            <a:r>
              <a:rPr lang="en-US" altLang="en-US" dirty="0"/>
              <a:t>ontrol Contamination</a:t>
            </a:r>
          </a:p>
          <a:p>
            <a:pPr marL="1030288" lvl="1" indent="-285750">
              <a:spcBef>
                <a:spcPts val="0"/>
              </a:spcBef>
              <a:spcAft>
                <a:spcPts val="600"/>
              </a:spcAft>
              <a:buSzPct val="120000"/>
              <a:buFont typeface="Wingdings" panose="05000000000000000000" pitchFamily="2" charset="2"/>
              <a:buChar char="§"/>
            </a:pPr>
            <a:r>
              <a:rPr lang="en-US" altLang="en-US" sz="2200" dirty="0"/>
              <a:t>Primary repair or resection without anastomosis of hollow viscus injuries or ostomy formation</a:t>
            </a:r>
          </a:p>
          <a:p>
            <a:pPr marL="690562" indent="-457200">
              <a:spcBef>
                <a:spcPts val="300"/>
              </a:spcBef>
              <a:spcAft>
                <a:spcPts val="0"/>
              </a:spcAft>
              <a:buFont typeface="+mj-lt"/>
              <a:buAutoNum type="arabicPeriod" startAt="3"/>
            </a:pPr>
            <a:r>
              <a:rPr lang="en-US" altLang="en-US" dirty="0"/>
              <a:t>Temporary Packing</a:t>
            </a:r>
          </a:p>
          <a:p>
            <a:pPr marL="1030288" lvl="1" indent="-287338">
              <a:spcBef>
                <a:spcPts val="300"/>
              </a:spcBef>
              <a:spcAft>
                <a:spcPts val="0"/>
              </a:spcAft>
              <a:buSzPct val="120000"/>
              <a:buFont typeface="Wingdings" panose="05000000000000000000" pitchFamily="2" charset="2"/>
              <a:buChar char="§"/>
            </a:pPr>
            <a:r>
              <a:rPr lang="en-US" altLang="en-US" sz="2200" dirty="0"/>
              <a:t>Packing provides tamponade of liver, pelvic, </a:t>
            </a:r>
            <a:br>
              <a:rPr lang="en-US" altLang="en-US" sz="2200" dirty="0"/>
            </a:br>
            <a:r>
              <a:rPr lang="en-US" altLang="en-US" sz="2200" dirty="0"/>
              <a:t>and retroperitoneal bleeding</a:t>
            </a:r>
          </a:p>
          <a:p>
            <a:pPr marL="1030288" lvl="1" indent="-287338">
              <a:spcBef>
                <a:spcPts val="300"/>
              </a:spcBef>
              <a:spcAft>
                <a:spcPts val="600"/>
              </a:spcAft>
              <a:buSzPct val="120000"/>
              <a:buFont typeface="Wingdings" panose="05000000000000000000" pitchFamily="2" charset="2"/>
              <a:buChar char="§"/>
            </a:pPr>
            <a:r>
              <a:rPr lang="en-US" altLang="en-US" sz="2200" dirty="0"/>
              <a:t>Once bleeding controlled, leave packs alone </a:t>
            </a:r>
            <a:br>
              <a:rPr lang="en-US" altLang="en-US" sz="2200" dirty="0"/>
            </a:br>
            <a:r>
              <a:rPr lang="en-US" altLang="en-US" sz="2200" dirty="0"/>
              <a:t>– do not “pack-and-peak”</a:t>
            </a:r>
          </a:p>
          <a:p>
            <a:pPr marL="690562" indent="-457200">
              <a:spcBef>
                <a:spcPts val="0"/>
              </a:spcBef>
              <a:spcAft>
                <a:spcPts val="600"/>
              </a:spcAft>
              <a:buFont typeface="+mj-lt"/>
              <a:buAutoNum type="arabicPeriod" startAt="3"/>
            </a:pPr>
            <a:r>
              <a:rPr lang="en-US" altLang="en-US" dirty="0"/>
              <a:t>Temporary Abdominal Closure</a:t>
            </a:r>
          </a:p>
          <a:p>
            <a:pPr marL="690562" indent="-457200">
              <a:spcBef>
                <a:spcPts val="0"/>
              </a:spcBef>
              <a:spcAft>
                <a:spcPts val="600"/>
              </a:spcAft>
              <a:buFont typeface="+mj-lt"/>
              <a:buAutoNum type="arabicPeriod" startAt="3"/>
            </a:pPr>
            <a:r>
              <a:rPr lang="en-US" altLang="en-US" dirty="0"/>
              <a:t>Critical Care</a:t>
            </a:r>
          </a:p>
          <a:p>
            <a:pPr marL="690562" indent="-457200">
              <a:spcBef>
                <a:spcPts val="0"/>
              </a:spcBef>
              <a:spcAft>
                <a:spcPts val="600"/>
              </a:spcAft>
              <a:buFont typeface="+mj-lt"/>
              <a:buAutoNum type="arabicPeriod" startAt="3"/>
            </a:pPr>
            <a:r>
              <a:rPr lang="en-US" altLang="en-US" dirty="0"/>
              <a:t>Planned Reoperation</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Surgery General Points</a:t>
            </a:r>
            <a:endParaRPr lang="en-US" sz="3200" dirty="0"/>
          </a:p>
        </p:txBody>
      </p:sp>
      <p:pic>
        <p:nvPicPr>
          <p:cNvPr id="4" name="Recorded Sound">
            <a:hlinkClick r:id="" action="ppaction://media"/>
            <a:extLst>
              <a:ext uri="{FF2B5EF4-FFF2-40B4-BE49-F238E27FC236}">
                <a16:creationId xmlns:a16="http://schemas.microsoft.com/office/drawing/2014/main" id="{072EFAB2-2E13-4FB9-903E-0B57C224B7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728206462"/>
      </p:ext>
    </p:extLst>
  </p:cSld>
  <p:clrMapOvr>
    <a:masterClrMapping/>
  </p:clrMapOvr>
  <mc:AlternateContent xmlns:mc="http://schemas.openxmlformats.org/markup-compatibility/2006" xmlns:p14="http://schemas.microsoft.com/office/powerpoint/2010/main">
    <mc:Choice Requires="p14">
      <p:transition spd="slow" p14:dur="2000" advTm="36511"/>
    </mc:Choice>
    <mc:Fallback xmlns="">
      <p:transition spd="slow" advTm="3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816894"/>
            <a:ext cx="8153400" cy="4343400"/>
          </a:xfrm>
        </p:spPr>
        <p:txBody>
          <a:bodyPr/>
          <a:lstStyle/>
          <a:p>
            <a:pPr marL="0" indent="0">
              <a:spcAft>
                <a:spcPts val="600"/>
              </a:spcAft>
              <a:buNone/>
            </a:pPr>
            <a:r>
              <a:rPr lang="en-US" b="1" dirty="0"/>
              <a:t>Temporary Abdominal Wall Closure/Coverage</a:t>
            </a:r>
          </a:p>
          <a:p>
            <a:r>
              <a:rPr lang="en-US" sz="2000" dirty="0"/>
              <a:t>Following Damage Control Surgery: abdominal fascia/skin should not be closed because of the </a:t>
            </a:r>
            <a:r>
              <a:rPr lang="en-US" sz="2000" b="1" u="sng" dirty="0"/>
              <a:t>high risk </a:t>
            </a:r>
            <a:r>
              <a:rPr lang="en-US" sz="2000" dirty="0"/>
              <a:t>for </a:t>
            </a:r>
            <a:r>
              <a:rPr lang="en-US" sz="2000" b="1" dirty="0"/>
              <a:t>intra-abdominal hypertension or abdominal compartment syndrome.</a:t>
            </a:r>
          </a:p>
          <a:p>
            <a:r>
              <a:rPr lang="en-US" sz="2000" dirty="0"/>
              <a:t>Temporary abdominal wall closure should be performed.</a:t>
            </a:r>
          </a:p>
          <a:p>
            <a:pPr>
              <a:buClr>
                <a:schemeClr val="tx1"/>
              </a:buClr>
            </a:pPr>
            <a:r>
              <a:rPr lang="en-US" sz="2000" b="1" u="sng" dirty="0">
                <a:solidFill>
                  <a:srgbClr val="000099"/>
                </a:solidFill>
              </a:rPr>
              <a:t>Ideal Method</a:t>
            </a:r>
          </a:p>
          <a:p>
            <a:pPr marL="627063" lvl="1" indent="-284163">
              <a:spcBef>
                <a:spcPts val="0"/>
              </a:spcBef>
              <a:buSzPct val="90000"/>
            </a:pPr>
            <a:r>
              <a:rPr lang="en-US" sz="1800" dirty="0"/>
              <a:t>Prevents evisceration.</a:t>
            </a:r>
          </a:p>
          <a:p>
            <a:pPr marL="627063" lvl="1" indent="-284163">
              <a:spcBef>
                <a:spcPts val="0"/>
              </a:spcBef>
              <a:buSzPct val="90000"/>
            </a:pPr>
            <a:r>
              <a:rPr lang="en-US" sz="1800" dirty="0"/>
              <a:t>Actively removes infected or toxin-loaded fluid from the peritoneal cavity.</a:t>
            </a:r>
          </a:p>
          <a:p>
            <a:pPr marL="627063" lvl="1" indent="-284163">
              <a:spcBef>
                <a:spcPts val="0"/>
              </a:spcBef>
              <a:buSzPct val="90000"/>
            </a:pPr>
            <a:r>
              <a:rPr lang="en-US" sz="1800" dirty="0"/>
              <a:t>Minimizes the formation of </a:t>
            </a:r>
            <a:r>
              <a:rPr lang="en-US" sz="1800" dirty="0" err="1"/>
              <a:t>enteroatmospheric</a:t>
            </a:r>
            <a:r>
              <a:rPr lang="en-US" sz="1800" dirty="0"/>
              <a:t> fistulas.</a:t>
            </a:r>
          </a:p>
          <a:p>
            <a:pPr marL="627063" lvl="1" indent="-284163">
              <a:spcBef>
                <a:spcPts val="0"/>
              </a:spcBef>
              <a:buSzPct val="90000"/>
            </a:pPr>
            <a:r>
              <a:rPr lang="en-US" sz="1800" dirty="0"/>
              <a:t>Preserves the fascial integrity.</a:t>
            </a:r>
          </a:p>
          <a:p>
            <a:pPr marL="627063" lvl="1" indent="-284163">
              <a:spcBef>
                <a:spcPts val="0"/>
              </a:spcBef>
              <a:buSzPct val="90000"/>
            </a:pPr>
            <a:r>
              <a:rPr lang="en-US" sz="1800" dirty="0"/>
              <a:t>Minimizes the abdominal wall retraction.</a:t>
            </a:r>
          </a:p>
          <a:p>
            <a:pPr marL="627063" lvl="1" indent="-284163">
              <a:spcBef>
                <a:spcPts val="0"/>
              </a:spcBef>
              <a:buSzPct val="90000"/>
            </a:pPr>
            <a:r>
              <a:rPr lang="en-US" sz="1800" dirty="0"/>
              <a:t>Facilitates reoperation.</a:t>
            </a:r>
          </a:p>
          <a:p>
            <a:pPr marL="627063" lvl="1" indent="-284163">
              <a:spcBef>
                <a:spcPts val="0"/>
              </a:spcBef>
              <a:buSzPct val="90000"/>
            </a:pPr>
            <a:r>
              <a:rPr lang="en-US" sz="1800" dirty="0"/>
              <a:t>Helps achieve early definitive closure.</a:t>
            </a:r>
          </a:p>
        </p:txBody>
      </p:sp>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Abdominal Wall Closure</a:t>
            </a:r>
            <a:endParaRPr lang="en-US" sz="3200" dirty="0"/>
          </a:p>
        </p:txBody>
      </p:sp>
      <p:pic>
        <p:nvPicPr>
          <p:cNvPr id="4" name="Recorded Sound">
            <a:hlinkClick r:id="" action="ppaction://media"/>
            <a:extLst>
              <a:ext uri="{FF2B5EF4-FFF2-40B4-BE49-F238E27FC236}">
                <a16:creationId xmlns:a16="http://schemas.microsoft.com/office/drawing/2014/main" id="{7A7583E3-0035-462D-BEC1-1877D773A0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813382505"/>
      </p:ext>
    </p:extLst>
  </p:cSld>
  <p:clrMapOvr>
    <a:masterClrMapping/>
  </p:clrMapOvr>
  <mc:AlternateContent xmlns:mc="http://schemas.openxmlformats.org/markup-compatibility/2006" xmlns:p14="http://schemas.microsoft.com/office/powerpoint/2010/main">
    <mc:Choice Requires="p14">
      <p:transition spd="slow" p14:dur="2000" advTm="24692"/>
    </mc:Choice>
    <mc:Fallback xmlns="">
      <p:transition spd="slow" advTm="2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Relaparotomy</a:t>
            </a:r>
            <a:endParaRPr lang="en-US" sz="3200" dirty="0"/>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828800"/>
            <a:ext cx="5791199" cy="4267200"/>
          </a:xfrm>
        </p:spPr>
        <p:txBody>
          <a:bodyPr/>
          <a:lstStyle/>
          <a:p>
            <a:pPr marL="0" indent="0">
              <a:lnSpc>
                <a:spcPts val="2300"/>
              </a:lnSpc>
              <a:spcBef>
                <a:spcPts val="600"/>
              </a:spcBef>
              <a:spcAft>
                <a:spcPts val="600"/>
              </a:spcAft>
              <a:buClr>
                <a:schemeClr val="tx1"/>
              </a:buClr>
              <a:buNone/>
            </a:pPr>
            <a:r>
              <a:rPr lang="da-DK" b="1" dirty="0"/>
              <a:t>Planning for Relaparotomy:  “Bogota Bag”</a:t>
            </a:r>
            <a:endParaRPr lang="en-US" dirty="0"/>
          </a:p>
          <a:p>
            <a:pPr marL="344488" indent="-344488">
              <a:lnSpc>
                <a:spcPts val="2300"/>
              </a:lnSpc>
              <a:spcBef>
                <a:spcPts val="600"/>
              </a:spcBef>
              <a:spcAft>
                <a:spcPts val="0"/>
              </a:spcAft>
              <a:buClr>
                <a:schemeClr val="tx1"/>
              </a:buClr>
            </a:pPr>
            <a:r>
              <a:rPr lang="en-US" sz="2000" dirty="0"/>
              <a:t>Can be easily constructed.</a:t>
            </a:r>
          </a:p>
          <a:p>
            <a:pPr marL="344488" indent="-344488">
              <a:lnSpc>
                <a:spcPts val="2300"/>
              </a:lnSpc>
              <a:spcBef>
                <a:spcPts val="600"/>
              </a:spcBef>
              <a:spcAft>
                <a:spcPts val="0"/>
              </a:spcAft>
              <a:buClr>
                <a:schemeClr val="tx1"/>
              </a:buClr>
            </a:pPr>
            <a:r>
              <a:rPr lang="en-US" sz="2000" dirty="0"/>
              <a:t>3-liter sterile irrigation bag or sterile X-ray </a:t>
            </a:r>
            <a:br>
              <a:rPr lang="en-US" sz="2000" dirty="0"/>
            </a:br>
            <a:r>
              <a:rPr lang="en-US" sz="2000" dirty="0"/>
              <a:t>cassette cover.</a:t>
            </a:r>
          </a:p>
          <a:p>
            <a:pPr marL="344488" indent="-344488">
              <a:lnSpc>
                <a:spcPts val="2300"/>
              </a:lnSpc>
              <a:spcBef>
                <a:spcPts val="600"/>
              </a:spcBef>
              <a:spcAft>
                <a:spcPts val="0"/>
              </a:spcAft>
              <a:buClr>
                <a:schemeClr val="tx1"/>
              </a:buClr>
            </a:pPr>
            <a:r>
              <a:rPr lang="en-US" sz="2000" dirty="0"/>
              <a:t>Stapled or sutured to the fascia or to the skin.</a:t>
            </a:r>
          </a:p>
          <a:p>
            <a:pPr marL="344488" indent="-344488">
              <a:lnSpc>
                <a:spcPts val="2300"/>
              </a:lnSpc>
              <a:spcBef>
                <a:spcPts val="600"/>
              </a:spcBef>
              <a:spcAft>
                <a:spcPts val="0"/>
              </a:spcAft>
              <a:buClr>
                <a:schemeClr val="tx1"/>
              </a:buClr>
            </a:pPr>
            <a:r>
              <a:rPr lang="en-US" sz="2000" dirty="0"/>
              <a:t>Prevents evisceration and prevents/treats IAH/ACS.</a:t>
            </a:r>
          </a:p>
          <a:p>
            <a:pPr marL="344488" indent="-344488">
              <a:lnSpc>
                <a:spcPts val="2300"/>
              </a:lnSpc>
              <a:spcBef>
                <a:spcPts val="600"/>
              </a:spcBef>
              <a:spcAft>
                <a:spcPts val="0"/>
              </a:spcAft>
              <a:buClr>
                <a:schemeClr val="tx1"/>
              </a:buClr>
            </a:pPr>
            <a:r>
              <a:rPr lang="en-US" sz="2000" dirty="0"/>
              <a:t>Does NOT allow effective removal of any contaminated or toxin/cytokine rich intra-peritoneal fluid.</a:t>
            </a:r>
          </a:p>
          <a:p>
            <a:pPr marL="344488" indent="-344488">
              <a:lnSpc>
                <a:spcPts val="2300"/>
              </a:lnSpc>
              <a:spcBef>
                <a:spcPts val="600"/>
              </a:spcBef>
              <a:spcAft>
                <a:spcPts val="0"/>
              </a:spcAft>
              <a:buClr>
                <a:schemeClr val="tx1"/>
              </a:buClr>
            </a:pPr>
            <a:r>
              <a:rPr lang="en-US" sz="2000" dirty="0"/>
              <a:t>Does NOT prevent the loss of abdominal wall domain.</a:t>
            </a:r>
          </a:p>
        </p:txBody>
      </p:sp>
      <p:cxnSp>
        <p:nvCxnSpPr>
          <p:cNvPr id="4" name="Straight Connector 3"/>
          <p:cNvCxnSpPr/>
          <p:nvPr/>
        </p:nvCxnSpPr>
        <p:spPr>
          <a:xfrm>
            <a:off x="6172200" y="1828800"/>
            <a:ext cx="0" cy="393192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00800" y="2362200"/>
            <a:ext cx="2416921" cy="271077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 name="Recorded Sound">
            <a:hlinkClick r:id="" action="ppaction://media"/>
            <a:extLst>
              <a:ext uri="{FF2B5EF4-FFF2-40B4-BE49-F238E27FC236}">
                <a16:creationId xmlns:a16="http://schemas.microsoft.com/office/drawing/2014/main" id="{ED406F6A-4D82-4E29-9331-DBB3AC9BEC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77000"/>
            <a:ext cx="365760" cy="365760"/>
          </a:xfrm>
          <a:prstGeom prst="rect">
            <a:avLst/>
          </a:prstGeom>
        </p:spPr>
      </p:pic>
    </p:spTree>
    <p:extLst>
      <p:ext uri="{BB962C8B-B14F-4D97-AF65-F5344CB8AC3E}">
        <p14:creationId xmlns:p14="http://schemas.microsoft.com/office/powerpoint/2010/main" val="3551915915"/>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Abdominal Closure</a:t>
            </a:r>
            <a:endParaRPr lang="en-US" sz="3200" dirty="0"/>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533400" y="1981200"/>
            <a:ext cx="7986624" cy="4349358"/>
          </a:xfrm>
        </p:spPr>
        <p:txBody>
          <a:bodyPr/>
          <a:lstStyle/>
          <a:p>
            <a:pPr marL="0" indent="0">
              <a:spcBef>
                <a:spcPts val="0"/>
              </a:spcBef>
              <a:spcAft>
                <a:spcPts val="1200"/>
              </a:spcAft>
              <a:buNone/>
            </a:pPr>
            <a:r>
              <a:rPr lang="en-US" b="1" dirty="0" err="1"/>
              <a:t>ABThera</a:t>
            </a:r>
            <a:r>
              <a:rPr lang="en-US" b="1" dirty="0"/>
              <a:t> (KCI)</a:t>
            </a:r>
          </a:p>
          <a:p>
            <a:pPr marL="344488" indent="-344488">
              <a:spcBef>
                <a:spcPts val="0"/>
              </a:spcBef>
              <a:spcAft>
                <a:spcPts val="600"/>
              </a:spcAft>
              <a:buClr>
                <a:schemeClr val="tx1"/>
              </a:buClr>
            </a:pPr>
            <a:r>
              <a:rPr lang="en-US" dirty="0"/>
              <a:t>Relatively new, negative-pressure device</a:t>
            </a:r>
          </a:p>
          <a:p>
            <a:pPr marL="344488" indent="-344488">
              <a:spcBef>
                <a:spcPts val="0"/>
              </a:spcBef>
              <a:spcAft>
                <a:spcPts val="600"/>
              </a:spcAft>
              <a:buClr>
                <a:schemeClr val="tx1"/>
              </a:buClr>
            </a:pPr>
            <a:r>
              <a:rPr lang="en-US" b="1" dirty="0"/>
              <a:t>First Layer: </a:t>
            </a:r>
            <a:r>
              <a:rPr lang="en-US" dirty="0"/>
              <a:t>Visceral protection layer (polyurethane foam </a:t>
            </a:r>
            <a:br>
              <a:rPr lang="en-US" dirty="0"/>
            </a:br>
            <a:r>
              <a:rPr lang="en-US" dirty="0"/>
              <a:t>with six radiating foam extensions enveloped in a polyethylene sheet with small fenestrations).</a:t>
            </a:r>
          </a:p>
          <a:p>
            <a:pPr marL="690563" lvl="1" indent="-346075">
              <a:spcBef>
                <a:spcPts val="300"/>
              </a:spcBef>
              <a:spcAft>
                <a:spcPts val="600"/>
              </a:spcAft>
              <a:buClr>
                <a:schemeClr val="tx1"/>
              </a:buClr>
            </a:pPr>
            <a:r>
              <a:rPr lang="en-US" sz="2200" dirty="0"/>
              <a:t>Placed directly over bowel and tucked under </a:t>
            </a:r>
            <a:br>
              <a:rPr lang="en-US" sz="2200" dirty="0"/>
            </a:br>
            <a:r>
              <a:rPr lang="en-US" sz="2200" dirty="0"/>
              <a:t>the peritoneum into </a:t>
            </a:r>
            <a:r>
              <a:rPr lang="en-US" sz="2200" dirty="0" err="1"/>
              <a:t>paracolic</a:t>
            </a:r>
            <a:r>
              <a:rPr lang="en-US" sz="2200" dirty="0"/>
              <a:t> gutters/pelvis.</a:t>
            </a:r>
          </a:p>
          <a:p>
            <a:pPr marL="690563" lvl="1" indent="-346075">
              <a:spcBef>
                <a:spcPts val="0"/>
              </a:spcBef>
              <a:spcAft>
                <a:spcPts val="600"/>
              </a:spcAft>
              <a:buClr>
                <a:schemeClr val="tx1"/>
              </a:buClr>
            </a:pPr>
            <a:r>
              <a:rPr lang="en-US" sz="2200" dirty="0"/>
              <a:t>Can be trimmed (but only divide the foam squared </a:t>
            </a:r>
            <a:br>
              <a:rPr lang="en-US" sz="2200" dirty="0"/>
            </a:br>
            <a:r>
              <a:rPr lang="en-US" sz="2200" dirty="0"/>
              <a:t>in the middle, and residual foam should be pulled out).</a:t>
            </a:r>
          </a:p>
        </p:txBody>
      </p:sp>
      <p:pic>
        <p:nvPicPr>
          <p:cNvPr id="2" name="Recorded Sound">
            <a:hlinkClick r:id="" action="ppaction://media"/>
            <a:extLst>
              <a:ext uri="{FF2B5EF4-FFF2-40B4-BE49-F238E27FC236}">
                <a16:creationId xmlns:a16="http://schemas.microsoft.com/office/drawing/2014/main" id="{11BBD050-1C27-47E0-9F0F-49FB88ECF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612584661"/>
      </p:ext>
    </p:extLst>
  </p:cSld>
  <p:clrMapOvr>
    <a:masterClrMapping/>
  </p:clrMapOvr>
  <mc:AlternateContent xmlns:mc="http://schemas.openxmlformats.org/markup-compatibility/2006" xmlns:p14="http://schemas.microsoft.com/office/powerpoint/2010/main">
    <mc:Choice Requires="p14">
      <p:transition spd="slow" p14:dur="2000" advTm="15428"/>
    </mc:Choice>
    <mc:Fallback xmlns="">
      <p:transition spd="slow" advTm="1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Abdominal Closure</a:t>
            </a:r>
            <a:endParaRPr lang="en-US" sz="3200" dirty="0"/>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841715"/>
            <a:ext cx="5257800" cy="4349358"/>
          </a:xfrm>
        </p:spPr>
        <p:txBody>
          <a:bodyPr/>
          <a:lstStyle/>
          <a:p>
            <a:pPr marL="0" indent="0">
              <a:spcBef>
                <a:spcPts val="0"/>
              </a:spcBef>
              <a:spcAft>
                <a:spcPts val="1200"/>
              </a:spcAft>
              <a:buNone/>
            </a:pPr>
            <a:r>
              <a:rPr lang="en-US" b="1" dirty="0" err="1"/>
              <a:t>ABThera</a:t>
            </a:r>
            <a:r>
              <a:rPr lang="en-US" b="1" dirty="0"/>
              <a:t> (KCI)</a:t>
            </a:r>
          </a:p>
          <a:p>
            <a:pPr marL="344488" indent="-344488">
              <a:spcBef>
                <a:spcPts val="0"/>
              </a:spcBef>
              <a:spcAft>
                <a:spcPts val="1200"/>
              </a:spcAft>
              <a:buClr>
                <a:schemeClr val="tx1"/>
              </a:buClr>
            </a:pPr>
            <a:r>
              <a:rPr lang="en-US" sz="2200" b="1" dirty="0"/>
              <a:t>Second Layer</a:t>
            </a:r>
            <a:r>
              <a:rPr lang="en-US" sz="2200" dirty="0"/>
              <a:t>: fenestrated foam placed over the protection layer, cut to size between fascial edges</a:t>
            </a:r>
          </a:p>
          <a:p>
            <a:pPr marL="344488" indent="-344488">
              <a:spcBef>
                <a:spcPts val="0"/>
              </a:spcBef>
              <a:spcAft>
                <a:spcPts val="1200"/>
              </a:spcAft>
              <a:buClr>
                <a:schemeClr val="tx1"/>
              </a:buClr>
            </a:pPr>
            <a:r>
              <a:rPr lang="en-US" sz="2200" dirty="0"/>
              <a:t>Cover with semi-occlusive adhesive drape and application of negative pressure suction pad.</a:t>
            </a:r>
          </a:p>
          <a:p>
            <a:pPr marL="344488" indent="-344488">
              <a:spcBef>
                <a:spcPts val="0"/>
              </a:spcBef>
              <a:spcAft>
                <a:spcPts val="1200"/>
              </a:spcAft>
              <a:buClr>
                <a:schemeClr val="tx1"/>
              </a:buClr>
            </a:pPr>
            <a:r>
              <a:rPr lang="en-US" sz="2200" i="1" dirty="0"/>
              <a:t>More even distribution and sustained negative pressure than the Barker Vacuum Pack.</a:t>
            </a:r>
          </a:p>
        </p:txBody>
      </p:sp>
      <p:cxnSp>
        <p:nvCxnSpPr>
          <p:cNvPr id="4" name="Straight Connector 3"/>
          <p:cNvCxnSpPr/>
          <p:nvPr/>
        </p:nvCxnSpPr>
        <p:spPr>
          <a:xfrm>
            <a:off x="5867400" y="1905000"/>
            <a:ext cx="0" cy="37490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descr="A person holding a tattoo&#10;&#10;Description automatically generated">
            <a:extLst>
              <a:ext uri="{FF2B5EF4-FFF2-40B4-BE49-F238E27FC236}">
                <a16:creationId xmlns:a16="http://schemas.microsoft.com/office/drawing/2014/main" id="{594FABDC-6EEC-404D-B2F8-EF8B88C0E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73" r="15910" b="1818"/>
          <a:stretch/>
        </p:blipFill>
        <p:spPr>
          <a:xfrm rot="5400000">
            <a:off x="5943601" y="2324100"/>
            <a:ext cx="2819400" cy="2286000"/>
          </a:xfrm>
          <a:prstGeom prst="rect">
            <a:avLst/>
          </a:prstGeom>
          <a:effectLst>
            <a:outerShdw blurRad="292100" dist="139700" dir="2700000" algn="tl" rotWithShape="0">
              <a:prstClr val="black">
                <a:alpha val="65000"/>
              </a:prstClr>
            </a:outerShdw>
          </a:effectLst>
        </p:spPr>
      </p:pic>
      <p:sp>
        <p:nvSpPr>
          <p:cNvPr id="11" name="TextBox 10">
            <a:extLst>
              <a:ext uri="{FF2B5EF4-FFF2-40B4-BE49-F238E27FC236}">
                <a16:creationId xmlns:a16="http://schemas.microsoft.com/office/drawing/2014/main" id="{F161E0DF-5E75-41C7-AC08-578799CAD9ED}"/>
              </a:ext>
            </a:extLst>
          </p:cNvPr>
          <p:cNvSpPr txBox="1"/>
          <p:nvPr/>
        </p:nvSpPr>
        <p:spPr>
          <a:xfrm>
            <a:off x="6324600" y="5148590"/>
            <a:ext cx="2400299" cy="523220"/>
          </a:xfrm>
          <a:prstGeom prst="rect">
            <a:avLst/>
          </a:prstGeom>
          <a:noFill/>
        </p:spPr>
        <p:txBody>
          <a:bodyPr wrap="square" rtlCol="0">
            <a:spAutoFit/>
          </a:bodyPr>
          <a:lstStyle/>
          <a:p>
            <a:r>
              <a:rPr lang="en-US" sz="1400" i="1" dirty="0"/>
              <a:t>Temporary abdominal closure with </a:t>
            </a:r>
            <a:r>
              <a:rPr lang="en-US" sz="1400" i="1" dirty="0" err="1"/>
              <a:t>ABThera</a:t>
            </a:r>
            <a:endParaRPr lang="en-US" sz="1400" i="1" dirty="0"/>
          </a:p>
        </p:txBody>
      </p:sp>
      <p:pic>
        <p:nvPicPr>
          <p:cNvPr id="2" name="Recorded Sound">
            <a:hlinkClick r:id="" action="ppaction://media"/>
            <a:extLst>
              <a:ext uri="{FF2B5EF4-FFF2-40B4-BE49-F238E27FC236}">
                <a16:creationId xmlns:a16="http://schemas.microsoft.com/office/drawing/2014/main" id="{DCCDF8DF-3B1A-48C1-BAA5-119703AC0A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175764201"/>
      </p:ext>
    </p:extLst>
  </p:cSld>
  <p:clrMapOvr>
    <a:masterClrMapping/>
  </p:clrMapOvr>
  <mc:AlternateContent xmlns:mc="http://schemas.openxmlformats.org/markup-compatibility/2006" xmlns:p14="http://schemas.microsoft.com/office/powerpoint/2010/main">
    <mc:Choice Requires="p14">
      <p:transition spd="slow" p14:dur="2000" advTm="16635"/>
    </mc:Choice>
    <mc:Fallback xmlns="">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905000"/>
            <a:ext cx="8382000" cy="3709988"/>
          </a:xfrm>
        </p:spPr>
        <p:txBody>
          <a:bodyPr/>
          <a:lstStyle/>
          <a:p>
            <a:pPr>
              <a:spcAft>
                <a:spcPts val="600"/>
              </a:spcAft>
              <a:buClr>
                <a:schemeClr val="tx1"/>
              </a:buClr>
            </a:pPr>
            <a:r>
              <a:rPr lang="en-US" b="1" dirty="0">
                <a:solidFill>
                  <a:srgbClr val="C00000"/>
                </a:solidFill>
              </a:rPr>
              <a:t>Hemorrhage</a:t>
            </a:r>
            <a:r>
              <a:rPr lang="en-US" b="1" dirty="0"/>
              <a:t> </a:t>
            </a:r>
            <a:r>
              <a:rPr lang="en-US" i="1" dirty="0"/>
              <a:t>is the leading cause of preventable death </a:t>
            </a:r>
            <a:r>
              <a:rPr lang="en-US" dirty="0"/>
              <a:t>on the battlefield. It typically occurs in the first 24 hours. </a:t>
            </a:r>
          </a:p>
          <a:p>
            <a:pPr>
              <a:spcAft>
                <a:spcPts val="600"/>
              </a:spcAft>
            </a:pPr>
            <a:r>
              <a:rPr lang="en-US" dirty="0"/>
              <a:t>Damage Control Resuscitation (DCR) works in synergy and in parallel with the concepts of Damage Control Surgery (DCS). </a:t>
            </a:r>
          </a:p>
          <a:p>
            <a:pPr>
              <a:spcBef>
                <a:spcPts val="1200"/>
              </a:spcBef>
              <a:spcAft>
                <a:spcPts val="600"/>
              </a:spcAft>
            </a:pPr>
            <a:r>
              <a:rPr lang="en-US" b="1" dirty="0"/>
              <a:t>DCR/DCS Benefits</a:t>
            </a:r>
          </a:p>
          <a:p>
            <a:pPr marL="685800" lvl="1" indent="-342900">
              <a:buSzPct val="90000"/>
            </a:pPr>
            <a:r>
              <a:rPr lang="en-US" sz="2200" dirty="0"/>
              <a:t>Proven successful in combat (and civilian) casualty care. </a:t>
            </a:r>
          </a:p>
          <a:p>
            <a:pPr marL="685800" lvl="1" indent="-342900">
              <a:buClr>
                <a:schemeClr val="tx1"/>
              </a:buClr>
              <a:buSzPct val="90000"/>
            </a:pPr>
            <a:r>
              <a:rPr lang="en-US" sz="2200" b="1" dirty="0">
                <a:solidFill>
                  <a:srgbClr val="C00000"/>
                </a:solidFill>
              </a:rPr>
              <a:t>This saves lives.</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sz="3200" dirty="0"/>
              <a:t>Background</a:t>
            </a:r>
          </a:p>
        </p:txBody>
      </p:sp>
      <p:pic>
        <p:nvPicPr>
          <p:cNvPr id="4" name="Recorded Sound">
            <a:hlinkClick r:id="" action="ppaction://media"/>
            <a:extLst>
              <a:ext uri="{FF2B5EF4-FFF2-40B4-BE49-F238E27FC236}">
                <a16:creationId xmlns:a16="http://schemas.microsoft.com/office/drawing/2014/main" id="{3CB5BFB2-12C8-4090-B234-F3091B23CE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2296" y="6416040"/>
            <a:ext cx="365760" cy="365760"/>
          </a:xfrm>
          <a:prstGeom prst="rect">
            <a:avLst/>
          </a:prstGeom>
        </p:spPr>
      </p:pic>
    </p:spTree>
    <p:extLst>
      <p:ext uri="{BB962C8B-B14F-4D97-AF65-F5344CB8AC3E}">
        <p14:creationId xmlns:p14="http://schemas.microsoft.com/office/powerpoint/2010/main" val="2012555987"/>
      </p:ext>
    </p:extLst>
  </p:cSld>
  <p:clrMapOvr>
    <a:masterClrMapping/>
  </p:clrMapOvr>
  <mc:AlternateContent xmlns:mc="http://schemas.openxmlformats.org/markup-compatibility/2006" xmlns:p14="http://schemas.microsoft.com/office/powerpoint/2010/main">
    <mc:Choice Requires="p14">
      <p:transition spd="slow" p14:dur="2000" advTm="25412"/>
    </mc:Choice>
    <mc:Fallback xmlns="">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Reoperation </a:t>
            </a:r>
            <a:endParaRPr lang="en-US" sz="3200" dirty="0"/>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55603" y="2286000"/>
            <a:ext cx="3283597" cy="2819400"/>
          </a:xfrm>
          <a:prstGeom prst="rect">
            <a:avLst/>
          </a:prstGeom>
          <a:ln w="12700">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5553020" y="5410200"/>
            <a:ext cx="3124200" cy="276999"/>
          </a:xfrm>
          <a:prstGeom prst="rect">
            <a:avLst/>
          </a:prstGeom>
          <a:noFill/>
        </p:spPr>
        <p:txBody>
          <a:bodyPr wrap="square" rtlCol="0">
            <a:spAutoFit/>
          </a:bodyPr>
          <a:lstStyle/>
          <a:p>
            <a:pPr algn="ctr"/>
            <a:r>
              <a:rPr lang="en-US" sz="1200" i="1" dirty="0"/>
              <a:t>Courtesy of Bracken Armstrong, MD, USAF, MC </a:t>
            </a:r>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981200"/>
            <a:ext cx="4953000" cy="3733800"/>
          </a:xfrm>
        </p:spPr>
        <p:txBody>
          <a:bodyPr/>
          <a:lstStyle/>
          <a:p>
            <a:pPr marL="0" indent="0">
              <a:spcBef>
                <a:spcPts val="600"/>
              </a:spcBef>
              <a:spcAft>
                <a:spcPts val="600"/>
              </a:spcAft>
              <a:buNone/>
            </a:pPr>
            <a:r>
              <a:rPr lang="en-US" b="1" dirty="0"/>
              <a:t>Reoperation after Damage Control</a:t>
            </a:r>
          </a:p>
          <a:p>
            <a:pPr marL="344488" indent="-344488">
              <a:spcBef>
                <a:spcPts val="600"/>
              </a:spcBef>
              <a:spcAft>
                <a:spcPts val="600"/>
              </a:spcAft>
              <a:buClr>
                <a:schemeClr val="tx1"/>
              </a:buClr>
            </a:pPr>
            <a:r>
              <a:rPr lang="en-US" sz="2200" dirty="0"/>
              <a:t>Schedule when probability of achieving definitive repair and fascial closure is highest.</a:t>
            </a:r>
          </a:p>
          <a:p>
            <a:pPr marL="690563" lvl="1" indent="-346075">
              <a:lnSpc>
                <a:spcPts val="2300"/>
              </a:lnSpc>
              <a:spcBef>
                <a:spcPts val="0"/>
              </a:spcBef>
              <a:spcAft>
                <a:spcPts val="600"/>
              </a:spcAft>
              <a:buClr>
                <a:schemeClr val="tx1"/>
              </a:buClr>
              <a:buSzPct val="90000"/>
            </a:pPr>
            <a:r>
              <a:rPr lang="en-US" sz="2000" dirty="0"/>
              <a:t>Reversal/Major Improvement in hypotension, acidosis, hypothermia, and coagulopathy. Reduction in bowel edema (patient may even require diuresis).</a:t>
            </a:r>
          </a:p>
          <a:p>
            <a:pPr marL="690563" lvl="1" indent="-346075">
              <a:lnSpc>
                <a:spcPts val="2300"/>
              </a:lnSpc>
              <a:spcBef>
                <a:spcPts val="0"/>
              </a:spcBef>
              <a:spcAft>
                <a:spcPts val="600"/>
              </a:spcAft>
              <a:buClr>
                <a:schemeClr val="tx1"/>
              </a:buClr>
              <a:buSzPct val="90000"/>
            </a:pPr>
            <a:r>
              <a:rPr lang="en-US" sz="2000" dirty="0"/>
              <a:t>Typically 24-48 hours after initial operation.</a:t>
            </a:r>
          </a:p>
        </p:txBody>
      </p:sp>
      <p:cxnSp>
        <p:nvCxnSpPr>
          <p:cNvPr id="10" name="Straight Connector 9"/>
          <p:cNvCxnSpPr/>
          <p:nvPr/>
        </p:nvCxnSpPr>
        <p:spPr>
          <a:xfrm>
            <a:off x="5334000" y="2084313"/>
            <a:ext cx="0" cy="374904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5849B299-720C-4B7A-AD50-494A48AA92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2217243830"/>
      </p:ext>
    </p:extLst>
  </p:cSld>
  <p:clrMapOvr>
    <a:masterClrMapping/>
  </p:clrMapOvr>
  <mc:AlternateContent xmlns:mc="http://schemas.openxmlformats.org/markup-compatibility/2006" xmlns:p14="http://schemas.microsoft.com/office/powerpoint/2010/main">
    <mc:Choice Requires="p14">
      <p:transition spd="slow" p14:dur="2000" advTm="21859"/>
    </mc:Choice>
    <mc:Fallback xmlns="">
      <p:transition spd="slow" advTm="2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Surgery General Points</a:t>
            </a:r>
            <a:endParaRPr lang="en-US" sz="3200" dirty="0"/>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57200" y="1752600"/>
            <a:ext cx="8382001" cy="4343400"/>
          </a:xfrm>
        </p:spPr>
        <p:txBody>
          <a:bodyPr/>
          <a:lstStyle/>
          <a:p>
            <a:pPr marL="344488" indent="-344488">
              <a:lnSpc>
                <a:spcPts val="2300"/>
              </a:lnSpc>
              <a:spcBef>
                <a:spcPts val="600"/>
              </a:spcBef>
              <a:spcAft>
                <a:spcPts val="600"/>
              </a:spcAft>
              <a:buClr>
                <a:schemeClr val="tx1"/>
              </a:buClr>
            </a:pPr>
            <a:r>
              <a:rPr lang="en-US" sz="2200" b="1" dirty="0"/>
              <a:t>Conduct of </a:t>
            </a:r>
            <a:r>
              <a:rPr lang="en-US" sz="2200" b="1" dirty="0" err="1"/>
              <a:t>relaparotomy</a:t>
            </a:r>
            <a:endParaRPr lang="en-US" sz="2200" b="1" dirty="0"/>
          </a:p>
          <a:p>
            <a:pPr marL="744538" lvl="1" indent="-346075">
              <a:lnSpc>
                <a:spcPts val="2000"/>
              </a:lnSpc>
              <a:spcBef>
                <a:spcPts val="0"/>
              </a:spcBef>
              <a:spcAft>
                <a:spcPts val="600"/>
              </a:spcAft>
              <a:buClr>
                <a:schemeClr val="tx1"/>
              </a:buClr>
              <a:buSzPct val="90000"/>
            </a:pPr>
            <a:r>
              <a:rPr lang="en-US" sz="1900" dirty="0"/>
              <a:t>It is to be presumed that injuries were </a:t>
            </a:r>
            <a:br>
              <a:rPr lang="en-US" sz="1900" dirty="0"/>
            </a:br>
            <a:r>
              <a:rPr lang="en-US" sz="1900" dirty="0"/>
              <a:t>unrecognized on initial laparotomy.</a:t>
            </a:r>
          </a:p>
          <a:p>
            <a:pPr marL="744538" lvl="1" indent="-346075">
              <a:lnSpc>
                <a:spcPts val="2000"/>
              </a:lnSpc>
              <a:spcBef>
                <a:spcPts val="0"/>
              </a:spcBef>
              <a:spcAft>
                <a:spcPts val="600"/>
              </a:spcAft>
              <a:buClr>
                <a:schemeClr val="tx1"/>
              </a:buClr>
              <a:buSzPct val="90000"/>
            </a:pPr>
            <a:r>
              <a:rPr lang="en-US" sz="1900" dirty="0"/>
              <a:t>A complete exploration must be performed.</a:t>
            </a:r>
          </a:p>
          <a:p>
            <a:pPr marL="744538" lvl="1" indent="-346075">
              <a:lnSpc>
                <a:spcPts val="2000"/>
              </a:lnSpc>
              <a:spcBef>
                <a:spcPts val="0"/>
              </a:spcBef>
              <a:spcAft>
                <a:spcPts val="600"/>
              </a:spcAft>
              <a:buClr>
                <a:schemeClr val="tx1"/>
              </a:buClr>
              <a:buSzPct val="90000"/>
            </a:pPr>
            <a:r>
              <a:rPr lang="en-US" sz="1900" dirty="0"/>
              <a:t>Feeding tube placement should be </a:t>
            </a:r>
            <a:br>
              <a:rPr lang="en-US" sz="1900" dirty="0"/>
            </a:br>
            <a:r>
              <a:rPr lang="en-US" sz="1900" dirty="0"/>
              <a:t>performed at this time.</a:t>
            </a:r>
          </a:p>
          <a:p>
            <a:pPr marL="744538" lvl="1" indent="-346075">
              <a:lnSpc>
                <a:spcPts val="2000"/>
              </a:lnSpc>
              <a:spcBef>
                <a:spcPts val="0"/>
              </a:spcBef>
              <a:spcAft>
                <a:spcPts val="600"/>
              </a:spcAft>
              <a:buClr>
                <a:schemeClr val="tx1"/>
              </a:buClr>
              <a:buSzPct val="90000"/>
            </a:pPr>
            <a:r>
              <a:rPr lang="en-US" sz="1900" dirty="0"/>
              <a:t>Repacking may be reemployed if other </a:t>
            </a:r>
            <a:br>
              <a:rPr lang="en-US" sz="1900" dirty="0"/>
            </a:br>
            <a:r>
              <a:rPr lang="en-US" sz="1900" dirty="0"/>
              <a:t>measures fail to control hemorrhage.</a:t>
            </a:r>
          </a:p>
          <a:p>
            <a:pPr marL="744538" lvl="1" indent="-346075">
              <a:lnSpc>
                <a:spcPts val="2000"/>
              </a:lnSpc>
              <a:spcBef>
                <a:spcPts val="0"/>
              </a:spcBef>
              <a:spcAft>
                <a:spcPts val="600"/>
              </a:spcAft>
              <a:buClr>
                <a:schemeClr val="tx1"/>
              </a:buClr>
              <a:buSzPct val="90000"/>
            </a:pPr>
            <a:r>
              <a:rPr lang="en-US" sz="1900" dirty="0"/>
              <a:t>Radiographic images should be obtained </a:t>
            </a:r>
            <a:br>
              <a:rPr lang="en-US" sz="1900" dirty="0"/>
            </a:br>
            <a:r>
              <a:rPr lang="en-US" sz="1900" dirty="0"/>
              <a:t>that visualize nipples to mid thigh to </a:t>
            </a:r>
            <a:br>
              <a:rPr lang="en-US" sz="1900" dirty="0"/>
            </a:br>
            <a:r>
              <a:rPr lang="en-US" sz="1900" dirty="0"/>
              <a:t>ensure all packs are removed – do not rely on sponge counts.</a:t>
            </a:r>
          </a:p>
          <a:p>
            <a:pPr marL="344488" lvl="1" indent="-344488">
              <a:lnSpc>
                <a:spcPts val="2100"/>
              </a:lnSpc>
              <a:spcBef>
                <a:spcPts val="600"/>
              </a:spcBef>
              <a:spcAft>
                <a:spcPts val="600"/>
              </a:spcAft>
              <a:buClr>
                <a:schemeClr val="tx1"/>
              </a:buClr>
              <a:buSzPct val="90000"/>
              <a:buFont typeface="Lucida Sans Unicode" panose="020B0602030504020204" pitchFamily="34" charset="0"/>
              <a:buChar char="∎"/>
            </a:pPr>
            <a:r>
              <a:rPr lang="en-US" altLang="en-US" sz="2000" dirty="0"/>
              <a:t>Unplanned re-exploration should be considered in any patient that remains unstable, persistently </a:t>
            </a:r>
            <a:r>
              <a:rPr lang="en-US" altLang="en-US" sz="2000" dirty="0" err="1"/>
              <a:t>coagulopathic</a:t>
            </a:r>
            <a:r>
              <a:rPr lang="en-US" altLang="en-US" sz="2000" dirty="0"/>
              <a:t>, or acidotic despite continued resuscitation or evidence of abdominal compartment syndrome (ACS).</a:t>
            </a:r>
          </a:p>
        </p:txBody>
      </p:sp>
      <p:pic>
        <p:nvPicPr>
          <p:cNvPr id="12" name="Picture 11"/>
          <p:cNvPicPr>
            <a:picLocks noChangeAspect="1"/>
          </p:cNvPicPr>
          <p:nvPr/>
        </p:nvPicPr>
        <p:blipFill>
          <a:blip r:embed="rId5"/>
          <a:stretch>
            <a:fillRect/>
          </a:stretch>
        </p:blipFill>
        <p:spPr>
          <a:xfrm>
            <a:off x="5715000" y="1981200"/>
            <a:ext cx="2895600" cy="2348653"/>
          </a:xfrm>
          <a:prstGeom prst="rect">
            <a:avLst/>
          </a:prstGeom>
          <a:ln w="19050">
            <a:solidFill>
              <a:schemeClr val="tx1"/>
            </a:solidFill>
          </a:ln>
          <a:effectLst>
            <a:outerShdw blurRad="292100" dist="139700" dir="2700000" algn="tl" rotWithShape="0">
              <a:srgbClr val="333333">
                <a:alpha val="65000"/>
              </a:srgbClr>
            </a:outerShdw>
          </a:effectLst>
        </p:spPr>
      </p:pic>
      <p:pic>
        <p:nvPicPr>
          <p:cNvPr id="2" name="Recorded Sound">
            <a:hlinkClick r:id="" action="ppaction://media"/>
            <a:extLst>
              <a:ext uri="{FF2B5EF4-FFF2-40B4-BE49-F238E27FC236}">
                <a16:creationId xmlns:a16="http://schemas.microsoft.com/office/drawing/2014/main" id="{C52A96B8-C321-4C2A-BCDA-1797ADF0FC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3480517131"/>
      </p:ext>
    </p:extLst>
  </p:cSld>
  <p:clrMapOvr>
    <a:masterClrMapping/>
  </p:clrMapOvr>
  <mc:AlternateContent xmlns:mc="http://schemas.openxmlformats.org/markup-compatibility/2006" xmlns:p14="http://schemas.microsoft.com/office/powerpoint/2010/main">
    <mc:Choice Requires="p14">
      <p:transition spd="slow" p14:dur="2000" advTm="25807"/>
    </mc:Choice>
    <mc:Fallback xmlns="">
      <p:transition spd="slow" advTm="25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3200" spc="-40" dirty="0">
                <a:solidFill>
                  <a:prstClr val="black"/>
                </a:solidFill>
              </a:rPr>
              <a:t>Reoperation </a:t>
            </a:r>
            <a:endParaRPr lang="en-US" sz="3200" dirty="0"/>
          </a:p>
        </p:txBody>
      </p:sp>
      <p:sp>
        <p:nvSpPr>
          <p:cNvPr id="8" name="TextBox 7"/>
          <p:cNvSpPr txBox="1"/>
          <p:nvPr/>
        </p:nvSpPr>
        <p:spPr>
          <a:xfrm>
            <a:off x="5029200" y="5819001"/>
            <a:ext cx="2438400" cy="276999"/>
          </a:xfrm>
          <a:prstGeom prst="rect">
            <a:avLst/>
          </a:prstGeom>
          <a:noFill/>
        </p:spPr>
        <p:txBody>
          <a:bodyPr wrap="square" rtlCol="0">
            <a:spAutoFit/>
          </a:bodyPr>
          <a:lstStyle/>
          <a:p>
            <a:r>
              <a:rPr lang="en-US" sz="1200" i="1" dirty="0"/>
              <a:t>Source: Crucible – Borden Institute</a:t>
            </a:r>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572911" y="1752599"/>
            <a:ext cx="8534400" cy="4066401"/>
          </a:xfrm>
        </p:spPr>
        <p:txBody>
          <a:bodyPr/>
          <a:lstStyle/>
          <a:p>
            <a:pPr marL="0" indent="0">
              <a:spcBef>
                <a:spcPts val="600"/>
              </a:spcBef>
              <a:spcAft>
                <a:spcPts val="600"/>
              </a:spcAft>
              <a:buNone/>
            </a:pPr>
            <a:r>
              <a:rPr lang="en-US" b="1" dirty="0"/>
              <a:t>Reoperation after Damage Control</a:t>
            </a:r>
          </a:p>
          <a:p>
            <a:pPr marL="344488" indent="-344488">
              <a:lnSpc>
                <a:spcPts val="2200"/>
              </a:lnSpc>
              <a:spcBef>
                <a:spcPts val="600"/>
              </a:spcBef>
              <a:spcAft>
                <a:spcPts val="600"/>
              </a:spcAft>
              <a:buClr>
                <a:schemeClr val="tx1"/>
              </a:buClr>
            </a:pPr>
            <a:r>
              <a:rPr lang="en-US" sz="2200" dirty="0"/>
              <a:t>Packs should be left in place until the patient’s hemodynamics are stable and all major sites of hemorrhage have had time to clot.</a:t>
            </a:r>
          </a:p>
          <a:p>
            <a:pPr marL="690563" lvl="1" indent="-346075">
              <a:lnSpc>
                <a:spcPts val="2300"/>
              </a:lnSpc>
              <a:spcBef>
                <a:spcPts val="0"/>
              </a:spcBef>
              <a:spcAft>
                <a:spcPts val="600"/>
              </a:spcAft>
              <a:buClr>
                <a:schemeClr val="tx1"/>
              </a:buClr>
              <a:buSzPct val="90000"/>
            </a:pPr>
            <a:r>
              <a:rPr lang="en-US" sz="1900" dirty="0"/>
              <a:t>Moisten packs with significant </a:t>
            </a:r>
            <a:br>
              <a:rPr lang="en-US" sz="1900" dirty="0"/>
            </a:br>
            <a:r>
              <a:rPr lang="en-US" sz="1900" dirty="0"/>
              <a:t>warm irrigation with careful removal.</a:t>
            </a:r>
          </a:p>
          <a:p>
            <a:pPr marL="690563" lvl="1" indent="-346075">
              <a:lnSpc>
                <a:spcPts val="2300"/>
              </a:lnSpc>
              <a:spcBef>
                <a:spcPts val="0"/>
              </a:spcBef>
              <a:spcAft>
                <a:spcPts val="600"/>
              </a:spcAft>
              <a:buClr>
                <a:schemeClr val="tx1"/>
              </a:buClr>
              <a:buSzPct val="90000"/>
            </a:pPr>
            <a:r>
              <a:rPr lang="en-US" sz="1900" dirty="0"/>
              <a:t>Packs should be taken out slowly </a:t>
            </a:r>
            <a:br>
              <a:rPr lang="en-US" sz="1900" dirty="0"/>
            </a:br>
            <a:r>
              <a:rPr lang="en-US" sz="1900" dirty="0"/>
              <a:t>with plans for vascular control </a:t>
            </a:r>
            <a:br>
              <a:rPr lang="en-US" sz="1900" dirty="0"/>
            </a:br>
            <a:r>
              <a:rPr lang="en-US" sz="1900" dirty="0"/>
              <a:t>(may require repacking).</a:t>
            </a:r>
          </a:p>
          <a:p>
            <a:pPr marL="690563" lvl="1" indent="-346075">
              <a:lnSpc>
                <a:spcPts val="2300"/>
              </a:lnSpc>
              <a:spcBef>
                <a:spcPts val="0"/>
              </a:spcBef>
              <a:spcAft>
                <a:spcPts val="600"/>
              </a:spcAft>
              <a:buClr>
                <a:schemeClr val="tx1"/>
              </a:buClr>
              <a:buSzPct val="90000"/>
            </a:pPr>
            <a:r>
              <a:rPr lang="en-US" sz="1900" dirty="0"/>
              <a:t>In case of gross contamination, </a:t>
            </a:r>
            <a:br>
              <a:rPr lang="en-US" sz="1900" dirty="0"/>
            </a:br>
            <a:r>
              <a:rPr lang="en-US" sz="1900" dirty="0"/>
              <a:t>retrieve packs within 36-48 hours.</a:t>
            </a:r>
          </a:p>
          <a:p>
            <a:pPr marL="344488" indent="-344488">
              <a:lnSpc>
                <a:spcPts val="2200"/>
              </a:lnSpc>
              <a:spcBef>
                <a:spcPts val="600"/>
              </a:spcBef>
              <a:spcAft>
                <a:spcPts val="600"/>
              </a:spcAft>
              <a:buClr>
                <a:schemeClr val="tx1"/>
              </a:buClr>
            </a:pPr>
            <a:r>
              <a:rPr lang="en-US" sz="2200" dirty="0"/>
              <a:t>May, and in many cases should, </a:t>
            </a:r>
            <a:br>
              <a:rPr lang="en-US" sz="2200" dirty="0"/>
            </a:br>
            <a:r>
              <a:rPr lang="en-US" sz="2200" dirty="0"/>
              <a:t>occur at next echelon of care.</a:t>
            </a:r>
          </a:p>
        </p:txBody>
      </p:sp>
      <p:pic>
        <p:nvPicPr>
          <p:cNvPr id="10" name="Picture 9">
            <a:extLst>
              <a:ext uri="{FF2B5EF4-FFF2-40B4-BE49-F238E27FC236}">
                <a16:creationId xmlns:a16="http://schemas.microsoft.com/office/drawing/2014/main" id="{5BB2F715-8CF9-4245-986C-87D7837561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58"/>
          <a:stretch/>
        </p:blipFill>
        <p:spPr>
          <a:xfrm>
            <a:off x="5181600" y="2971800"/>
            <a:ext cx="3561271" cy="2763015"/>
          </a:xfrm>
          <a:prstGeom prst="rect">
            <a:avLst/>
          </a:prstGeom>
          <a:ln w="12700">
            <a:solidFill>
              <a:schemeClr val="tx1"/>
            </a:solidFill>
          </a:ln>
          <a:effectLst>
            <a:outerShdw blurRad="292100" dist="139700" dir="2700000" algn="tl" rotWithShape="0">
              <a:srgbClr val="333333">
                <a:alpha val="65000"/>
              </a:srgbClr>
            </a:outerShdw>
          </a:effectLst>
        </p:spPr>
      </p:pic>
      <p:pic>
        <p:nvPicPr>
          <p:cNvPr id="2" name="Recorded Sound">
            <a:hlinkClick r:id="" action="ppaction://media"/>
            <a:extLst>
              <a:ext uri="{FF2B5EF4-FFF2-40B4-BE49-F238E27FC236}">
                <a16:creationId xmlns:a16="http://schemas.microsoft.com/office/drawing/2014/main" id="{6DCD9D0C-430E-48E5-8032-83659D8274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77000"/>
            <a:ext cx="365760" cy="365760"/>
          </a:xfrm>
          <a:prstGeom prst="rect">
            <a:avLst/>
          </a:prstGeom>
        </p:spPr>
      </p:pic>
    </p:spTree>
    <p:extLst>
      <p:ext uri="{BB962C8B-B14F-4D97-AF65-F5344CB8AC3E}">
        <p14:creationId xmlns:p14="http://schemas.microsoft.com/office/powerpoint/2010/main" val="1682209199"/>
      </p:ext>
    </p:extLst>
  </p:cSld>
  <p:clrMapOvr>
    <a:masterClrMapping/>
  </p:clrMapOvr>
  <mc:AlternateContent xmlns:mc="http://schemas.openxmlformats.org/markup-compatibility/2006" xmlns:p14="http://schemas.microsoft.com/office/powerpoint/2010/main">
    <mc:Choice Requires="p14">
      <p:transition spd="slow" p14:dur="2000" advTm="27177"/>
    </mc:Choice>
    <mc:Fallback xmlns="">
      <p:transition spd="slow" advTm="2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solidFill>
                  <a:prstClr val="black"/>
                </a:solidFill>
              </a:rPr>
              <a:t>Abdominal Compartment Syndrome</a:t>
            </a:r>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62951" y="1813915"/>
            <a:ext cx="7986624" cy="4349358"/>
          </a:xfrm>
        </p:spPr>
        <p:txBody>
          <a:bodyPr/>
          <a:lstStyle/>
          <a:p>
            <a:pPr marL="344488" indent="-344488">
              <a:spcBef>
                <a:spcPts val="0"/>
              </a:spcBef>
              <a:spcAft>
                <a:spcPts val="1200"/>
              </a:spcAft>
              <a:buClr>
                <a:schemeClr val="tx1"/>
              </a:buClr>
            </a:pPr>
            <a:r>
              <a:rPr lang="en-US" dirty="0"/>
              <a:t>Increased intra-abdominal pressure adversely affects the circulation and ventilation of the patient,  threatening function and viability of the viscera.</a:t>
            </a:r>
          </a:p>
          <a:p>
            <a:pPr marL="741363" indent="-396875">
              <a:spcBef>
                <a:spcPts val="0"/>
              </a:spcBef>
              <a:spcAft>
                <a:spcPts val="600"/>
              </a:spcAft>
              <a:buClr>
                <a:schemeClr val="tx1"/>
              </a:buClr>
              <a:buSzPct val="90000"/>
              <a:buFont typeface="Wingdings" panose="05000000000000000000" pitchFamily="2" charset="2"/>
              <a:buChar char="q"/>
            </a:pPr>
            <a:r>
              <a:rPr lang="en-US" sz="2200" dirty="0"/>
              <a:t>Cardiac output and venous return are decreased.</a:t>
            </a:r>
          </a:p>
          <a:p>
            <a:pPr marL="741363" indent="-396875">
              <a:spcBef>
                <a:spcPts val="0"/>
              </a:spcBef>
              <a:spcAft>
                <a:spcPts val="600"/>
              </a:spcAft>
              <a:buClr>
                <a:schemeClr val="tx1"/>
              </a:buClr>
              <a:buSzPct val="90000"/>
              <a:buFont typeface="Wingdings" panose="05000000000000000000" pitchFamily="2" charset="2"/>
              <a:buChar char="q"/>
            </a:pPr>
            <a:r>
              <a:rPr lang="en-US" sz="2200" dirty="0"/>
              <a:t>Reduction of blood flow to liver, intestines and kidneys can results in anuria.</a:t>
            </a:r>
          </a:p>
          <a:p>
            <a:pPr marL="741363" indent="-396875">
              <a:spcBef>
                <a:spcPts val="0"/>
              </a:spcBef>
              <a:spcAft>
                <a:spcPts val="600"/>
              </a:spcAft>
              <a:buClr>
                <a:schemeClr val="tx1"/>
              </a:buClr>
              <a:buSzPct val="90000"/>
              <a:buFont typeface="Wingdings" panose="05000000000000000000" pitchFamily="2" charset="2"/>
              <a:buChar char="q"/>
            </a:pPr>
            <a:r>
              <a:rPr lang="en-US" sz="2200" dirty="0"/>
              <a:t>Two </a:t>
            </a:r>
            <a:r>
              <a:rPr lang="en-US" sz="2200" dirty="0" err="1"/>
              <a:t>hemidiaphragms</a:t>
            </a:r>
            <a:r>
              <a:rPr lang="en-US" sz="2200" dirty="0"/>
              <a:t> push upward, decreasing thoracic volume and resulting in elevated peak airway pressures.</a:t>
            </a:r>
          </a:p>
          <a:p>
            <a:pPr marL="741363" indent="-396875">
              <a:spcBef>
                <a:spcPts val="0"/>
              </a:spcBef>
              <a:spcAft>
                <a:spcPts val="600"/>
              </a:spcAft>
              <a:buClr>
                <a:schemeClr val="tx1"/>
              </a:buClr>
              <a:buSzPct val="90000"/>
              <a:buFont typeface="Wingdings" panose="05000000000000000000" pitchFamily="2" charset="2"/>
              <a:buChar char="q"/>
            </a:pPr>
            <a:r>
              <a:rPr lang="en-US" sz="2200" dirty="0"/>
              <a:t>Central venous pressures increase.</a:t>
            </a:r>
          </a:p>
          <a:p>
            <a:pPr marL="741363" indent="-396875">
              <a:spcBef>
                <a:spcPts val="0"/>
              </a:spcBef>
              <a:spcAft>
                <a:spcPts val="600"/>
              </a:spcAft>
              <a:buClr>
                <a:schemeClr val="tx1"/>
              </a:buClr>
              <a:buSzPct val="90000"/>
              <a:buFont typeface="Wingdings" panose="05000000000000000000" pitchFamily="2" charset="2"/>
              <a:buChar char="q"/>
            </a:pPr>
            <a:r>
              <a:rPr lang="en-US" sz="2200" dirty="0"/>
              <a:t>PaO</a:t>
            </a:r>
            <a:r>
              <a:rPr lang="en-US" sz="2200" baseline="-25000" dirty="0"/>
              <a:t>2</a:t>
            </a:r>
            <a:r>
              <a:rPr lang="en-US" sz="2200" dirty="0"/>
              <a:t> is decreased.</a:t>
            </a:r>
          </a:p>
        </p:txBody>
      </p:sp>
      <p:pic>
        <p:nvPicPr>
          <p:cNvPr id="4" name="Recorded Sound">
            <a:hlinkClick r:id="" action="ppaction://media"/>
            <a:extLst>
              <a:ext uri="{FF2B5EF4-FFF2-40B4-BE49-F238E27FC236}">
                <a16:creationId xmlns:a16="http://schemas.microsoft.com/office/drawing/2014/main" id="{AF42CD6C-F5D5-478D-A823-08384F4082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51463" y="6416040"/>
            <a:ext cx="365760" cy="365760"/>
          </a:xfrm>
          <a:prstGeom prst="rect">
            <a:avLst/>
          </a:prstGeom>
        </p:spPr>
      </p:pic>
    </p:spTree>
    <p:extLst>
      <p:ext uri="{BB962C8B-B14F-4D97-AF65-F5344CB8AC3E}">
        <p14:creationId xmlns:p14="http://schemas.microsoft.com/office/powerpoint/2010/main" val="2946617236"/>
      </p:ext>
    </p:extLst>
  </p:cSld>
  <p:clrMapOvr>
    <a:masterClrMapping/>
  </p:clrMapOvr>
  <mc:AlternateContent xmlns:mc="http://schemas.openxmlformats.org/markup-compatibility/2006" xmlns:p14="http://schemas.microsoft.com/office/powerpoint/2010/main">
    <mc:Choice Requires="p14">
      <p:transition spd="slow" p14:dur="2000" advTm="23671"/>
    </mc:Choice>
    <mc:Fallback xmlns="">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4006B9-B438-4AD8-B3F4-2728E43DCB43}"/>
              </a:ext>
            </a:extLst>
          </p:cNvPr>
          <p:cNvSpPr>
            <a:spLocks noGrp="1"/>
          </p:cNvSpPr>
          <p:nvPr>
            <p:ph type="title"/>
          </p:nvPr>
        </p:nvSpPr>
        <p:spPr>
          <a:xfrm>
            <a:off x="457200" y="0"/>
            <a:ext cx="5867400" cy="1524000"/>
          </a:xfrm>
        </p:spPr>
        <p:txBody>
          <a:bodyPr anchor="ctr"/>
          <a:lstStyle/>
          <a:p>
            <a:r>
              <a:rPr lang="en-US" sz="2400" dirty="0">
                <a:solidFill>
                  <a:srgbClr val="000099"/>
                </a:solidFill>
              </a:rPr>
              <a:t>EWS Damage Control</a:t>
            </a:r>
            <a:br>
              <a:rPr lang="en-US" sz="2400" dirty="0">
                <a:solidFill>
                  <a:srgbClr val="000099"/>
                </a:solidFill>
              </a:rPr>
            </a:br>
            <a:r>
              <a:rPr lang="en-US" sz="2800" spc="-40" dirty="0">
                <a:solidFill>
                  <a:prstClr val="black"/>
                </a:solidFill>
              </a:rPr>
              <a:t>Abdominal Compartment Syndrome</a:t>
            </a:r>
          </a:p>
        </p:txBody>
      </p:sp>
      <p:sp>
        <p:nvSpPr>
          <p:cNvPr id="9" name="Content Placeholder 1">
            <a:extLst>
              <a:ext uri="{FF2B5EF4-FFF2-40B4-BE49-F238E27FC236}">
                <a16:creationId xmlns:a16="http://schemas.microsoft.com/office/drawing/2014/main" id="{366B9C92-B56D-40DC-9BBF-EC5456F19C06}"/>
              </a:ext>
            </a:extLst>
          </p:cNvPr>
          <p:cNvSpPr>
            <a:spLocks noGrp="1"/>
          </p:cNvSpPr>
          <p:nvPr>
            <p:ph idx="1"/>
          </p:nvPr>
        </p:nvSpPr>
        <p:spPr>
          <a:xfrm>
            <a:off x="462951" y="1813915"/>
            <a:ext cx="7919049" cy="2377085"/>
          </a:xfrm>
        </p:spPr>
        <p:txBody>
          <a:bodyPr/>
          <a:lstStyle/>
          <a:p>
            <a:pPr marL="344488" indent="-344488">
              <a:spcBef>
                <a:spcPts val="0"/>
              </a:spcBef>
              <a:spcAft>
                <a:spcPts val="600"/>
              </a:spcAft>
              <a:buClr>
                <a:schemeClr val="tx1"/>
              </a:buClr>
            </a:pPr>
            <a:r>
              <a:rPr lang="en-US" sz="2200" dirty="0"/>
              <a:t>Any patient who has undergone a massive transfusion/major resuscitation, large body surface burn, or prolonged trauma laparotomy is at risk.</a:t>
            </a:r>
          </a:p>
          <a:p>
            <a:pPr marL="690563" lvl="1" indent="-346075">
              <a:spcBef>
                <a:spcPts val="0"/>
              </a:spcBef>
              <a:spcAft>
                <a:spcPts val="600"/>
              </a:spcAft>
              <a:buClr>
                <a:schemeClr val="tx1"/>
              </a:buClr>
              <a:buSzPct val="90000"/>
            </a:pPr>
            <a:r>
              <a:rPr lang="en-US" sz="2000" dirty="0"/>
              <a:t>Even those with open abdomen may have it</a:t>
            </a:r>
            <a:r>
              <a:rPr lang="en-US" sz="2200" dirty="0"/>
              <a:t>.</a:t>
            </a:r>
          </a:p>
          <a:p>
            <a:pPr marL="344488" indent="-344488">
              <a:spcBef>
                <a:spcPts val="600"/>
              </a:spcBef>
              <a:spcAft>
                <a:spcPts val="600"/>
              </a:spcAft>
              <a:buClr>
                <a:schemeClr val="tx1"/>
              </a:buClr>
            </a:pPr>
            <a:r>
              <a:rPr lang="en-US" sz="2200" dirty="0"/>
              <a:t>Clinical suspicion is most important, but bladder pressures can be useful tool.</a:t>
            </a:r>
          </a:p>
        </p:txBody>
      </p:sp>
      <p:graphicFrame>
        <p:nvGraphicFramePr>
          <p:cNvPr id="2" name="Table 1"/>
          <p:cNvGraphicFramePr>
            <a:graphicFrameLocks noGrp="1"/>
          </p:cNvGraphicFramePr>
          <p:nvPr>
            <p:extLst>
              <p:ext uri="{D42A27DB-BD31-4B8C-83A1-F6EECF244321}">
                <p14:modId xmlns:p14="http://schemas.microsoft.com/office/powerpoint/2010/main" val="193647354"/>
              </p:ext>
            </p:extLst>
          </p:nvPr>
        </p:nvGraphicFramePr>
        <p:xfrm>
          <a:off x="609600" y="4267200"/>
          <a:ext cx="7535176" cy="1483360"/>
        </p:xfrm>
        <a:graphic>
          <a:graphicData uri="http://schemas.openxmlformats.org/drawingml/2006/table">
            <a:tbl>
              <a:tblPr firstRow="1" bandRow="1">
                <a:tableStyleId>{5C22544A-7EE6-4342-B048-85BDC9FD1C3A}</a:tableStyleId>
              </a:tblPr>
              <a:tblGrid>
                <a:gridCol w="2185201">
                  <a:extLst>
                    <a:ext uri="{9D8B030D-6E8A-4147-A177-3AD203B41FA5}">
                      <a16:colId xmlns:a16="http://schemas.microsoft.com/office/drawing/2014/main" val="20000"/>
                    </a:ext>
                  </a:extLst>
                </a:gridCol>
                <a:gridCol w="2034498">
                  <a:extLst>
                    <a:ext uri="{9D8B030D-6E8A-4147-A177-3AD203B41FA5}">
                      <a16:colId xmlns:a16="http://schemas.microsoft.com/office/drawing/2014/main" val="20001"/>
                    </a:ext>
                  </a:extLst>
                </a:gridCol>
                <a:gridCol w="3315477">
                  <a:extLst>
                    <a:ext uri="{9D8B030D-6E8A-4147-A177-3AD203B41FA5}">
                      <a16:colId xmlns:a16="http://schemas.microsoft.com/office/drawing/2014/main" val="20002"/>
                    </a:ext>
                  </a:extLst>
                </a:gridCol>
              </a:tblGrid>
              <a:tr h="370840">
                <a:tc>
                  <a:txBody>
                    <a:bodyPr/>
                    <a:lstStyle/>
                    <a:p>
                      <a:r>
                        <a:rPr lang="en-US" dirty="0"/>
                        <a:t>Abdominal</a:t>
                      </a:r>
                      <a:r>
                        <a:rPr lang="en-US" baseline="0" dirty="0"/>
                        <a:t> Pressure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r>
                        <a:rPr lang="en-US" dirty="0"/>
                        <a:t>Degree of Elevation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tc>
                  <a:txBody>
                    <a:bodyPr/>
                    <a:lstStyle/>
                    <a:p>
                      <a:r>
                        <a:rPr lang="en-US" dirty="0"/>
                        <a:t>Clinical</a:t>
                      </a:r>
                      <a:r>
                        <a:rPr lang="en-US" baseline="0" dirty="0"/>
                        <a:t> Effect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66"/>
                    </a:solidFill>
                  </a:tcPr>
                </a:tc>
                <a:extLst>
                  <a:ext uri="{0D108BD9-81ED-4DB2-BD59-A6C34878D82A}">
                    <a16:rowId xmlns:a16="http://schemas.microsoft.com/office/drawing/2014/main" val="10000"/>
                  </a:ext>
                </a:extLst>
              </a:tr>
              <a:tr h="370840">
                <a:tc>
                  <a:txBody>
                    <a:bodyPr/>
                    <a:lstStyle/>
                    <a:p>
                      <a:r>
                        <a:rPr lang="en-US" sz="1600" dirty="0"/>
                        <a:t>10-20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Mild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Insignificant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600" dirty="0"/>
                        <a:t>20-30 mm Hg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Oliguria and organ dysfunction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600" dirty="0"/>
                        <a:t>&gt;30 mm Hg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Severe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Requires immediate attention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4" name="Recorded Sound">
            <a:hlinkClick r:id="" action="ppaction://media"/>
            <a:extLst>
              <a:ext uri="{FF2B5EF4-FFF2-40B4-BE49-F238E27FC236}">
                <a16:creationId xmlns:a16="http://schemas.microsoft.com/office/drawing/2014/main" id="{6BCF0E94-3AF7-41C3-8EF0-D886D7B7C1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58640" y="6416040"/>
            <a:ext cx="365760" cy="365760"/>
          </a:xfrm>
          <a:prstGeom prst="rect">
            <a:avLst/>
          </a:prstGeom>
        </p:spPr>
      </p:pic>
    </p:spTree>
    <p:extLst>
      <p:ext uri="{BB962C8B-B14F-4D97-AF65-F5344CB8AC3E}">
        <p14:creationId xmlns:p14="http://schemas.microsoft.com/office/powerpoint/2010/main" val="3656366555"/>
      </p:ext>
    </p:extLst>
  </p:cSld>
  <p:clrMapOvr>
    <a:masterClrMapping/>
  </p:clrMapOvr>
  <mc:AlternateContent xmlns:mc="http://schemas.openxmlformats.org/markup-compatibility/2006" xmlns:p14="http://schemas.microsoft.com/office/powerpoint/2010/main">
    <mc:Choice Requires="p14">
      <p:transition spd="slow" p14:dur="2000" advTm="15381"/>
    </mc:Choice>
    <mc:Fallback xmlns="">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15A3F-0970-4744-B7E2-5E0FC61A7E7A}"/>
              </a:ext>
            </a:extLst>
          </p:cNvPr>
          <p:cNvSpPr>
            <a:spLocks noGrp="1"/>
          </p:cNvSpPr>
          <p:nvPr>
            <p:ph idx="1"/>
          </p:nvPr>
        </p:nvSpPr>
        <p:spPr>
          <a:xfrm>
            <a:off x="609600" y="2133600"/>
            <a:ext cx="7315200" cy="3252788"/>
          </a:xfrm>
        </p:spPr>
        <p:txBody>
          <a:bodyPr/>
          <a:lstStyle/>
          <a:p>
            <a:pPr marL="0" indent="0">
              <a:spcBef>
                <a:spcPts val="600"/>
              </a:spcBef>
              <a:spcAft>
                <a:spcPts val="600"/>
              </a:spcAft>
              <a:buNone/>
            </a:pPr>
            <a:r>
              <a:rPr lang="en-US" dirty="0"/>
              <a:t>A 24-year-old service member presents with a single GSW to the abdomen with no other visible injuries. His airway is patent and he initially has a palpable pulse with a heartrate of 140 and blood pressure of 70/40.  </a:t>
            </a:r>
          </a:p>
          <a:p>
            <a:pPr marL="0" indent="0">
              <a:spcBef>
                <a:spcPts val="600"/>
              </a:spcBef>
              <a:spcAft>
                <a:spcPts val="600"/>
              </a:spcAft>
              <a:buNone/>
            </a:pPr>
            <a:r>
              <a:rPr lang="en-US" dirty="0"/>
              <a:t>He is confused/agitated.  Within moments he becomes bradycardic and pulseless.</a:t>
            </a:r>
          </a:p>
          <a:p>
            <a:pPr marL="0" indent="0">
              <a:spcBef>
                <a:spcPts val="600"/>
              </a:spcBef>
              <a:spcAft>
                <a:spcPts val="600"/>
              </a:spcAft>
              <a:buNone/>
            </a:pPr>
            <a:r>
              <a:rPr lang="en-US" dirty="0"/>
              <a:t>How will you proceed?</a:t>
            </a:r>
          </a:p>
        </p:txBody>
      </p:sp>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3200" dirty="0"/>
            </a:br>
            <a:r>
              <a:rPr lang="en-US" sz="3200" dirty="0"/>
              <a:t>Scenario</a:t>
            </a:r>
          </a:p>
        </p:txBody>
      </p:sp>
      <p:pic>
        <p:nvPicPr>
          <p:cNvPr id="4" name="Recorded Sound">
            <a:hlinkClick r:id="" action="ppaction://media"/>
            <a:extLst>
              <a:ext uri="{FF2B5EF4-FFF2-40B4-BE49-F238E27FC236}">
                <a16:creationId xmlns:a16="http://schemas.microsoft.com/office/drawing/2014/main" id="{249C3F5D-A649-4BD9-8762-955C625DF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00800"/>
            <a:ext cx="365760" cy="365760"/>
          </a:xfrm>
          <a:prstGeom prst="rect">
            <a:avLst/>
          </a:prstGeom>
        </p:spPr>
      </p:pic>
    </p:spTree>
    <p:extLst>
      <p:ext uri="{BB962C8B-B14F-4D97-AF65-F5344CB8AC3E}">
        <p14:creationId xmlns:p14="http://schemas.microsoft.com/office/powerpoint/2010/main" val="4220853706"/>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715A3F-0970-4744-B7E2-5E0FC61A7E7A}"/>
              </a:ext>
            </a:extLst>
          </p:cNvPr>
          <p:cNvSpPr>
            <a:spLocks noGrp="1"/>
          </p:cNvSpPr>
          <p:nvPr>
            <p:ph idx="1"/>
          </p:nvPr>
        </p:nvSpPr>
        <p:spPr>
          <a:xfrm>
            <a:off x="457200" y="2033540"/>
            <a:ext cx="7848600" cy="3757660"/>
          </a:xfrm>
        </p:spPr>
        <p:txBody>
          <a:bodyPr/>
          <a:lstStyle/>
          <a:p>
            <a:pPr marL="285750" indent="-285750">
              <a:lnSpc>
                <a:spcPts val="1700"/>
              </a:lnSpc>
              <a:spcBef>
                <a:spcPts val="0"/>
              </a:spcBef>
              <a:spcAft>
                <a:spcPts val="200"/>
              </a:spcAft>
              <a:buSzPct val="90000"/>
              <a:buFont typeface="+mj-lt"/>
              <a:buAutoNum type="arabicPeriod"/>
            </a:pPr>
            <a:r>
              <a:rPr lang="en-US" altLang="en-US" sz="1200" dirty="0"/>
              <a:t>Damage Control Resuscitation, 12 Aug 2019. </a:t>
            </a:r>
          </a:p>
          <a:p>
            <a:pPr marL="285750" indent="-285750">
              <a:lnSpc>
                <a:spcPts val="1700"/>
              </a:lnSpc>
              <a:spcBef>
                <a:spcPts val="0"/>
              </a:spcBef>
              <a:spcAft>
                <a:spcPts val="200"/>
              </a:spcAft>
              <a:buSzPct val="90000"/>
              <a:buFont typeface="+mj-lt"/>
              <a:buAutoNum type="arabicPeriod"/>
            </a:pPr>
            <a:r>
              <a:rPr lang="en-US" altLang="en-US" sz="1200" dirty="0"/>
              <a:t>Whole Blood Transfusion, 15 May 2018. </a:t>
            </a:r>
          </a:p>
          <a:p>
            <a:pPr marL="285750" indent="-285750">
              <a:lnSpc>
                <a:spcPts val="1700"/>
              </a:lnSpc>
              <a:spcBef>
                <a:spcPts val="0"/>
              </a:spcBef>
              <a:spcAft>
                <a:spcPts val="200"/>
              </a:spcAft>
              <a:buSzPct val="90000"/>
              <a:buFont typeface="+mj-lt"/>
              <a:buAutoNum type="arabicPeriod"/>
            </a:pPr>
            <a:r>
              <a:rPr lang="en-US" altLang="en-US" sz="1200" dirty="0"/>
              <a:t>Vascular Injury, 12 Aug 2016. </a:t>
            </a:r>
          </a:p>
          <a:p>
            <a:pPr marL="285750" indent="-285750">
              <a:lnSpc>
                <a:spcPts val="1700"/>
              </a:lnSpc>
              <a:spcBef>
                <a:spcPts val="0"/>
              </a:spcBef>
              <a:spcAft>
                <a:spcPts val="200"/>
              </a:spcAft>
              <a:buSzPct val="90000"/>
              <a:buFont typeface="+mj-lt"/>
              <a:buAutoNum type="arabicPeriod"/>
            </a:pPr>
            <a:r>
              <a:rPr lang="en-US" altLang="en-US" sz="1200" dirty="0"/>
              <a:t>Emergent Resuscitative Thoracotomy (ERT), 18 Jul 2018. </a:t>
            </a:r>
          </a:p>
          <a:p>
            <a:pPr marL="285750" indent="-285750">
              <a:lnSpc>
                <a:spcPts val="1700"/>
              </a:lnSpc>
              <a:spcBef>
                <a:spcPts val="0"/>
              </a:spcBef>
              <a:spcAft>
                <a:spcPts val="200"/>
              </a:spcAft>
              <a:buSzPct val="90000"/>
              <a:buFont typeface="+mj-lt"/>
              <a:buAutoNum type="arabicPeriod"/>
            </a:pPr>
            <a:r>
              <a:rPr lang="en-US" altLang="en-US" sz="1200" dirty="0"/>
              <a:t>Resuscitative Endovascular Balloon Occlusion of the Aorta (REBOA) for Hemorrhagic Shock, 31 Mar 2020.</a:t>
            </a:r>
          </a:p>
          <a:p>
            <a:pPr marL="285750" indent="-285750">
              <a:lnSpc>
                <a:spcPts val="1700"/>
              </a:lnSpc>
              <a:spcBef>
                <a:spcPts val="0"/>
              </a:spcBef>
              <a:spcAft>
                <a:spcPts val="200"/>
              </a:spcAft>
              <a:buSzPct val="90000"/>
              <a:buFont typeface="+mj-lt"/>
              <a:buAutoNum type="arabicPeriod"/>
            </a:pPr>
            <a:r>
              <a:rPr lang="en-US" altLang="en-US" sz="1200" dirty="0"/>
              <a:t>High Bilateral Amputations and Dismounted Complex Blast Injury,  01 Aug 2016.</a:t>
            </a:r>
          </a:p>
          <a:p>
            <a:pPr marL="0" indent="0">
              <a:lnSpc>
                <a:spcPts val="1700"/>
              </a:lnSpc>
              <a:spcBef>
                <a:spcPts val="0"/>
              </a:spcBef>
              <a:spcAft>
                <a:spcPts val="300"/>
              </a:spcAft>
              <a:buSzPct val="90000"/>
              <a:buNone/>
            </a:pPr>
            <a:endParaRPr lang="en-US" altLang="en-US" sz="1200" dirty="0"/>
          </a:p>
          <a:p>
            <a:pPr marL="0" indent="0">
              <a:lnSpc>
                <a:spcPts val="1700"/>
              </a:lnSpc>
              <a:spcBef>
                <a:spcPts val="0"/>
              </a:spcBef>
              <a:spcAft>
                <a:spcPts val="300"/>
              </a:spcAft>
              <a:buSzPct val="90000"/>
              <a:buNone/>
            </a:pPr>
            <a:r>
              <a:rPr lang="en-US" altLang="en-US" sz="1200" b="1" dirty="0"/>
              <a:t>Publications</a:t>
            </a:r>
          </a:p>
          <a:p>
            <a:pPr marL="233363" indent="-233363">
              <a:lnSpc>
                <a:spcPts val="1500"/>
              </a:lnSpc>
              <a:spcBef>
                <a:spcPts val="0"/>
              </a:spcBef>
              <a:spcAft>
                <a:spcPts val="300"/>
              </a:spcAft>
              <a:buFont typeface="+mj-lt"/>
              <a:buAutoNum type="arabicPeriod" startAt="6"/>
            </a:pPr>
            <a:r>
              <a:rPr lang="en-US" sz="1200" dirty="0"/>
              <a:t>Moore EE, Feliciano DV, Mattox KL. Combat Casualty Care (Chap 4/5. Damage Control Resuscitation, Ch.5 Damage Control Surgery) Trauma, 8e. 2017. McGraw-Hill Education.</a:t>
            </a:r>
          </a:p>
          <a:p>
            <a:pPr marL="233363" indent="-233363">
              <a:lnSpc>
                <a:spcPts val="1500"/>
              </a:lnSpc>
              <a:spcBef>
                <a:spcPts val="0"/>
              </a:spcBef>
              <a:spcAft>
                <a:spcPts val="300"/>
              </a:spcAft>
              <a:buFont typeface="+mj-lt"/>
              <a:buAutoNum type="arabicPeriod" startAt="6"/>
            </a:pPr>
            <a:r>
              <a:rPr lang="en-US" sz="1200" dirty="0" err="1"/>
              <a:t>Demetriades</a:t>
            </a:r>
            <a:r>
              <a:rPr lang="en-US" sz="1200" dirty="0"/>
              <a:t> D, </a:t>
            </a:r>
            <a:r>
              <a:rPr lang="en-US" sz="1200" dirty="0" err="1"/>
              <a:t>Inaba</a:t>
            </a:r>
            <a:r>
              <a:rPr lang="en-US" sz="1200" dirty="0"/>
              <a:t> K, </a:t>
            </a:r>
            <a:r>
              <a:rPr lang="en-US" sz="1200" dirty="0" err="1"/>
              <a:t>Velmahos</a:t>
            </a:r>
            <a:r>
              <a:rPr lang="en-US" sz="1200" dirty="0"/>
              <a:t> G. Atlas of Surgical Techniques in Trauma. 2015. Cambridge University Press.</a:t>
            </a:r>
          </a:p>
          <a:p>
            <a:pPr marL="233363" indent="-233363">
              <a:lnSpc>
                <a:spcPts val="1500"/>
              </a:lnSpc>
              <a:spcBef>
                <a:spcPts val="0"/>
              </a:spcBef>
              <a:spcAft>
                <a:spcPts val="300"/>
              </a:spcAft>
              <a:buFont typeface="+mj-lt"/>
              <a:buAutoNum type="arabicPeriod" startAt="6"/>
            </a:pPr>
            <a:r>
              <a:rPr lang="en-US" sz="1200" dirty="0"/>
              <a:t>Cannon JW, Khan MA, Raja AS, et al. Damage control resuscitation in patients with severe traumatic hemorrhage: A practice management guideline from the Eastern Association for the Surgery of Trauma. Journal of Trauma and Acute Care Surgery; 2017. 82 (3) 605-617. </a:t>
            </a:r>
          </a:p>
          <a:p>
            <a:pPr marL="233363" indent="-233363">
              <a:lnSpc>
                <a:spcPts val="1500"/>
              </a:lnSpc>
              <a:spcBef>
                <a:spcPts val="0"/>
              </a:spcBef>
              <a:spcAft>
                <a:spcPts val="300"/>
              </a:spcAft>
              <a:buFont typeface="+mj-lt"/>
              <a:buAutoNum type="arabicPeriod" startAt="6"/>
            </a:pPr>
            <a:r>
              <a:rPr lang="en-US" sz="1200" dirty="0"/>
              <a:t>The Office of The Surgeon General, Borden Institute. Emergency War Surgery, 5th U.S. Edition, 2018. Chap 6/12. https://www.cs.amedd.army.mil/Portlet.aspx?ID=cb88853d-5b33-4b3f-968c-2cd95f7b7809</a:t>
            </a:r>
          </a:p>
        </p:txBody>
      </p:sp>
      <p:sp>
        <p:nvSpPr>
          <p:cNvPr id="3" name="Title 2">
            <a:extLst>
              <a:ext uri="{FF2B5EF4-FFF2-40B4-BE49-F238E27FC236}">
                <a16:creationId xmlns:a16="http://schemas.microsoft.com/office/drawing/2014/main" id="{178FC5D0-4702-4877-9337-9DCBBCC7563D}"/>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3200" dirty="0"/>
            </a:br>
            <a:r>
              <a:rPr lang="en-US" sz="3200" dirty="0"/>
              <a:t>References</a:t>
            </a:r>
          </a:p>
        </p:txBody>
      </p:sp>
      <p:sp>
        <p:nvSpPr>
          <p:cNvPr id="4" name="Rectangle 3"/>
          <p:cNvSpPr/>
          <p:nvPr/>
        </p:nvSpPr>
        <p:spPr>
          <a:xfrm>
            <a:off x="457200" y="1752766"/>
            <a:ext cx="8915400" cy="307777"/>
          </a:xfrm>
          <a:prstGeom prst="rect">
            <a:avLst/>
          </a:prstGeom>
        </p:spPr>
        <p:txBody>
          <a:bodyPr wrap="square">
            <a:spAutoFit/>
          </a:bodyPr>
          <a:lstStyle/>
          <a:p>
            <a:r>
              <a:rPr lang="en-US" sz="1400" b="1" dirty="0"/>
              <a:t>Joint Trauma System Clinical Practice Guidelines </a:t>
            </a:r>
            <a:r>
              <a:rPr lang="en-US" sz="1400" dirty="0">
                <a:hlinkClick r:id="rId5"/>
              </a:rPr>
              <a:t>https://jts.health.mil/index.cfm/PI_CPGs/cpgs</a:t>
            </a:r>
            <a:r>
              <a:rPr lang="en-US" sz="1400" dirty="0"/>
              <a:t> </a:t>
            </a:r>
          </a:p>
        </p:txBody>
      </p:sp>
      <p:sp>
        <p:nvSpPr>
          <p:cNvPr id="7" name="Rectangle 6">
            <a:extLst>
              <a:ext uri="{FF2B5EF4-FFF2-40B4-BE49-F238E27FC236}">
                <a16:creationId xmlns:a16="http://schemas.microsoft.com/office/drawing/2014/main" id="{37B43113-B8BA-4814-B482-547CED554428}"/>
              </a:ext>
            </a:extLst>
          </p:cNvPr>
          <p:cNvSpPr/>
          <p:nvPr/>
        </p:nvSpPr>
        <p:spPr>
          <a:xfrm>
            <a:off x="609600" y="5791200"/>
            <a:ext cx="7924800" cy="276999"/>
          </a:xfrm>
          <a:prstGeom prst="rect">
            <a:avLst/>
          </a:prstGeom>
        </p:spPr>
        <p:txBody>
          <a:bodyPr wrap="square">
            <a:spAutoFit/>
          </a:bodyPr>
          <a:lstStyle/>
          <a:p>
            <a:r>
              <a:rPr lang="en-US" sz="1200" i="1" dirty="0"/>
              <a:t>* All photos and images, not otherwise cited, are courtesy of the JTS Collection</a:t>
            </a:r>
          </a:p>
        </p:txBody>
      </p:sp>
      <p:pic>
        <p:nvPicPr>
          <p:cNvPr id="5" name="Recorded Sound">
            <a:hlinkClick r:id="" action="ppaction://media"/>
            <a:extLst>
              <a:ext uri="{FF2B5EF4-FFF2-40B4-BE49-F238E27FC236}">
                <a16:creationId xmlns:a16="http://schemas.microsoft.com/office/drawing/2014/main" id="{A74744C0-4A91-4072-8194-9719A3A2B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1884943850"/>
      </p:ext>
    </p:extLst>
  </p:cSld>
  <p:clrMapOvr>
    <a:masterClrMapping/>
  </p:clrMapOvr>
  <mc:AlternateContent xmlns:mc="http://schemas.openxmlformats.org/markup-compatibility/2006" xmlns:p14="http://schemas.microsoft.com/office/powerpoint/2010/main">
    <mc:Choice Requires="p14">
      <p:transition spd="slow" p14:dur="2000" advTm="6209"/>
    </mc:Choice>
    <mc:Fallback xmlns="">
      <p:transition spd="slow" advTm="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A1B2E-BD37-4753-BA06-EABA0048835A}"/>
              </a:ext>
            </a:extLst>
          </p:cNvPr>
          <p:cNvSpPr>
            <a:spLocks noGrp="1"/>
          </p:cNvSpPr>
          <p:nvPr>
            <p:ph idx="1"/>
          </p:nvPr>
        </p:nvSpPr>
        <p:spPr>
          <a:xfrm>
            <a:off x="457200" y="1905000"/>
            <a:ext cx="8229600" cy="3709988"/>
          </a:xfrm>
        </p:spPr>
        <p:txBody>
          <a:bodyPr/>
          <a:lstStyle/>
          <a:p>
            <a:pPr>
              <a:spcBef>
                <a:spcPts val="600"/>
              </a:spcBef>
              <a:spcAft>
                <a:spcPts val="600"/>
              </a:spcAft>
            </a:pPr>
            <a:r>
              <a:rPr lang="en-US" dirty="0"/>
              <a:t>Minimize blood loss with early hemorrhage control measures.</a:t>
            </a:r>
          </a:p>
          <a:p>
            <a:pPr>
              <a:spcBef>
                <a:spcPts val="600"/>
              </a:spcBef>
              <a:spcAft>
                <a:spcPts val="600"/>
              </a:spcAft>
            </a:pPr>
            <a:r>
              <a:rPr lang="en-US" dirty="0"/>
              <a:t>Target low-normal blood pressures (SBP≈100 mmHg) </a:t>
            </a:r>
            <a:br>
              <a:rPr lang="en-US" dirty="0"/>
            </a:br>
            <a:r>
              <a:rPr lang="en-US" dirty="0"/>
              <a:t>during resuscitation efforts.</a:t>
            </a:r>
          </a:p>
          <a:p>
            <a:pPr>
              <a:spcBef>
                <a:spcPts val="600"/>
              </a:spcBef>
              <a:spcAft>
                <a:spcPts val="600"/>
              </a:spcAft>
            </a:pPr>
            <a:r>
              <a:rPr lang="en-US" dirty="0"/>
              <a:t>Avoid delays in surgical or angiographic hemostasis. </a:t>
            </a:r>
          </a:p>
          <a:p>
            <a:pPr>
              <a:spcBef>
                <a:spcPts val="600"/>
              </a:spcBef>
              <a:spcAft>
                <a:spcPts val="600"/>
              </a:spcAft>
            </a:pPr>
            <a:r>
              <a:rPr lang="en-US" dirty="0"/>
              <a:t>Abbreviated initial operation (rapidly control bleeding, </a:t>
            </a:r>
            <a:br>
              <a:rPr lang="en-US" dirty="0"/>
            </a:br>
            <a:r>
              <a:rPr lang="en-US" dirty="0"/>
              <a:t>limit contamination).</a:t>
            </a:r>
          </a:p>
          <a:p>
            <a:pPr>
              <a:spcBef>
                <a:spcPts val="600"/>
              </a:spcBef>
              <a:spcAft>
                <a:spcPts val="600"/>
              </a:spcAft>
            </a:pPr>
            <a:r>
              <a:rPr lang="en-US" dirty="0"/>
              <a:t>Avoid/reverse hypothermia.</a:t>
            </a:r>
          </a:p>
          <a:p>
            <a:pPr>
              <a:spcBef>
                <a:spcPts val="600"/>
              </a:spcBef>
              <a:spcAft>
                <a:spcPts val="600"/>
              </a:spcAft>
            </a:pPr>
            <a:r>
              <a:rPr lang="en-US" dirty="0"/>
              <a:t>Prevent acidosis.</a:t>
            </a:r>
          </a:p>
        </p:txBody>
      </p:sp>
      <p:sp>
        <p:nvSpPr>
          <p:cNvPr id="3" name="Title 2">
            <a:extLst>
              <a:ext uri="{FF2B5EF4-FFF2-40B4-BE49-F238E27FC236}">
                <a16:creationId xmlns:a16="http://schemas.microsoft.com/office/drawing/2014/main" id="{67863871-F4EB-46DE-8E8F-2AB57C4697E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lang="en-US" sz="2400" dirty="0"/>
              <a:t>(1)</a:t>
            </a:r>
          </a:p>
        </p:txBody>
      </p:sp>
      <p:pic>
        <p:nvPicPr>
          <p:cNvPr id="4" name="Recorded Sound">
            <a:hlinkClick r:id="" action="ppaction://media"/>
            <a:extLst>
              <a:ext uri="{FF2B5EF4-FFF2-40B4-BE49-F238E27FC236}">
                <a16:creationId xmlns:a16="http://schemas.microsoft.com/office/drawing/2014/main" id="{19B2AD60-A831-4094-AFAE-FFC0951E2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4225441397"/>
      </p:ext>
    </p:extLst>
  </p:cSld>
  <p:clrMapOvr>
    <a:masterClrMapping/>
  </p:clrMapOvr>
  <mc:AlternateContent xmlns:mc="http://schemas.openxmlformats.org/markup-compatibility/2006" xmlns:p14="http://schemas.microsoft.com/office/powerpoint/2010/main">
    <mc:Choice Requires="p14">
      <p:transition spd="slow" p14:dur="2000" advTm="24089"/>
    </mc:Choice>
    <mc:Fallback xmlns="">
      <p:transition spd="slow" advTm="2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5A1B2E-BD37-4753-BA06-EABA0048835A}"/>
              </a:ext>
            </a:extLst>
          </p:cNvPr>
          <p:cNvSpPr>
            <a:spLocks noGrp="1"/>
          </p:cNvSpPr>
          <p:nvPr>
            <p:ph idx="1"/>
          </p:nvPr>
        </p:nvSpPr>
        <p:spPr>
          <a:xfrm>
            <a:off x="457200" y="1905000"/>
            <a:ext cx="8229600" cy="4114800"/>
          </a:xfrm>
        </p:spPr>
        <p:txBody>
          <a:bodyPr/>
          <a:lstStyle/>
          <a:p>
            <a:pPr>
              <a:spcBef>
                <a:spcPts val="600"/>
              </a:spcBef>
              <a:spcAft>
                <a:spcPts val="600"/>
              </a:spcAft>
            </a:pPr>
            <a:r>
              <a:rPr lang="en-US" dirty="0"/>
              <a:t>Minimize crystalloid administration.</a:t>
            </a:r>
          </a:p>
          <a:p>
            <a:pPr>
              <a:spcBef>
                <a:spcPts val="600"/>
              </a:spcBef>
              <a:spcAft>
                <a:spcPts val="600"/>
              </a:spcAft>
            </a:pPr>
            <a:r>
              <a:rPr lang="en-US" dirty="0"/>
              <a:t>Use massive transfusion protocol in a pre-specified, balanced ratio that optimizes hemostasis (whole blood functionality).</a:t>
            </a:r>
          </a:p>
          <a:p>
            <a:pPr>
              <a:spcBef>
                <a:spcPts val="600"/>
              </a:spcBef>
              <a:spcAft>
                <a:spcPts val="600"/>
              </a:spcAft>
            </a:pPr>
            <a:r>
              <a:rPr lang="en-US" dirty="0"/>
              <a:t>Obtain functional laboratory measures of coagulation </a:t>
            </a:r>
            <a:br>
              <a:rPr lang="en-US" dirty="0"/>
            </a:br>
            <a:r>
              <a:rPr lang="en-US" dirty="0"/>
              <a:t>(e.g., TEG or ROTEM) to guide resuscitation and correct coagulopathy.</a:t>
            </a:r>
          </a:p>
          <a:p>
            <a:pPr>
              <a:spcBef>
                <a:spcPts val="600"/>
              </a:spcBef>
              <a:spcAft>
                <a:spcPts val="600"/>
              </a:spcAft>
            </a:pPr>
            <a:r>
              <a:rPr lang="en-US" dirty="0"/>
              <a:t>Give pharmacologic adjuncts to safely promote hemostasis.</a:t>
            </a:r>
          </a:p>
          <a:p>
            <a:pPr>
              <a:spcBef>
                <a:spcPts val="600"/>
              </a:spcBef>
              <a:spcAft>
                <a:spcPts val="600"/>
              </a:spcAft>
            </a:pPr>
            <a:r>
              <a:rPr lang="en-US" dirty="0"/>
              <a:t>Expeditious delivery to definitive surgical control with planned reoperation.</a:t>
            </a:r>
          </a:p>
        </p:txBody>
      </p:sp>
      <p:sp>
        <p:nvSpPr>
          <p:cNvPr id="3" name="Title 2">
            <a:extLst>
              <a:ext uri="{FF2B5EF4-FFF2-40B4-BE49-F238E27FC236}">
                <a16:creationId xmlns:a16="http://schemas.microsoft.com/office/drawing/2014/main" id="{67863871-F4EB-46DE-8E8F-2AB57C4697E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dirty="0"/>
              <a:t>Damage Control Principles </a:t>
            </a:r>
            <a:r>
              <a:rPr lang="en-US" sz="2400" dirty="0"/>
              <a:t>(2)</a:t>
            </a:r>
          </a:p>
        </p:txBody>
      </p:sp>
      <p:pic>
        <p:nvPicPr>
          <p:cNvPr id="4" name="Recorded Sound">
            <a:hlinkClick r:id="" action="ppaction://media"/>
            <a:extLst>
              <a:ext uri="{FF2B5EF4-FFF2-40B4-BE49-F238E27FC236}">
                <a16:creationId xmlns:a16="http://schemas.microsoft.com/office/drawing/2014/main" id="{44989630-8BF9-4E3B-A570-5BEE2FF58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4111334739"/>
      </p:ext>
    </p:extLst>
  </p:cSld>
  <p:clrMapOvr>
    <a:masterClrMapping/>
  </p:clrMapOvr>
  <mc:AlternateContent xmlns:mc="http://schemas.openxmlformats.org/markup-compatibility/2006" xmlns:p14="http://schemas.microsoft.com/office/powerpoint/2010/main">
    <mc:Choice Requires="p14">
      <p:transition spd="slow" p14:dur="2000" advTm="30312"/>
    </mc:Choice>
    <mc:Fallback xmlns="">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2057400"/>
            <a:ext cx="7924800" cy="3962400"/>
          </a:xfrm>
        </p:spPr>
        <p:txBody>
          <a:bodyPr/>
          <a:lstStyle/>
          <a:p>
            <a:pPr marL="0" indent="0">
              <a:buNone/>
            </a:pPr>
            <a:r>
              <a:rPr lang="en-US" b="1" dirty="0"/>
              <a:t>Recognition of Patients Requiring DCR/MT</a:t>
            </a:r>
          </a:p>
          <a:p>
            <a:pPr>
              <a:buFont typeface="Wingdings" panose="05000000000000000000" pitchFamily="2" charset="2"/>
              <a:buChar char="n"/>
            </a:pPr>
            <a:r>
              <a:rPr lang="en-US" dirty="0"/>
              <a:t>Expected or given </a:t>
            </a:r>
            <a:r>
              <a:rPr lang="en-US" dirty="0">
                <a:solidFill>
                  <a:srgbClr val="C00000"/>
                </a:solidFill>
              </a:rPr>
              <a:t>≥10 units </a:t>
            </a:r>
            <a:r>
              <a:rPr lang="en-US" dirty="0"/>
              <a:t>PRBCs </a:t>
            </a:r>
            <a:br>
              <a:rPr lang="en-US" dirty="0"/>
            </a:br>
            <a:r>
              <a:rPr lang="en-US" dirty="0"/>
              <a:t>in the initial 24 hours post injury</a:t>
            </a:r>
          </a:p>
          <a:p>
            <a:pPr lvl="1" indent="-346075">
              <a:spcBef>
                <a:spcPts val="1200"/>
              </a:spcBef>
              <a:buSzPct val="90000"/>
            </a:pPr>
            <a:r>
              <a:rPr lang="en-US" altLang="en-US" sz="2200" dirty="0"/>
              <a:t>Identify early!</a:t>
            </a:r>
          </a:p>
          <a:p>
            <a:pPr lvl="1" indent="-346075">
              <a:spcBef>
                <a:spcPts val="1200"/>
              </a:spcBef>
              <a:buSzPct val="90000"/>
            </a:pPr>
            <a:r>
              <a:rPr lang="en-US" altLang="en-US" sz="2200" dirty="0"/>
              <a:t>Obtain hemostasis at earliest </a:t>
            </a:r>
            <a:br>
              <a:rPr lang="en-US" altLang="en-US" sz="2200" dirty="0"/>
            </a:br>
            <a:r>
              <a:rPr lang="en-US" altLang="en-US" sz="2200" dirty="0"/>
              <a:t>level of care possible.</a:t>
            </a:r>
          </a:p>
          <a:p>
            <a:pPr lvl="1" indent="-346075">
              <a:spcBef>
                <a:spcPts val="1200"/>
              </a:spcBef>
              <a:buSzPct val="90000"/>
            </a:pPr>
            <a:r>
              <a:rPr lang="en-US" altLang="en-US" sz="2200" dirty="0"/>
              <a:t>Improved survival if you can </a:t>
            </a:r>
            <a:br>
              <a:rPr lang="en-US" altLang="en-US" sz="2200" dirty="0"/>
            </a:br>
            <a:r>
              <a:rPr lang="en-US" altLang="en-US" sz="2200" dirty="0"/>
              <a:t>prevent or mitigate shock </a:t>
            </a:r>
            <a:br>
              <a:rPr lang="en-US" altLang="en-US" sz="2200" dirty="0"/>
            </a:br>
            <a:r>
              <a:rPr lang="en-US" altLang="en-US" sz="2200" dirty="0"/>
              <a:t>and coagulopathy.</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715000" cy="1524000"/>
          </a:xfrm>
        </p:spPr>
        <p:txBody>
          <a:bodyPr anchor="ctr"/>
          <a:lstStyle/>
          <a:p>
            <a:r>
              <a:rPr lang="en-US" sz="2400" dirty="0">
                <a:solidFill>
                  <a:srgbClr val="000099"/>
                </a:solidFill>
              </a:rPr>
              <a:t>EWS Damage Control</a:t>
            </a:r>
            <a:br>
              <a:rPr lang="en-US" sz="2400" dirty="0">
                <a:solidFill>
                  <a:srgbClr val="000099"/>
                </a:solidFill>
              </a:rPr>
            </a:br>
            <a:r>
              <a:rPr lang="en-US" dirty="0"/>
              <a:t>DCR/Massive Transfusion (MT)</a:t>
            </a:r>
          </a:p>
        </p:txBody>
      </p:sp>
      <p:sp>
        <p:nvSpPr>
          <p:cNvPr id="4" name="Rectangle 3"/>
          <p:cNvSpPr/>
          <p:nvPr/>
        </p:nvSpPr>
        <p:spPr>
          <a:xfrm>
            <a:off x="5943600" y="2743200"/>
            <a:ext cx="2819400" cy="2862322"/>
          </a:xfrm>
          <a:prstGeom prst="rect">
            <a:avLst/>
          </a:prstGeom>
          <a:ln w="19050">
            <a:solidFill>
              <a:schemeClr val="tx1"/>
            </a:solidFill>
          </a:ln>
        </p:spPr>
        <p:txBody>
          <a:bodyPr wrap="square" lIns="91440" tIns="91440" rIns="91440" bIns="91440">
            <a:spAutoFit/>
          </a:bodyPr>
          <a:lstStyle/>
          <a:p>
            <a:pPr marL="112713">
              <a:spcAft>
                <a:spcPts val="1200"/>
              </a:spcAft>
            </a:pPr>
            <a:r>
              <a:rPr lang="en-US" b="1" dirty="0">
                <a:solidFill>
                  <a:srgbClr val="C00000"/>
                </a:solidFill>
              </a:rPr>
              <a:t>If 3 of 4 features below: </a:t>
            </a:r>
            <a:br>
              <a:rPr lang="en-US" dirty="0">
                <a:solidFill>
                  <a:srgbClr val="000099"/>
                </a:solidFill>
              </a:rPr>
            </a:br>
            <a:r>
              <a:rPr lang="en-US" dirty="0"/>
              <a:t>70% predicted risk for MT</a:t>
            </a:r>
          </a:p>
          <a:p>
            <a:pPr marL="112713">
              <a:spcAft>
                <a:spcPts val="600"/>
              </a:spcAft>
            </a:pPr>
            <a:r>
              <a:rPr lang="en-US" b="1" dirty="0">
                <a:solidFill>
                  <a:srgbClr val="C00000"/>
                </a:solidFill>
              </a:rPr>
              <a:t>If 4 of 4 features below: </a:t>
            </a:r>
            <a:br>
              <a:rPr lang="en-US" dirty="0">
                <a:solidFill>
                  <a:srgbClr val="C00000"/>
                </a:solidFill>
              </a:rPr>
            </a:br>
            <a:r>
              <a:rPr lang="en-US" dirty="0"/>
              <a:t>85% predicted risk for MT</a:t>
            </a:r>
          </a:p>
          <a:p>
            <a:pPr marL="344488" indent="-171450">
              <a:spcAft>
                <a:spcPts val="600"/>
              </a:spcAft>
              <a:buFont typeface="Wingdings" panose="05000000000000000000" pitchFamily="2" charset="2"/>
              <a:buChar char="§"/>
            </a:pPr>
            <a:r>
              <a:rPr lang="en-US" dirty="0"/>
              <a:t>SBP &lt; 110 mm Hg</a:t>
            </a:r>
          </a:p>
          <a:p>
            <a:pPr marL="344488" indent="-171450">
              <a:spcAft>
                <a:spcPts val="600"/>
              </a:spcAft>
              <a:buFont typeface="Wingdings" panose="05000000000000000000" pitchFamily="2" charset="2"/>
              <a:buChar char="§"/>
            </a:pPr>
            <a:r>
              <a:rPr lang="en-US" dirty="0"/>
              <a:t>HR &gt; 105 bpm</a:t>
            </a:r>
          </a:p>
          <a:p>
            <a:pPr marL="344488" indent="-171450">
              <a:spcAft>
                <a:spcPts val="600"/>
              </a:spcAft>
              <a:buFont typeface="Wingdings" panose="05000000000000000000" pitchFamily="2" charset="2"/>
              <a:buChar char="§"/>
            </a:pPr>
            <a:r>
              <a:rPr lang="en-US" dirty="0" err="1"/>
              <a:t>Hct</a:t>
            </a:r>
            <a:r>
              <a:rPr lang="en-US" dirty="0"/>
              <a:t> &lt; 32%</a:t>
            </a:r>
          </a:p>
          <a:p>
            <a:pPr marL="344488" indent="-171450">
              <a:spcAft>
                <a:spcPts val="600"/>
              </a:spcAft>
              <a:buFont typeface="Wingdings" panose="05000000000000000000" pitchFamily="2" charset="2"/>
              <a:buChar char="§"/>
            </a:pPr>
            <a:r>
              <a:rPr lang="en-US" dirty="0"/>
              <a:t>pH &lt; 7.25</a:t>
            </a:r>
          </a:p>
        </p:txBody>
      </p:sp>
      <p:pic>
        <p:nvPicPr>
          <p:cNvPr id="5" name="Recorded Sound">
            <a:hlinkClick r:id="" action="ppaction://media"/>
            <a:extLst>
              <a:ext uri="{FF2B5EF4-FFF2-40B4-BE49-F238E27FC236}">
                <a16:creationId xmlns:a16="http://schemas.microsoft.com/office/drawing/2014/main" id="{076517B3-92E4-4F32-A722-20CE1F058D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2400" y="6416040"/>
            <a:ext cx="365760" cy="365760"/>
          </a:xfrm>
          <a:prstGeom prst="rect">
            <a:avLst/>
          </a:prstGeom>
        </p:spPr>
      </p:pic>
    </p:spTree>
    <p:extLst>
      <p:ext uri="{BB962C8B-B14F-4D97-AF65-F5344CB8AC3E}">
        <p14:creationId xmlns:p14="http://schemas.microsoft.com/office/powerpoint/2010/main" val="2670720154"/>
      </p:ext>
    </p:extLst>
  </p:cSld>
  <p:clrMapOvr>
    <a:masterClrMapping/>
  </p:clrMapOvr>
  <mc:AlternateContent xmlns:mc="http://schemas.openxmlformats.org/markup-compatibility/2006" xmlns:p14="http://schemas.microsoft.com/office/powerpoint/2010/main">
    <mc:Choice Requires="p14">
      <p:transition spd="slow" p14:dur="2000" advTm="26225"/>
    </mc:Choice>
    <mc:Fallback xmlns="">
      <p:transition spd="slow" advTm="2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756392"/>
            <a:ext cx="4724401" cy="4339608"/>
          </a:xfrm>
        </p:spPr>
        <p:txBody>
          <a:bodyPr/>
          <a:lstStyle/>
          <a:p>
            <a:pPr marL="0" indent="0">
              <a:spcBef>
                <a:spcPts val="600"/>
              </a:spcBef>
              <a:spcAft>
                <a:spcPts val="600"/>
              </a:spcAft>
              <a:buNone/>
            </a:pPr>
            <a:r>
              <a:rPr lang="en-US" b="1" dirty="0"/>
              <a:t>Risk Factors Associated with MT / Aggressive Resuscitation</a:t>
            </a:r>
            <a:endParaRPr lang="en-US" sz="3200" b="1" dirty="0"/>
          </a:p>
          <a:p>
            <a:r>
              <a:rPr lang="en-US" sz="2200" dirty="0"/>
              <a:t>Clinically obvious penetrating injury to chest or abdomen</a:t>
            </a:r>
          </a:p>
          <a:p>
            <a:r>
              <a:rPr lang="en-US" sz="2200" dirty="0"/>
              <a:t>Above-the-knee traumatic amputation with pelvic injury</a:t>
            </a:r>
          </a:p>
          <a:p>
            <a:r>
              <a:rPr lang="en-US" sz="2200" dirty="0"/>
              <a:t>Multi-limb traumatic amputations</a:t>
            </a:r>
          </a:p>
          <a:p>
            <a:r>
              <a:rPr lang="en-US" sz="2200" dirty="0"/>
              <a:t>&gt;2 regions positive on FAST scan</a:t>
            </a:r>
          </a:p>
          <a:p>
            <a:r>
              <a:rPr lang="en-US" sz="2200" dirty="0"/>
              <a:t>Lactic Acid (admission): </a:t>
            </a:r>
            <a:r>
              <a:rPr lang="en-US" sz="2200" b="1" dirty="0"/>
              <a:t>&gt; 2.5</a:t>
            </a:r>
          </a:p>
          <a:p>
            <a:r>
              <a:rPr lang="en-US" sz="2200" dirty="0"/>
              <a:t>INR (admission):	 </a:t>
            </a:r>
            <a:r>
              <a:rPr lang="en-US" sz="2200" b="1" dirty="0"/>
              <a:t>≥ 1.2-1.4</a:t>
            </a:r>
          </a:p>
          <a:p>
            <a:r>
              <a:rPr lang="en-US" sz="2200" dirty="0"/>
              <a:t>Base Deficit: 	</a:t>
            </a:r>
            <a:r>
              <a:rPr lang="en-US" sz="2200" b="1" dirty="0"/>
              <a:t>&lt; -6 </a:t>
            </a:r>
            <a:r>
              <a:rPr lang="en-US" sz="2200" b="1" dirty="0" err="1"/>
              <a:t>mmol</a:t>
            </a:r>
            <a:r>
              <a:rPr lang="en-US" sz="2200" b="1" dirty="0"/>
              <a:t>/L</a:t>
            </a:r>
          </a:p>
          <a:p>
            <a:endParaRPr lang="en-US" dirty="0"/>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sz="3200" dirty="0"/>
              <a:t>Risk Factors</a:t>
            </a:r>
          </a:p>
        </p:txBody>
      </p:sp>
      <p:sp>
        <p:nvSpPr>
          <p:cNvPr id="8" name="Rectangle 7">
            <a:extLst>
              <a:ext uri="{FF2B5EF4-FFF2-40B4-BE49-F238E27FC236}">
                <a16:creationId xmlns:a16="http://schemas.microsoft.com/office/drawing/2014/main" id="{CF3FD69A-E0AA-4B57-BCD9-D8AEB7548C0F}"/>
              </a:ext>
            </a:extLst>
          </p:cNvPr>
          <p:cNvSpPr/>
          <p:nvPr/>
        </p:nvSpPr>
        <p:spPr>
          <a:xfrm>
            <a:off x="5400912" y="5334000"/>
            <a:ext cx="3454400" cy="307777"/>
          </a:xfrm>
          <a:prstGeom prst="rect">
            <a:avLst/>
          </a:prstGeom>
        </p:spPr>
        <p:txBody>
          <a:bodyPr wrap="square">
            <a:spAutoFit/>
          </a:bodyPr>
          <a:lstStyle/>
          <a:p>
            <a:r>
              <a:rPr lang="en-US" sz="1400" i="1" dirty="0"/>
              <a:t>Damage control resuscitation in progress</a:t>
            </a:r>
          </a:p>
        </p:txBody>
      </p:sp>
      <p:cxnSp>
        <p:nvCxnSpPr>
          <p:cNvPr id="5" name="Straight Connector 4"/>
          <p:cNvCxnSpPr/>
          <p:nvPr/>
        </p:nvCxnSpPr>
        <p:spPr>
          <a:xfrm>
            <a:off x="5181600" y="1756392"/>
            <a:ext cx="0" cy="4339608"/>
          </a:xfrm>
          <a:prstGeom prst="line">
            <a:avLst/>
          </a:prstGeom>
          <a:ln>
            <a:solidFill>
              <a:srgbClr val="000066"/>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9094" t="11419" r="14119" b="17188"/>
          <a:stretch/>
        </p:blipFill>
        <p:spPr>
          <a:xfrm>
            <a:off x="5486400" y="2514600"/>
            <a:ext cx="3368912" cy="2538222"/>
          </a:xfrm>
          <a:prstGeom prst="rect">
            <a:avLst/>
          </a:prstGeom>
          <a:ln w="12700">
            <a:solidFill>
              <a:schemeClr val="tx1"/>
            </a:solidFill>
          </a:ln>
          <a:effectLst>
            <a:outerShdw blurRad="292100" dist="139700" dir="2700000" algn="tl" rotWithShape="0">
              <a:srgbClr val="333333">
                <a:alpha val="65000"/>
              </a:srgbClr>
            </a:outerShdw>
          </a:effectLst>
        </p:spPr>
      </p:pic>
      <p:pic>
        <p:nvPicPr>
          <p:cNvPr id="6" name="Recorded Sound">
            <a:hlinkClick r:id="" action="ppaction://media"/>
            <a:extLst>
              <a:ext uri="{FF2B5EF4-FFF2-40B4-BE49-F238E27FC236}">
                <a16:creationId xmlns:a16="http://schemas.microsoft.com/office/drawing/2014/main" id="{99EECB20-AD09-4D3B-AB2B-32C6FBE82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6400800"/>
            <a:ext cx="365760" cy="365760"/>
          </a:xfrm>
          <a:prstGeom prst="rect">
            <a:avLst/>
          </a:prstGeom>
        </p:spPr>
      </p:pic>
    </p:spTree>
    <p:extLst>
      <p:ext uri="{BB962C8B-B14F-4D97-AF65-F5344CB8AC3E}">
        <p14:creationId xmlns:p14="http://schemas.microsoft.com/office/powerpoint/2010/main" val="1158455213"/>
      </p:ext>
    </p:extLst>
  </p:cSld>
  <p:clrMapOvr>
    <a:masterClrMapping/>
  </p:clrMapOvr>
  <mc:AlternateContent xmlns:mc="http://schemas.openxmlformats.org/markup-compatibility/2006" xmlns:p14="http://schemas.microsoft.com/office/powerpoint/2010/main">
    <mc:Choice Requires="p14">
      <p:transition spd="slow" p14:dur="2000" advTm="17169"/>
    </mc:Choice>
    <mc:Fallback xmlns="">
      <p:transition spd="slow" advTm="1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504083-754E-4F7C-9904-EB54096BC433}"/>
              </a:ext>
            </a:extLst>
          </p:cNvPr>
          <p:cNvSpPr>
            <a:spLocks noGrp="1"/>
          </p:cNvSpPr>
          <p:nvPr>
            <p:ph idx="1"/>
          </p:nvPr>
        </p:nvSpPr>
        <p:spPr>
          <a:xfrm>
            <a:off x="457200" y="1676400"/>
            <a:ext cx="8610600" cy="4700588"/>
          </a:xfrm>
        </p:spPr>
        <p:txBody>
          <a:bodyPr/>
          <a:lstStyle/>
          <a:p>
            <a:pPr marL="0" indent="0">
              <a:spcBef>
                <a:spcPts val="600"/>
              </a:spcBef>
              <a:spcAft>
                <a:spcPts val="300"/>
              </a:spcAft>
              <a:buNone/>
            </a:pPr>
            <a:r>
              <a:rPr lang="en-US" b="1" dirty="0"/>
              <a:t>Other Indications to Perform/Recognize Need for DC</a:t>
            </a:r>
          </a:p>
          <a:p>
            <a:pPr>
              <a:spcBef>
                <a:spcPts val="0"/>
              </a:spcBef>
              <a:spcAft>
                <a:spcPts val="300"/>
              </a:spcAft>
              <a:buClr>
                <a:schemeClr val="tx1"/>
              </a:buClr>
            </a:pPr>
            <a:r>
              <a:rPr lang="en-US" sz="2200" b="1" dirty="0">
                <a:solidFill>
                  <a:srgbClr val="C00000"/>
                </a:solidFill>
              </a:rPr>
              <a:t>Difficult to Control Hemorrhage/Injury Pattern Recognition</a:t>
            </a:r>
          </a:p>
          <a:p>
            <a:pPr marL="685800" lvl="1" indent="-342900">
              <a:spcBef>
                <a:spcPts val="0"/>
              </a:spcBef>
              <a:spcAft>
                <a:spcPts val="200"/>
              </a:spcAft>
            </a:pPr>
            <a:r>
              <a:rPr lang="en-US" sz="1800" dirty="0"/>
              <a:t>Complex liver injuries</a:t>
            </a:r>
          </a:p>
          <a:p>
            <a:pPr marL="685800" lvl="1" indent="-342900">
              <a:spcBef>
                <a:spcPts val="0"/>
              </a:spcBef>
              <a:spcAft>
                <a:spcPts val="200"/>
              </a:spcAft>
            </a:pPr>
            <a:r>
              <a:rPr lang="en-US" sz="1800" dirty="0"/>
              <a:t>Retroperitoneal/pelvic injuries</a:t>
            </a:r>
          </a:p>
          <a:p>
            <a:pPr marL="685800" lvl="1" indent="-342900">
              <a:spcBef>
                <a:spcPts val="0"/>
              </a:spcBef>
              <a:spcAft>
                <a:spcPts val="200"/>
              </a:spcAft>
            </a:pPr>
            <a:r>
              <a:rPr lang="en-US" sz="1800" dirty="0"/>
              <a:t>Mediastinum, neck injuries</a:t>
            </a:r>
          </a:p>
          <a:p>
            <a:pPr marL="685800" lvl="1" indent="-342900">
              <a:spcBef>
                <a:spcPts val="0"/>
              </a:spcBef>
              <a:spcAft>
                <a:spcPts val="200"/>
              </a:spcAft>
            </a:pPr>
            <a:r>
              <a:rPr lang="en-US" sz="1800" dirty="0"/>
              <a:t>Uncontrolled truncal/junctional bleeding</a:t>
            </a:r>
          </a:p>
          <a:p>
            <a:pPr marL="685800" lvl="1" indent="-342900">
              <a:spcBef>
                <a:spcPts val="0"/>
              </a:spcBef>
              <a:spcAft>
                <a:spcPts val="200"/>
              </a:spcAft>
            </a:pPr>
            <a:r>
              <a:rPr lang="en-US" sz="1800" dirty="0"/>
              <a:t>Trajectory across the midline or multi-cavity injuries</a:t>
            </a:r>
          </a:p>
          <a:p>
            <a:pPr marL="685800" lvl="1" indent="-342900">
              <a:spcBef>
                <a:spcPts val="0"/>
              </a:spcBef>
              <a:spcAft>
                <a:spcPts val="200"/>
              </a:spcAft>
            </a:pPr>
            <a:r>
              <a:rPr lang="en-US" sz="1800" dirty="0"/>
              <a:t>Uncontrolled major bleeding from: large soft tissue injuries,  proximal/bilateral/multiple traumatic amputations</a:t>
            </a:r>
          </a:p>
          <a:p>
            <a:pPr marL="685800" lvl="1" indent="-342900">
              <a:spcBef>
                <a:spcPts val="0"/>
              </a:spcBef>
              <a:spcAft>
                <a:spcPts val="200"/>
              </a:spcAft>
            </a:pPr>
            <a:r>
              <a:rPr lang="en-US" sz="1800" dirty="0"/>
              <a:t>Mangled extremity</a:t>
            </a:r>
          </a:p>
          <a:p>
            <a:pPr marL="685800" lvl="1" indent="-342900">
              <a:spcBef>
                <a:spcPts val="0"/>
              </a:spcBef>
              <a:spcAft>
                <a:spcPts val="200"/>
              </a:spcAft>
            </a:pPr>
            <a:r>
              <a:rPr lang="en-US" sz="1800" dirty="0"/>
              <a:t>Clinical signs of coagulopathy (paucity of clots; presence of petechial bleeding)</a:t>
            </a:r>
          </a:p>
          <a:p>
            <a:pPr marL="685800" lvl="1" indent="-342900">
              <a:spcBef>
                <a:spcPts val="0"/>
              </a:spcBef>
              <a:spcAft>
                <a:spcPts val="200"/>
              </a:spcAft>
            </a:pPr>
            <a:r>
              <a:rPr lang="en-US" sz="1800" dirty="0"/>
              <a:t>Complex vascular injuries</a:t>
            </a:r>
          </a:p>
          <a:p>
            <a:pPr marL="685800" lvl="1" indent="-342900">
              <a:spcBef>
                <a:spcPts val="0"/>
              </a:spcBef>
              <a:spcAft>
                <a:spcPts val="200"/>
              </a:spcAft>
            </a:pPr>
            <a:r>
              <a:rPr lang="en-US" sz="1800" dirty="0"/>
              <a:t>Severe hypothermia</a:t>
            </a:r>
          </a:p>
          <a:p>
            <a:pPr>
              <a:spcBef>
                <a:spcPts val="0"/>
              </a:spcBef>
              <a:buClr>
                <a:schemeClr val="tx1"/>
              </a:buClr>
            </a:pPr>
            <a:r>
              <a:rPr lang="en-US" sz="2200" b="1" dirty="0">
                <a:solidFill>
                  <a:srgbClr val="C00000"/>
                </a:solidFill>
              </a:rPr>
              <a:t>Suboptimal environments (limited resources)/inexperienced surgeon</a:t>
            </a:r>
          </a:p>
        </p:txBody>
      </p:sp>
      <p:sp>
        <p:nvSpPr>
          <p:cNvPr id="3" name="Title 2">
            <a:extLst>
              <a:ext uri="{FF2B5EF4-FFF2-40B4-BE49-F238E27FC236}">
                <a16:creationId xmlns:a16="http://schemas.microsoft.com/office/drawing/2014/main" id="{F14AE6CE-25E2-4005-8B2D-9ED80A03E758}"/>
              </a:ext>
            </a:extLst>
          </p:cNvPr>
          <p:cNvSpPr>
            <a:spLocks noGrp="1"/>
          </p:cNvSpPr>
          <p:nvPr>
            <p:ph type="title"/>
          </p:nvPr>
        </p:nvSpPr>
        <p:spPr>
          <a:xfrm>
            <a:off x="457200" y="0"/>
            <a:ext cx="5430838" cy="1524000"/>
          </a:xfrm>
        </p:spPr>
        <p:txBody>
          <a:bodyPr anchor="ctr"/>
          <a:lstStyle/>
          <a:p>
            <a:r>
              <a:rPr lang="en-US" sz="2400" dirty="0">
                <a:solidFill>
                  <a:srgbClr val="000099"/>
                </a:solidFill>
              </a:rPr>
              <a:t>EWS Damage Control</a:t>
            </a:r>
            <a:br>
              <a:rPr lang="en-US" sz="2400" dirty="0">
                <a:solidFill>
                  <a:srgbClr val="000099"/>
                </a:solidFill>
              </a:rPr>
            </a:br>
            <a:r>
              <a:rPr lang="en-US" sz="3200" dirty="0"/>
              <a:t>Indications</a:t>
            </a:r>
          </a:p>
        </p:txBody>
      </p:sp>
      <p:pic>
        <p:nvPicPr>
          <p:cNvPr id="4" name="Recorded Sound">
            <a:hlinkClick r:id="" action="ppaction://media"/>
            <a:extLst>
              <a:ext uri="{FF2B5EF4-FFF2-40B4-BE49-F238E27FC236}">
                <a16:creationId xmlns:a16="http://schemas.microsoft.com/office/drawing/2014/main" id="{0E118C75-45C9-4C96-B0BB-1E0DAEDA9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6416040"/>
            <a:ext cx="365760" cy="365760"/>
          </a:xfrm>
          <a:prstGeom prst="rect">
            <a:avLst/>
          </a:prstGeom>
        </p:spPr>
      </p:pic>
    </p:spTree>
    <p:extLst>
      <p:ext uri="{BB962C8B-B14F-4D97-AF65-F5344CB8AC3E}">
        <p14:creationId xmlns:p14="http://schemas.microsoft.com/office/powerpoint/2010/main" val="219858421"/>
      </p:ext>
    </p:extLst>
  </p:cSld>
  <p:clrMapOvr>
    <a:masterClrMapping/>
  </p:clrMapOvr>
  <mc:AlternateContent xmlns:mc="http://schemas.openxmlformats.org/markup-compatibility/2006" xmlns:p14="http://schemas.microsoft.com/office/powerpoint/2010/main">
    <mc:Choice Requires="p14">
      <p:transition spd="slow" p14:dur="2000" advTm="13129"/>
    </mc:Choice>
    <mc:Fallback xmlns="">
      <p:transition spd="slow"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HHQ Jabber Brief">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WS Presentation Template" id="{F1473C7B-3393-45C1-897D-F52735E18A2E}" vid="{F8F7425D-19C7-4F99-A787-D9C1359CCA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gc39efcf38b242c0b23f5c88545692f3 xmlns="2844bb3b-70cb-48c0-941c-5d96a1c44519">
      <Terms xmlns="http://schemas.microsoft.com/office/infopath/2007/PartnerControls"/>
    </gc39efcf38b242c0b23f5c88545692f3>
    <nb96c3ff2a5d4a82924c07913df6154c xmlns="2844bb3b-70cb-48c0-941c-5d96a1c44519">
      <Terms xmlns="http://schemas.microsoft.com/office/infopath/2007/PartnerControls"/>
    </nb96c3ff2a5d4a82924c07913df6154c>
    <TaxCatchAll xmlns="2844bb3b-70cb-48c0-941c-5d96a1c44519"/>
    <p134595f965f4aa68c0a18420dcb8be5 xmlns="2844bb3b-70cb-48c0-941c-5d96a1c44519">
      <Terms xmlns="http://schemas.microsoft.com/office/infopath/2007/PartnerControls"/>
    </p134595f965f4aa68c0a18420dcb8be5>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2C65991F247A45AC943D71D3FF2BEE" ma:contentTypeVersion="0" ma:contentTypeDescription="Create a new document." ma:contentTypeScope="" ma:versionID="7ff970aa22e800e495b62ad6dd6b7969">
  <xsd:schema xmlns:xsd="http://www.w3.org/2001/XMLSchema" xmlns:xs="http://www.w3.org/2001/XMLSchema" xmlns:p="http://schemas.microsoft.com/office/2006/metadata/properties" xmlns:ns2="2844bb3b-70cb-48c0-941c-5d96a1c44519" targetNamespace="http://schemas.microsoft.com/office/2006/metadata/properties" ma:root="true" ma:fieldsID="8d37788511c48c7668846fc6050f298e" ns2:_="">
    <xsd:import namespace="2844bb3b-70cb-48c0-941c-5d96a1c44519"/>
    <xsd:element name="properties">
      <xsd:complexType>
        <xsd:sequence>
          <xsd:element name="documentManagement">
            <xsd:complexType>
              <xsd:all>
                <xsd:element ref="ns2:_dlc_DocId" minOccurs="0"/>
                <xsd:element ref="ns2:_dlc_DocIdUrl" minOccurs="0"/>
                <xsd:element ref="ns2:_dlc_DocIdPersistId" minOccurs="0"/>
                <xsd:element ref="ns2:gc39efcf38b242c0b23f5c88545692f3" minOccurs="0"/>
                <xsd:element ref="ns2:TaxCatchAll" minOccurs="0"/>
                <xsd:element ref="ns2:TaxCatchAllLabel" minOccurs="0"/>
                <xsd:element ref="ns2:nb96c3ff2a5d4a82924c07913df6154c" minOccurs="0"/>
                <xsd:element ref="ns2:p134595f965f4aa68c0a18420dcb8be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4bb3b-70cb-48c0-941c-5d96a1c445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gc39efcf38b242c0b23f5c88545692f3" ma:index="11" nillable="true" ma:taxonomy="true" ma:internalName="gc39efcf38b242c0b23f5c88545692f3" ma:taxonomyFieldName="Document_x0020_Type" ma:displayName="Document Type" ma:default="" ma:fieldId="{0c39efcf-38b2-42c0-b23f-5c88545692f3}" ma:sspId="4859e7fd-8a9c-4765-b0cd-dcb72885bd0e" ma:termSetId="61788f81-0e91-4030-849b-84a5add3a9e1"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de14ac2c-47f3-4746-b4e9-a831f5ed3f17}" ma:internalName="TaxCatchAll" ma:showField="CatchAllData"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de14ac2c-47f3-4746-b4e9-a831f5ed3f17}" ma:internalName="TaxCatchAllLabel" ma:readOnly="true" ma:showField="CatchAllDataLabel" ma:web="2844bb3b-70cb-48c0-941c-5d96a1c44519">
      <xsd:complexType>
        <xsd:complexContent>
          <xsd:extension base="dms:MultiChoiceLookup">
            <xsd:sequence>
              <xsd:element name="Value" type="dms:Lookup" maxOccurs="unbounded" minOccurs="0" nillable="true"/>
            </xsd:sequence>
          </xsd:extension>
        </xsd:complexContent>
      </xsd:complexType>
    </xsd:element>
    <xsd:element name="nb96c3ff2a5d4a82924c07913df6154c" ma:index="15" nillable="true" ma:taxonomy="true" ma:internalName="nb96c3ff2a5d4a82924c07913df6154c" ma:taxonomyFieldName="Organization" ma:displayName="Organization" ma:default="" ma:fieldId="{7b96c3ff-2a5d-4a82-924c-07913df6154c}" ma:sspId="4859e7fd-8a9c-4765-b0cd-dcb72885bd0e" ma:termSetId="d6d01212-7d2d-40e5-80dd-06563ad2f778" ma:anchorId="00000000-0000-0000-0000-000000000000" ma:open="false" ma:isKeyword="false">
      <xsd:complexType>
        <xsd:sequence>
          <xsd:element ref="pc:Terms" minOccurs="0" maxOccurs="1"/>
        </xsd:sequence>
      </xsd:complexType>
    </xsd:element>
    <xsd:element name="p134595f965f4aa68c0a18420dcb8be5" ma:index="17" nillable="true" ma:taxonomy="true" ma:internalName="p134595f965f4aa68c0a18420dcb8be5" ma:taxonomyFieldName="Document_x0020_Status" ma:displayName="Document Status" ma:default="" ma:fieldId="{9134595f-965f-4aa6-8c0a-18420dcb8be5}" ma:sspId="4859e7fd-8a9c-4765-b0cd-dcb72885bd0e" ma:termSetId="3f2f7bd8-2a0d-4da2-a7fc-6aee6584989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B2D2186-8A62-4EF1-95BE-2CDBC2F1D4DD}">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2844bb3b-70cb-48c0-941c-5d96a1c44519"/>
    <ds:schemaRef ds:uri="http://www.w3.org/XML/1998/namespace"/>
    <ds:schemaRef ds:uri="http://purl.org/dc/dcmitype/"/>
  </ds:schemaRefs>
</ds:datastoreItem>
</file>

<file path=customXml/itemProps2.xml><?xml version="1.0" encoding="utf-8"?>
<ds:datastoreItem xmlns:ds="http://schemas.openxmlformats.org/officeDocument/2006/customXml" ds:itemID="{BCB9D8EE-4E18-4202-BEC9-0DABBB3EDE02}">
  <ds:schemaRefs>
    <ds:schemaRef ds:uri="http://schemas.microsoft.com/sharepoint/v3/contenttype/forms"/>
  </ds:schemaRefs>
</ds:datastoreItem>
</file>

<file path=customXml/itemProps3.xml><?xml version="1.0" encoding="utf-8"?>
<ds:datastoreItem xmlns:ds="http://schemas.openxmlformats.org/officeDocument/2006/customXml" ds:itemID="{AF8037C5-D7D4-40AE-92E4-79CFD2C7B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4bb3b-70cb-48c0-941c-5d96a1c445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55E25B8-C28A-4C94-A571-F7511803B92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18686</TotalTime>
  <Words>6943</Words>
  <Application>Microsoft Office PowerPoint</Application>
  <PresentationFormat>On-screen Show (4:3)</PresentationFormat>
  <Paragraphs>444</Paragraphs>
  <Slides>46</Slides>
  <Notes>45</Notes>
  <HiddenSlides>0</HiddenSlides>
  <MMClips>46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2" baseType="lpstr">
      <vt:lpstr>Arial</vt:lpstr>
      <vt:lpstr>Calibri</vt:lpstr>
      <vt:lpstr>Lucida Sans Unicode</vt:lpstr>
      <vt:lpstr>Wingdings</vt:lpstr>
      <vt:lpstr>DHHQ Jabber Brief</vt:lpstr>
      <vt:lpstr>Presentation</vt:lpstr>
      <vt:lpstr>Joint Trauma System</vt:lpstr>
      <vt:lpstr>EWS Damage Control Scenario</vt:lpstr>
      <vt:lpstr>EWS Damage Control Objectives</vt:lpstr>
      <vt:lpstr>EWS Damage Control Background</vt:lpstr>
      <vt:lpstr>EWS Damage Control Damage Control Principles (1)</vt:lpstr>
      <vt:lpstr>EWS Damage Control Damage Control Principles (2)</vt:lpstr>
      <vt:lpstr>EWS Damage Control DCR/Massive Transfusion (MT)</vt:lpstr>
      <vt:lpstr>EWS Damage Control Risk Factors</vt:lpstr>
      <vt:lpstr>EWS Damage Control Indications</vt:lpstr>
      <vt:lpstr>EWS Damage Control Damage Control Principles (3)</vt:lpstr>
      <vt:lpstr>EWS Damage Control Damage Control Principles (4)</vt:lpstr>
      <vt:lpstr>EWS Damage Control Damage Control Principles (5)</vt:lpstr>
      <vt:lpstr>EWS Damage Control Damage Control Principles (6)</vt:lpstr>
      <vt:lpstr>EWS Damage Control Damage Control Principles (7)</vt:lpstr>
      <vt:lpstr>EWS Damage Control Damage Control Principles (8)</vt:lpstr>
      <vt:lpstr>EWS Damage Control Whole Blood Transfusion</vt:lpstr>
      <vt:lpstr>EWS Damage Control Whole Blood Transfusion</vt:lpstr>
      <vt:lpstr>EWS Damage Control Adjunct Hemostatic Agents (1)</vt:lpstr>
      <vt:lpstr>EWS Damage Control  Adjunct Hemostatic Agents (2)</vt:lpstr>
      <vt:lpstr>EWS Damage Control Adjunct Hemostatic Agents (3)</vt:lpstr>
      <vt:lpstr>EWS Damage Control Adjunct Hemostatic Agents (4)</vt:lpstr>
      <vt:lpstr>EWS Damage Control Adjunct Hemostatic Agents (5)</vt:lpstr>
      <vt:lpstr>EWS Damage Control Emergency Resuscitative Thoracotomy (ERT)</vt:lpstr>
      <vt:lpstr>EWS Damage Control ERT (2)</vt:lpstr>
      <vt:lpstr>EWS Damage Control ERT (3)</vt:lpstr>
      <vt:lpstr>EWS Damage Control ERT (4)</vt:lpstr>
      <vt:lpstr>EWS Damage Control ERT Diagram</vt:lpstr>
      <vt:lpstr>EWS Damage Control REBOA (1)</vt:lpstr>
      <vt:lpstr>EWS Damage Control REBOA (2)</vt:lpstr>
      <vt:lpstr>EWS Damage Control REBOA (3)</vt:lpstr>
      <vt:lpstr>EWS Damage Control REBOA (4)</vt:lpstr>
      <vt:lpstr>EWS Damage Control Shock &amp; Cardiac Arrest </vt:lpstr>
      <vt:lpstr>EWS Damage Control Surgery</vt:lpstr>
      <vt:lpstr>EWS Damage Control Surgery General Points</vt:lpstr>
      <vt:lpstr>EWS Damage Control Surgery General Points</vt:lpstr>
      <vt:lpstr>EWS Damage Control Abdominal Wall Closure</vt:lpstr>
      <vt:lpstr>EWS Damage Control Relaparotomy</vt:lpstr>
      <vt:lpstr>EWS Damage Control Abdominal Closure</vt:lpstr>
      <vt:lpstr>EWS Damage Control Abdominal Closure</vt:lpstr>
      <vt:lpstr>EWS Damage Control Reoperation </vt:lpstr>
      <vt:lpstr>EWS Damage Control Surgery General Points</vt:lpstr>
      <vt:lpstr>EWS Damage Control Reoperation </vt:lpstr>
      <vt:lpstr>EWS Damage Control Abdominal Compartment Syndrome</vt:lpstr>
      <vt:lpstr>EWS Damage Control Abdominal Compartment Syndrome</vt:lpstr>
      <vt:lpstr>EWS Damage Control Scenario</vt:lpstr>
      <vt:lpstr>EWS Damage Control References</vt:lpstr>
    </vt:vector>
  </TitlesOfParts>
  <Company>DHA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Damage_Control_Resuscitation_EWSC_1.1</dc:title>
  <dc:creator>Andrew Hall</dc:creator>
  <cp:keywords>Presentation;Damage_Control_Resuscitation_EWSC_1.1</cp:keywords>
  <cp:lastModifiedBy>Cynthia</cp:lastModifiedBy>
  <cp:revision>236</cp:revision>
  <cp:lastPrinted>2019-08-22T18:25:09Z</cp:lastPrinted>
  <dcterms:created xsi:type="dcterms:W3CDTF">2018-10-03T21:35:40Z</dcterms:created>
  <dcterms:modified xsi:type="dcterms:W3CDTF">2022-11-17T19:11:41Z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0x0101006B2C65991F247A45AC943D71D3FF2BEE</vt:lpwstr>
  </property>
  <property fmtid="{D5CDD505-2E9C-101B-9397-08002B2CF9AE}" pid="3" name="Document Status">
    <vt:lpwstr/>
  </property>
  <property fmtid="{D5CDD505-2E9C-101B-9397-08002B2CF9AE}" pid="4" name="Organization">
    <vt:lpwstr/>
  </property>
  <property fmtid="{D5CDD505-2E9C-101B-9397-08002B2CF9AE}" pid="5" name="Document Type">
    <vt:lpwstr/>
  </property>
</Properties>
</file>