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7.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41"/>
  </p:notesMasterIdLst>
  <p:sldIdLst>
    <p:sldId id="390" r:id="rId2"/>
    <p:sldId id="392" r:id="rId3"/>
    <p:sldId id="393" r:id="rId4"/>
    <p:sldId id="394" r:id="rId5"/>
    <p:sldId id="395" r:id="rId6"/>
    <p:sldId id="396" r:id="rId7"/>
    <p:sldId id="397" r:id="rId8"/>
    <p:sldId id="398" r:id="rId9"/>
    <p:sldId id="399" r:id="rId10"/>
    <p:sldId id="400" r:id="rId11"/>
    <p:sldId id="401" r:id="rId12"/>
    <p:sldId id="402" r:id="rId13"/>
    <p:sldId id="403" r:id="rId14"/>
    <p:sldId id="404" r:id="rId15"/>
    <p:sldId id="405" r:id="rId16"/>
    <p:sldId id="406" r:id="rId17"/>
    <p:sldId id="407" r:id="rId18"/>
    <p:sldId id="408" r:id="rId19"/>
    <p:sldId id="409" r:id="rId20"/>
    <p:sldId id="410" r:id="rId21"/>
    <p:sldId id="411" r:id="rId22"/>
    <p:sldId id="412" r:id="rId23"/>
    <p:sldId id="413" r:id="rId24"/>
    <p:sldId id="414" r:id="rId25"/>
    <p:sldId id="415" r:id="rId26"/>
    <p:sldId id="416" r:id="rId27"/>
    <p:sldId id="417" r:id="rId28"/>
    <p:sldId id="418" r:id="rId29"/>
    <p:sldId id="419" r:id="rId30"/>
    <p:sldId id="420" r:id="rId31"/>
    <p:sldId id="421" r:id="rId32"/>
    <p:sldId id="422" r:id="rId33"/>
    <p:sldId id="423" r:id="rId34"/>
    <p:sldId id="424" r:id="rId35"/>
    <p:sldId id="425" r:id="rId36"/>
    <p:sldId id="426" r:id="rId37"/>
    <p:sldId id="427" r:id="rId38"/>
    <p:sldId id="428" r:id="rId39"/>
    <p:sldId id="429" r:id="rId40"/>
  </p:sldIdLst>
  <p:sldSz cx="9144000" cy="6858000" type="screen4x3"/>
  <p:notesSz cx="6997700" cy="92837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tzpatrick, Paul, CIV, DHA" initials="FPCD" lastIdx="2" clrIdx="0">
    <p:extLst>
      <p:ext uri="{19B8F6BF-5375-455C-9EA6-DF929625EA0E}">
        <p15:presenceInfo xmlns:p15="http://schemas.microsoft.com/office/powerpoint/2012/main" userId="Fitzpatrick, Paul, CIV, D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495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7603" autoAdjust="0"/>
  </p:normalViewPr>
  <p:slideViewPr>
    <p:cSldViewPr>
      <p:cViewPr varScale="1">
        <p:scale>
          <a:sx n="95" d="100"/>
          <a:sy n="95" d="100"/>
        </p:scale>
        <p:origin x="1500" y="84"/>
      </p:cViewPr>
      <p:guideLst>
        <p:guide orient="horz" pos="2160"/>
        <p:guide pos="2880"/>
      </p:guideLst>
    </p:cSldViewPr>
  </p:slideViewPr>
  <p:notesTextViewPr>
    <p:cViewPr>
      <p:scale>
        <a:sx n="1" d="1"/>
        <a:sy n="1" d="1"/>
      </p:scale>
      <p:origin x="0" y="0"/>
    </p:cViewPr>
  </p:notesTextViewPr>
  <p:sorterViewPr>
    <p:cViewPr>
      <p:scale>
        <a:sx n="128" d="100"/>
        <a:sy n="12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232" cy="463869"/>
          </a:xfrm>
          <a:prstGeom prst="rect">
            <a:avLst/>
          </a:prstGeom>
        </p:spPr>
        <p:txBody>
          <a:bodyPr vert="horz" lIns="93025" tIns="46513" rIns="93025" bIns="46513"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63887" y="0"/>
            <a:ext cx="3032232" cy="463869"/>
          </a:xfrm>
          <a:prstGeom prst="rect">
            <a:avLst/>
          </a:prstGeom>
        </p:spPr>
        <p:txBody>
          <a:bodyPr vert="horz" lIns="93025" tIns="46513" rIns="93025" bIns="46513" rtlCol="0"/>
          <a:lstStyle>
            <a:lvl1pPr algn="r" eaLnBrk="1" fontAlgn="auto" hangingPunct="1">
              <a:spcBef>
                <a:spcPts val="0"/>
              </a:spcBef>
              <a:spcAft>
                <a:spcPts val="0"/>
              </a:spcAft>
              <a:defRPr sz="1200">
                <a:latin typeface="+mn-lt"/>
                <a:cs typeface="+mn-cs"/>
              </a:defRPr>
            </a:lvl1pPr>
          </a:lstStyle>
          <a:p>
            <a:pPr>
              <a:defRPr/>
            </a:pPr>
            <a:fld id="{70CEFF0D-F2B0-45D5-A1F2-0BD844EB776B}" type="datetimeFigureOut">
              <a:rPr lang="en-US"/>
              <a:pPr>
                <a:defRPr/>
              </a:pPr>
              <a:t>3/12/2021</a:t>
            </a:fld>
            <a:endParaRPr lang="en-US" dirty="0"/>
          </a:p>
        </p:txBody>
      </p:sp>
      <p:sp>
        <p:nvSpPr>
          <p:cNvPr id="4" name="Slide Image Placeholder 3"/>
          <p:cNvSpPr>
            <a:spLocks noGrp="1" noRot="1" noChangeAspect="1"/>
          </p:cNvSpPr>
          <p:nvPr>
            <p:ph type="sldImg" idx="2"/>
          </p:nvPr>
        </p:nvSpPr>
        <p:spPr>
          <a:xfrm>
            <a:off x="1177925" y="696913"/>
            <a:ext cx="4641850" cy="3481387"/>
          </a:xfrm>
          <a:prstGeom prst="rect">
            <a:avLst/>
          </a:prstGeom>
          <a:noFill/>
          <a:ln w="12700">
            <a:solidFill>
              <a:prstClr val="black"/>
            </a:solidFill>
          </a:ln>
        </p:spPr>
        <p:txBody>
          <a:bodyPr vert="horz" lIns="93025" tIns="46513" rIns="93025" bIns="46513" rtlCol="0" anchor="ctr"/>
          <a:lstStyle/>
          <a:p>
            <a:pPr lvl="0"/>
            <a:endParaRPr lang="en-US" noProof="0" dirty="0" smtClean="0"/>
          </a:p>
        </p:txBody>
      </p:sp>
      <p:sp>
        <p:nvSpPr>
          <p:cNvPr id="5" name="Notes Placeholder 4"/>
          <p:cNvSpPr>
            <a:spLocks noGrp="1"/>
          </p:cNvSpPr>
          <p:nvPr>
            <p:ph type="body" sz="quarter" idx="3"/>
          </p:nvPr>
        </p:nvSpPr>
        <p:spPr>
          <a:xfrm>
            <a:off x="699138" y="4409125"/>
            <a:ext cx="5599425" cy="4177981"/>
          </a:xfrm>
          <a:prstGeom prst="rect">
            <a:avLst/>
          </a:prstGeom>
        </p:spPr>
        <p:txBody>
          <a:bodyPr vert="horz" lIns="93025" tIns="46513" rIns="93025" bIns="4651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8248"/>
            <a:ext cx="3032232" cy="463869"/>
          </a:xfrm>
          <a:prstGeom prst="rect">
            <a:avLst/>
          </a:prstGeom>
        </p:spPr>
        <p:txBody>
          <a:bodyPr vert="horz" lIns="93025" tIns="46513" rIns="93025" bIns="46513"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63887" y="8818248"/>
            <a:ext cx="3032232" cy="463869"/>
          </a:xfrm>
          <a:prstGeom prst="rect">
            <a:avLst/>
          </a:prstGeom>
        </p:spPr>
        <p:txBody>
          <a:bodyPr vert="horz" wrap="square" lIns="93025" tIns="46513" rIns="93025" bIns="46513" numCol="1" anchor="b" anchorCtr="0" compatLnSpc="1">
            <a:prstTxWarp prst="textNoShape">
              <a:avLst/>
            </a:prstTxWarp>
          </a:bodyPr>
          <a:lstStyle>
            <a:lvl1pPr algn="r" eaLnBrk="1" hangingPunct="1">
              <a:defRPr sz="1200" smtClean="0"/>
            </a:lvl1pPr>
          </a:lstStyle>
          <a:p>
            <a:pPr>
              <a:defRPr/>
            </a:pPr>
            <a:fld id="{27A04C84-5409-4510-AC31-8EBDFCA17A83}" type="slidenum">
              <a:rPr lang="en-US" altLang="en-US"/>
              <a:pPr>
                <a:defRPr/>
              </a:pPr>
              <a:t>‹#›</a:t>
            </a:fld>
            <a:endParaRPr lang="en-US" altLang="en-US" dirty="0"/>
          </a:p>
        </p:txBody>
      </p:sp>
    </p:spTree>
    <p:extLst>
      <p:ext uri="{BB962C8B-B14F-4D97-AF65-F5344CB8AC3E}">
        <p14:creationId xmlns:p14="http://schemas.microsoft.com/office/powerpoint/2010/main" val="183015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0573" indent="-284836">
              <a:spcBef>
                <a:spcPct val="30000"/>
              </a:spcBef>
              <a:defRPr sz="1200">
                <a:solidFill>
                  <a:schemeClr val="tx1"/>
                </a:solidFill>
                <a:latin typeface="Calibri" panose="020F0502020204030204" pitchFamily="34" charset="0"/>
              </a:defRPr>
            </a:lvl2pPr>
            <a:lvl3pPr marL="1139342" indent="-227868">
              <a:spcBef>
                <a:spcPct val="30000"/>
              </a:spcBef>
              <a:defRPr sz="1200">
                <a:solidFill>
                  <a:schemeClr val="tx1"/>
                </a:solidFill>
                <a:latin typeface="Calibri" panose="020F0502020204030204" pitchFamily="34" charset="0"/>
              </a:defRPr>
            </a:lvl3pPr>
            <a:lvl4pPr marL="1595079" indent="-227868">
              <a:spcBef>
                <a:spcPct val="30000"/>
              </a:spcBef>
              <a:defRPr sz="1200">
                <a:solidFill>
                  <a:schemeClr val="tx1"/>
                </a:solidFill>
                <a:latin typeface="Calibri" panose="020F0502020204030204" pitchFamily="34" charset="0"/>
              </a:defRPr>
            </a:lvl4pPr>
            <a:lvl5pPr marL="2050816" indent="-227868">
              <a:spcBef>
                <a:spcPct val="30000"/>
              </a:spcBef>
              <a:defRPr sz="1200">
                <a:solidFill>
                  <a:schemeClr val="tx1"/>
                </a:solidFill>
                <a:latin typeface="Calibri" panose="020F0502020204030204" pitchFamily="34" charset="0"/>
              </a:defRPr>
            </a:lvl5pPr>
            <a:lvl6pPr marL="2506553" indent="-227868" eaLnBrk="0" fontAlgn="base" hangingPunct="0">
              <a:spcBef>
                <a:spcPct val="30000"/>
              </a:spcBef>
              <a:spcAft>
                <a:spcPct val="0"/>
              </a:spcAft>
              <a:defRPr sz="1200">
                <a:solidFill>
                  <a:schemeClr val="tx1"/>
                </a:solidFill>
                <a:latin typeface="Calibri" panose="020F0502020204030204" pitchFamily="34" charset="0"/>
              </a:defRPr>
            </a:lvl6pPr>
            <a:lvl7pPr marL="2962290" indent="-227868" eaLnBrk="0" fontAlgn="base" hangingPunct="0">
              <a:spcBef>
                <a:spcPct val="30000"/>
              </a:spcBef>
              <a:spcAft>
                <a:spcPct val="0"/>
              </a:spcAft>
              <a:defRPr sz="1200">
                <a:solidFill>
                  <a:schemeClr val="tx1"/>
                </a:solidFill>
                <a:latin typeface="Calibri" panose="020F0502020204030204" pitchFamily="34" charset="0"/>
              </a:defRPr>
            </a:lvl7pPr>
            <a:lvl8pPr marL="3418027" indent="-227868" eaLnBrk="0" fontAlgn="base" hangingPunct="0">
              <a:spcBef>
                <a:spcPct val="30000"/>
              </a:spcBef>
              <a:spcAft>
                <a:spcPct val="0"/>
              </a:spcAft>
              <a:defRPr sz="1200">
                <a:solidFill>
                  <a:schemeClr val="tx1"/>
                </a:solidFill>
                <a:latin typeface="Calibri" panose="020F0502020204030204" pitchFamily="34" charset="0"/>
              </a:defRPr>
            </a:lvl8pPr>
            <a:lvl9pPr marL="3873764" indent="-22786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57F6F8-67CA-4B5C-AE89-DE5C43354C61}" type="slidenum">
              <a:rPr lang="en-US" altLang="en-US" smtClean="0"/>
              <a:pPr>
                <a:spcBef>
                  <a:spcPct val="0"/>
                </a:spcBef>
              </a:pPr>
              <a:t>1</a:t>
            </a:fld>
            <a:endParaRPr lang="en-US" altLang="en-US" dirty="0" smtClean="0"/>
          </a:p>
        </p:txBody>
      </p:sp>
    </p:spTree>
    <p:extLst>
      <p:ext uri="{BB962C8B-B14F-4D97-AF65-F5344CB8AC3E}">
        <p14:creationId xmlns:p14="http://schemas.microsoft.com/office/powerpoint/2010/main" val="2070773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Carbon monoxide or cyanide poisoning usually occur from prolonged exposure to smoke from a structure fire, however can be seen in patient’s after prolonged extrication from a burning vehicle.  </a:t>
            </a:r>
          </a:p>
          <a:p>
            <a:r>
              <a:rPr lang="en-US" sz="1200" kern="1200" dirty="0" smtClean="0">
                <a:solidFill>
                  <a:schemeClr val="tx1"/>
                </a:solidFill>
                <a:effectLst/>
                <a:latin typeface="+mn-lt"/>
                <a:ea typeface="+mn-ea"/>
                <a:cs typeface="+mn-cs"/>
              </a:rPr>
              <a:t>  Carbon monoxide is produced from burning hydrocarbons.  CO binds hemoglobin, shifting the oxygen-dissociation curve to the left, thereby preventing the release of O2 and aerobic metabolism.  A </a:t>
            </a:r>
            <a:r>
              <a:rPr lang="en-US" sz="1200" kern="1200" dirty="0" err="1" smtClean="0">
                <a:solidFill>
                  <a:schemeClr val="tx1"/>
                </a:solidFill>
                <a:effectLst/>
                <a:latin typeface="+mn-lt"/>
                <a:ea typeface="+mn-ea"/>
                <a:cs typeface="+mn-cs"/>
              </a:rPr>
              <a:t>carboxyhemoglobin</a:t>
            </a:r>
            <a:r>
              <a:rPr lang="en-US" sz="1200" kern="1200" dirty="0" smtClean="0">
                <a:solidFill>
                  <a:schemeClr val="tx1"/>
                </a:solidFill>
                <a:effectLst/>
                <a:latin typeface="+mn-lt"/>
                <a:ea typeface="+mn-ea"/>
                <a:cs typeface="+mn-cs"/>
              </a:rPr>
              <a:t> level will be elevated on ABG, if available.  Treatment is with 100% FiO2.  </a:t>
            </a:r>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10</a:t>
            </a:fld>
            <a:endParaRPr lang="en-US" altLang="en-US" dirty="0"/>
          </a:p>
        </p:txBody>
      </p:sp>
    </p:spTree>
    <p:extLst>
      <p:ext uri="{BB962C8B-B14F-4D97-AF65-F5344CB8AC3E}">
        <p14:creationId xmlns:p14="http://schemas.microsoft.com/office/powerpoint/2010/main" val="3860427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Cyanide poisoning occurs from exposure to burning compounds that contain both carbon and nitrogen.  It inhibits mitochondrial cytochrome c oxidase on the electron transport chain, preventing the body from utilizing oxygen.  The SvO2 becomes inappropriately elevated and a person may have an elevated lactate.  The treatment is the Vitamin B12 analog, </a:t>
            </a:r>
            <a:r>
              <a:rPr lang="en-US" sz="1200" kern="1200" dirty="0" err="1" smtClean="0">
                <a:solidFill>
                  <a:schemeClr val="tx1"/>
                </a:solidFill>
                <a:effectLst/>
                <a:latin typeface="+mn-lt"/>
                <a:ea typeface="+mn-ea"/>
                <a:cs typeface="+mn-cs"/>
              </a:rPr>
              <a:t>hydroxycobalamin</a:t>
            </a:r>
            <a:r>
              <a:rPr lang="en-US" sz="1200" kern="1200" dirty="0" smtClean="0">
                <a:solidFill>
                  <a:schemeClr val="tx1"/>
                </a:solidFill>
                <a:effectLst/>
                <a:latin typeface="+mn-lt"/>
                <a:ea typeface="+mn-ea"/>
                <a:cs typeface="+mn-cs"/>
              </a:rPr>
              <a:t>, a.k.a. </a:t>
            </a:r>
            <a:r>
              <a:rPr lang="en-US" sz="1200" kern="1200" dirty="0" err="1" smtClean="0">
                <a:solidFill>
                  <a:schemeClr val="tx1"/>
                </a:solidFill>
                <a:effectLst/>
                <a:latin typeface="+mn-lt"/>
                <a:ea typeface="+mn-ea"/>
                <a:cs typeface="+mn-cs"/>
              </a:rPr>
              <a:t>Cyanokit</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11</a:t>
            </a:fld>
            <a:endParaRPr lang="en-US" altLang="en-US" dirty="0"/>
          </a:p>
        </p:txBody>
      </p:sp>
    </p:spTree>
    <p:extLst>
      <p:ext uri="{BB962C8B-B14F-4D97-AF65-F5344CB8AC3E}">
        <p14:creationId xmlns:p14="http://schemas.microsoft.com/office/powerpoint/2010/main" val="925176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Circumferential full-thickness burns can result in an eschar compartment syndrome.  While eschar syndrome in an extremity with complete loss of pulses is an emergent</a:t>
            </a:r>
            <a:r>
              <a:rPr lang="en-US" sz="1200" kern="1200" baseline="0" dirty="0" smtClean="0">
                <a:solidFill>
                  <a:schemeClr val="tx1"/>
                </a:solidFill>
                <a:effectLst/>
                <a:latin typeface="+mn-lt"/>
                <a:ea typeface="+mn-ea"/>
                <a:cs typeface="+mn-cs"/>
              </a:rPr>
              <a:t> problem that needs to </a:t>
            </a:r>
            <a:r>
              <a:rPr lang="en-US" sz="1200" kern="1200" dirty="0" smtClean="0">
                <a:solidFill>
                  <a:schemeClr val="tx1"/>
                </a:solidFill>
                <a:effectLst/>
                <a:latin typeface="+mn-lt"/>
                <a:ea typeface="+mn-ea"/>
                <a:cs typeface="+mn-cs"/>
              </a:rPr>
              <a:t>be intervened on soon, it is not an immediate life threatening situation.  Chest eschar syndrome sufficient to impair ventilation, by contrast, must be intervened on right away.</a:t>
            </a:r>
          </a:p>
          <a:p>
            <a:r>
              <a:rPr lang="en-US" sz="1200" kern="1200" dirty="0" smtClean="0">
                <a:solidFill>
                  <a:schemeClr val="tx1"/>
                </a:solidFill>
                <a:effectLst/>
                <a:latin typeface="+mn-lt"/>
                <a:ea typeface="+mn-ea"/>
                <a:cs typeface="+mn-cs"/>
              </a:rPr>
              <a:t>  In the torso, this can lead to difficulty ventilating and oxygenating as that the eschar acts as a constrictive band.  After all, an eschar is just leather, albeit from a human rather than a cow.  Releasing the constrictive skin bands with a knife or a </a:t>
            </a:r>
            <a:r>
              <a:rPr lang="en-US" sz="1200" kern="1200" dirty="0" err="1" smtClean="0">
                <a:solidFill>
                  <a:schemeClr val="tx1"/>
                </a:solidFill>
                <a:effectLst/>
                <a:latin typeface="+mn-lt"/>
                <a:ea typeface="+mn-ea"/>
                <a:cs typeface="+mn-cs"/>
              </a:rPr>
              <a:t>Bovie</a:t>
            </a:r>
            <a:r>
              <a:rPr lang="en-US" sz="1200" kern="1200" dirty="0" smtClean="0">
                <a:solidFill>
                  <a:schemeClr val="tx1"/>
                </a:solidFill>
                <a:effectLst/>
                <a:latin typeface="+mn-lt"/>
                <a:ea typeface="+mn-ea"/>
                <a:cs typeface="+mn-cs"/>
              </a:rPr>
              <a:t> can result in a marked increase in the ease of ventilating a patient.  </a:t>
            </a:r>
            <a:r>
              <a:rPr lang="en-US" sz="1200" i="1" kern="1200" dirty="0" smtClean="0">
                <a:solidFill>
                  <a:schemeClr val="tx1"/>
                </a:solidFill>
                <a:effectLst/>
                <a:latin typeface="+mn-lt"/>
                <a:ea typeface="+mn-ea"/>
                <a:cs typeface="+mn-cs"/>
              </a:rPr>
              <a:t>These do bleed</a:t>
            </a:r>
            <a:r>
              <a:rPr lang="en-US" sz="1200" kern="1200" dirty="0" smtClean="0">
                <a:solidFill>
                  <a:schemeClr val="tx1"/>
                </a:solidFill>
                <a:effectLst/>
                <a:latin typeface="+mn-lt"/>
                <a:ea typeface="+mn-ea"/>
                <a:cs typeface="+mn-cs"/>
              </a:rPr>
              <a:t>, so a </a:t>
            </a:r>
            <a:r>
              <a:rPr lang="en-US" sz="1200" kern="1200" dirty="0" err="1" smtClean="0">
                <a:solidFill>
                  <a:schemeClr val="tx1"/>
                </a:solidFill>
                <a:effectLst/>
                <a:latin typeface="+mn-lt"/>
                <a:ea typeface="+mn-ea"/>
                <a:cs typeface="+mn-cs"/>
              </a:rPr>
              <a:t>Bovie</a:t>
            </a:r>
            <a:r>
              <a:rPr lang="en-US" sz="1200" kern="1200" dirty="0" smtClean="0">
                <a:solidFill>
                  <a:schemeClr val="tx1"/>
                </a:solidFill>
                <a:effectLst/>
                <a:latin typeface="+mn-lt"/>
                <a:ea typeface="+mn-ea"/>
                <a:cs typeface="+mn-cs"/>
              </a:rPr>
              <a:t> is probably preferred and combat gauze is helpful to pack the wounds.  Just make sure to give analgesia as that the current carries to healthy tissue beneath and therefore hurts.</a:t>
            </a:r>
          </a:p>
          <a:p>
            <a:r>
              <a:rPr lang="en-US" sz="1200" kern="1200" dirty="0" smtClean="0">
                <a:solidFill>
                  <a:schemeClr val="tx1"/>
                </a:solidFill>
                <a:effectLst/>
                <a:latin typeface="+mn-lt"/>
                <a:ea typeface="+mn-ea"/>
                <a:cs typeface="+mn-cs"/>
              </a:rPr>
              <a:t>  On the abdomen, circumferential full-thickness burns can lead to abdominal compartment syndrome in patients with large burns requiring massive resuscitations.  Performing a laparotomy for abdominal compartment syndrome in burn patients is almost 100% fatal.  A laparotomy results in a large loss of domain that can almost never be repaired before a fatal infection takes hold.</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12</a:t>
            </a:fld>
            <a:endParaRPr lang="en-US" altLang="en-US" dirty="0"/>
          </a:p>
        </p:txBody>
      </p:sp>
    </p:spTree>
    <p:extLst>
      <p:ext uri="{BB962C8B-B14F-4D97-AF65-F5344CB8AC3E}">
        <p14:creationId xmlns:p14="http://schemas.microsoft.com/office/powerpoint/2010/main" val="123501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Escharotomy is performed by making an incision through the SKIN only.  Generally an incision in the shape of a shield is created by going down along the bilateral anterior axillary lines, making a horizontal</a:t>
            </a:r>
            <a:r>
              <a:rPr lang="en-US" sz="1200" kern="1200" baseline="0" dirty="0" smtClean="0">
                <a:solidFill>
                  <a:schemeClr val="tx1"/>
                </a:solidFill>
                <a:effectLst/>
                <a:latin typeface="+mn-lt"/>
                <a:ea typeface="+mn-ea"/>
                <a:cs typeface="+mn-cs"/>
              </a:rPr>
              <a:t> incision along </a:t>
            </a:r>
            <a:r>
              <a:rPr lang="en-US" sz="1200" kern="1200" dirty="0" smtClean="0">
                <a:solidFill>
                  <a:schemeClr val="tx1"/>
                </a:solidFill>
                <a:effectLst/>
                <a:latin typeface="+mn-lt"/>
                <a:ea typeface="+mn-ea"/>
                <a:cs typeface="+mn-cs"/>
              </a:rPr>
              <a:t>the subcostal margin, and connecting superiorly right around the clavicles or extending onto the neck if the constrictive</a:t>
            </a:r>
            <a:r>
              <a:rPr lang="en-US" sz="1200" kern="1200" baseline="0" dirty="0" smtClean="0">
                <a:solidFill>
                  <a:schemeClr val="tx1"/>
                </a:solidFill>
                <a:effectLst/>
                <a:latin typeface="+mn-lt"/>
                <a:ea typeface="+mn-ea"/>
                <a:cs typeface="+mn-cs"/>
              </a:rPr>
              <a:t> eschar also involves the neck</a:t>
            </a:r>
            <a:r>
              <a:rPr lang="en-US" sz="1200" kern="1200" dirty="0" smtClean="0">
                <a:solidFill>
                  <a:schemeClr val="tx1"/>
                </a:solidFill>
                <a:effectLst/>
                <a:latin typeface="+mn-lt"/>
                <a:ea typeface="+mn-ea"/>
                <a:cs typeface="+mn-cs"/>
              </a:rPr>
              <a:t>.  A diagram of this incision is in Appendix E of the burn CPG as well as later</a:t>
            </a:r>
            <a:r>
              <a:rPr lang="en-US" sz="1200" kern="1200" baseline="0" dirty="0" smtClean="0">
                <a:solidFill>
                  <a:schemeClr val="tx1"/>
                </a:solidFill>
                <a:effectLst/>
                <a:latin typeface="+mn-lt"/>
                <a:ea typeface="+mn-ea"/>
                <a:cs typeface="+mn-cs"/>
              </a:rPr>
              <a:t> in this presentation.  </a:t>
            </a:r>
            <a:r>
              <a:rPr lang="en-US" sz="1200" kern="1200" dirty="0" smtClean="0">
                <a:solidFill>
                  <a:schemeClr val="tx1"/>
                </a:solidFill>
                <a:effectLst/>
                <a:latin typeface="+mn-lt"/>
                <a:ea typeface="+mn-ea"/>
                <a:cs typeface="+mn-cs"/>
              </a:rPr>
              <a:t>Releasing the abdomen if involved can be useful if there is evidence of abdominal compartment syndrome.  A laparotomy for abdominal compartment syndrome in burns</a:t>
            </a:r>
            <a:r>
              <a:rPr lang="en-US" sz="1200" kern="1200" baseline="0" dirty="0" smtClean="0">
                <a:solidFill>
                  <a:schemeClr val="tx1"/>
                </a:solidFill>
                <a:effectLst/>
                <a:latin typeface="+mn-lt"/>
                <a:ea typeface="+mn-ea"/>
                <a:cs typeface="+mn-cs"/>
              </a:rPr>
              <a:t> should be a intervention of last resort.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13</a:t>
            </a:fld>
            <a:endParaRPr lang="en-US" altLang="en-US" dirty="0"/>
          </a:p>
        </p:txBody>
      </p:sp>
    </p:spTree>
    <p:extLst>
      <p:ext uri="{BB962C8B-B14F-4D97-AF65-F5344CB8AC3E}">
        <p14:creationId xmlns:p14="http://schemas.microsoft.com/office/powerpoint/2010/main" val="309930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Again, remember that burn patients are trauma patients first.  Evaluate for any signs of hemorrhage and treat as appropriate.  If the patient is bleeding, resuscitate as a trauma patient (i.e.</a:t>
            </a:r>
            <a:r>
              <a:rPr lang="en-US" sz="1200" kern="1200" baseline="0" dirty="0" smtClean="0">
                <a:solidFill>
                  <a:schemeClr val="tx1"/>
                </a:solidFill>
                <a:effectLst/>
                <a:latin typeface="+mn-lt"/>
                <a:ea typeface="+mn-ea"/>
                <a:cs typeface="+mn-cs"/>
              </a:rPr>
              <a:t> whole blood or a 1:1:1 </a:t>
            </a:r>
            <a:r>
              <a:rPr lang="en-US" sz="1200" kern="1200" dirty="0" smtClean="0">
                <a:solidFill>
                  <a:schemeClr val="tx1"/>
                </a:solidFill>
                <a:effectLst/>
                <a:latin typeface="+mn-lt"/>
                <a:ea typeface="+mn-ea"/>
                <a:cs typeface="+mn-cs"/>
              </a:rPr>
              <a:t>balanced transfusion) and then transition to a burn resuscitation when the bleeding is controlled.  Remove constrictive clothing or jewelry that can cause distal ischemia when a patient is being resuscitated.</a:t>
            </a:r>
          </a:p>
          <a:p>
            <a:r>
              <a:rPr lang="en-US" sz="1200" kern="1200" dirty="0" smtClean="0">
                <a:solidFill>
                  <a:schemeClr val="tx1"/>
                </a:solidFill>
                <a:effectLst/>
                <a:latin typeface="+mn-lt"/>
                <a:ea typeface="+mn-ea"/>
                <a:cs typeface="+mn-cs"/>
              </a:rPr>
              <a:t>  Preferably, IV or IO access is performed through healthy skin though they can absolutely be performed through burned skin if needed.  However, if placed through burned skin, IV’s need to be secured into place with sutures or staples as that tape WILL NOT stick to burn wounds.</a:t>
            </a:r>
          </a:p>
          <a:p>
            <a:r>
              <a:rPr lang="en-US" sz="1200" kern="1200" dirty="0" smtClean="0">
                <a:solidFill>
                  <a:schemeClr val="tx1"/>
                </a:solidFill>
                <a:effectLst/>
                <a:latin typeface="+mn-lt"/>
                <a:ea typeface="+mn-ea"/>
                <a:cs typeface="+mn-cs"/>
              </a:rPr>
              <a:t>  A difficult clinical situation is one where a trauma patient has a large burn, say 50% TBSA, concomitant with a major vascular injury requiring emergent operative intervention.  In this case it is easy to forget that the patient, while in the OR, needs crystalloid resuscitation while hemorrhage control is being obtained.</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14</a:t>
            </a:fld>
            <a:endParaRPr lang="en-US" altLang="en-US" dirty="0"/>
          </a:p>
        </p:txBody>
      </p:sp>
    </p:spTree>
    <p:extLst>
      <p:ext uri="{BB962C8B-B14F-4D97-AF65-F5344CB8AC3E}">
        <p14:creationId xmlns:p14="http://schemas.microsoft.com/office/powerpoint/2010/main" val="614690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Superficial</a:t>
            </a:r>
            <a:r>
              <a:rPr lang="en-US" sz="1200" kern="1200" baseline="0" dirty="0" smtClean="0">
                <a:solidFill>
                  <a:schemeClr val="tx1"/>
                </a:solidFill>
                <a:effectLst/>
                <a:latin typeface="+mn-lt"/>
                <a:ea typeface="+mn-ea"/>
                <a:cs typeface="+mn-cs"/>
              </a:rPr>
              <a:t> burns, or first degree burns, turn the skin erythematous and are moderately painful.  Most sun burns are superficial burns.</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  Partial thickness burns, or second degree burns, are divided into two types.  Superficial partial thickness burns blister.  When the blister ruptures, the underlying dermis is exposed as a very moist, highly reflective, white surface.  These burns are extremely painful.  Deep partial thickness burns extend deeper into the dermis.  The dermis starts to appear pink and is less moist than superficial partial thickness burns.  Deep partial thickness burns blanch when touched and have evidence of hair follicles when inspected closely as that hair follicles are at the base of the skin.  These burns are painful, but generally less painful than superficial partial thickness burns.</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  Full thickness burns appear as a dirty white or grey color.  They are dry, feel similar to leather, and are largely insensate and non-painful due to destruction of dermal nerve endings.</a:t>
            </a:r>
          </a:p>
          <a:p>
            <a:r>
              <a:rPr lang="en-US" sz="1200" kern="1200" dirty="0" smtClean="0">
                <a:solidFill>
                  <a:schemeClr val="tx1"/>
                </a:solidFill>
                <a:effectLst/>
                <a:latin typeface="+mn-lt"/>
                <a:ea typeface="+mn-ea"/>
                <a:cs typeface="+mn-cs"/>
              </a:rPr>
              <a:t>  When calculating the size of the patient’s burn, DO NOT count first degree burns (i.e. superficial burns).  They do not anatomically or physiologically damage the skin.  They do not cause burn shock or cause a need for resuscitation and will not require surgery.</a:t>
            </a:r>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15</a:t>
            </a:fld>
            <a:endParaRPr lang="en-US" altLang="en-US" dirty="0"/>
          </a:p>
        </p:txBody>
      </p:sp>
    </p:spTree>
    <p:extLst>
      <p:ext uri="{BB962C8B-B14F-4D97-AF65-F5344CB8AC3E}">
        <p14:creationId xmlns:p14="http://schemas.microsoft.com/office/powerpoint/2010/main" val="736295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Total Body</a:t>
            </a:r>
            <a:r>
              <a:rPr lang="en-US" sz="1200" kern="1200" baseline="0" dirty="0" smtClean="0">
                <a:solidFill>
                  <a:schemeClr val="tx1"/>
                </a:solidFill>
                <a:effectLst/>
                <a:latin typeface="+mn-lt"/>
                <a:ea typeface="+mn-ea"/>
                <a:cs typeface="+mn-cs"/>
              </a:rPr>
              <a:t> Surface Area or TBS</a:t>
            </a:r>
            <a:r>
              <a:rPr lang="en-US" sz="1200" kern="1200" dirty="0" smtClean="0">
                <a:solidFill>
                  <a:schemeClr val="tx1"/>
                </a:solidFill>
                <a:effectLst/>
                <a:latin typeface="+mn-lt"/>
                <a:ea typeface="+mn-ea"/>
                <a:cs typeface="+mn-cs"/>
              </a:rPr>
              <a:t>A is used to guide burn resuscitations and is a marker for severity of the injury.  The % TBSA burn is the sum of the % partial thickness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degree) and % full thickness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degree) involvement.  A quick estimate can be made using the rule of nine’s (i.e. head is 9%, upper extremities are 9% each, the thighs are 9% each, the calves and feet are 9% each, the chest is 9% on the front and 9% on the back, the abdomen is 9% on the front and 9% on the back, and the genitals are 1%).  A Lund-Browder chart is a much more accurate way of estimating TBSA and should be performed after a quick wound debridement.  A copy of the Lund Browder chart is in the Burn CPG and should be incorporated into the patient’s medical record.</a:t>
            </a:r>
          </a:p>
          <a:p>
            <a:r>
              <a:rPr lang="en-US" sz="1200" kern="1200" dirty="0" smtClean="0">
                <a:solidFill>
                  <a:schemeClr val="tx1"/>
                </a:solidFill>
                <a:effectLst/>
                <a:latin typeface="+mn-lt"/>
                <a:ea typeface="+mn-ea"/>
                <a:cs typeface="+mn-cs"/>
              </a:rPr>
              <a:t>  For smaller burns it is quick and easy to estimate TBSA by using the patient’s palm as an indicator for 1% TBSA.</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16</a:t>
            </a:fld>
            <a:endParaRPr lang="en-US" altLang="en-US" dirty="0"/>
          </a:p>
        </p:txBody>
      </p:sp>
    </p:spTree>
    <p:extLst>
      <p:ext uri="{BB962C8B-B14F-4D97-AF65-F5344CB8AC3E}">
        <p14:creationId xmlns:p14="http://schemas.microsoft.com/office/powerpoint/2010/main" val="462206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 is an example of a completed Lund Browder chart.  Blue</a:t>
            </a:r>
            <a:r>
              <a:rPr lang="en-US" baseline="0" dirty="0" smtClean="0"/>
              <a:t> coloring represents partial thickness burns and red coloring represents full thickness burns.  </a:t>
            </a:r>
            <a:br>
              <a:rPr lang="en-US" baseline="0" dirty="0" smtClean="0"/>
            </a:br>
            <a:r>
              <a:rPr lang="en-US" baseline="0" dirty="0" smtClean="0"/>
              <a:t/>
            </a:r>
            <a:br>
              <a:rPr lang="en-US" baseline="0" dirty="0" smtClean="0"/>
            </a:br>
            <a:r>
              <a:rPr lang="en-US" baseline="0" dirty="0" smtClean="0"/>
              <a:t>And yes, if anyone notices, the person who filled out this chart accidentally used the colors backward, which happens all the time.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17</a:t>
            </a:fld>
            <a:endParaRPr lang="en-US" altLang="en-US" dirty="0"/>
          </a:p>
        </p:txBody>
      </p:sp>
    </p:spTree>
    <p:extLst>
      <p:ext uri="{BB962C8B-B14F-4D97-AF65-F5344CB8AC3E}">
        <p14:creationId xmlns:p14="http://schemas.microsoft.com/office/powerpoint/2010/main" val="1073071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begin the resuscitation by using the Rule of Tens formula.  The Parkland Formula tends to overestimate resuscitation needs which can lead to severe complications.  The Modified Brooke formula, at 2 ml/kg/%TBSA, is a better formula for initial fluid rate.  However, the Rule of Tens is much easier and faster.  Simply multiply the estimated % TBSA by 10 and start the fluid at that rate in mL/hr.  </a:t>
            </a:r>
          </a:p>
          <a:p>
            <a:r>
              <a:rPr lang="en-US" sz="1200" kern="1200" dirty="0" smtClean="0">
                <a:solidFill>
                  <a:schemeClr val="tx1"/>
                </a:solidFill>
                <a:effectLst/>
                <a:latin typeface="+mn-lt"/>
                <a:ea typeface="+mn-ea"/>
                <a:cs typeface="+mn-cs"/>
              </a:rPr>
              <a:t>  Generally, patients with less the 20% TBSA burns will not go into burn shock and will not need a burn resuscitation, however there are outliers so be mindful of the occasional young healthy patient with 15% TBSA, completely normal vitals, making adequate urine, and a </a:t>
            </a:r>
            <a:r>
              <a:rPr lang="en-US" sz="1200" kern="1200" dirty="0" err="1" smtClean="0">
                <a:solidFill>
                  <a:schemeClr val="tx1"/>
                </a:solidFill>
                <a:effectLst/>
                <a:latin typeface="+mn-lt"/>
                <a:ea typeface="+mn-ea"/>
                <a:cs typeface="+mn-cs"/>
              </a:rPr>
              <a:t>Hgb</a:t>
            </a:r>
            <a:r>
              <a:rPr lang="en-US" sz="1200" kern="1200" dirty="0" smtClean="0">
                <a:solidFill>
                  <a:schemeClr val="tx1"/>
                </a:solidFill>
                <a:effectLst/>
                <a:latin typeface="+mn-lt"/>
                <a:ea typeface="+mn-ea"/>
                <a:cs typeface="+mn-cs"/>
              </a:rPr>
              <a:t> concentration of 18 or 19.</a:t>
            </a:r>
          </a:p>
          <a:p>
            <a:r>
              <a:rPr lang="en-US" sz="1200" kern="1200" dirty="0" smtClean="0">
                <a:solidFill>
                  <a:schemeClr val="tx1"/>
                </a:solidFill>
                <a:effectLst/>
                <a:latin typeface="+mn-lt"/>
                <a:ea typeface="+mn-ea"/>
                <a:cs typeface="+mn-cs"/>
              </a:rPr>
              <a:t>  Always use balanced salt solutions such as lactated Ringer’s solution or </a:t>
            </a:r>
            <a:r>
              <a:rPr lang="en-US" sz="1200" kern="1200" dirty="0" err="1" smtClean="0">
                <a:solidFill>
                  <a:schemeClr val="tx1"/>
                </a:solidFill>
                <a:effectLst/>
                <a:latin typeface="+mn-lt"/>
                <a:ea typeface="+mn-ea"/>
                <a:cs typeface="+mn-cs"/>
              </a:rPr>
              <a:t>Plasmalyte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Do NOT bolus fluids.  </a:t>
            </a:r>
            <a:r>
              <a:rPr lang="en-US" sz="1200" kern="1200" dirty="0" err="1" smtClean="0">
                <a:solidFill>
                  <a:schemeClr val="tx1"/>
                </a:solidFill>
                <a:effectLst/>
                <a:latin typeface="+mn-lt"/>
                <a:ea typeface="+mn-ea"/>
                <a:cs typeface="+mn-cs"/>
              </a:rPr>
              <a:t>Bolusing</a:t>
            </a:r>
            <a:r>
              <a:rPr lang="en-US" sz="1200" kern="1200" dirty="0" smtClean="0">
                <a:solidFill>
                  <a:schemeClr val="tx1"/>
                </a:solidFill>
                <a:effectLst/>
                <a:latin typeface="+mn-lt"/>
                <a:ea typeface="+mn-ea"/>
                <a:cs typeface="+mn-cs"/>
              </a:rPr>
              <a:t> fluids in burn shock just results in all of the fluid entering the extravascular space and not treating the shock.  The one exception is concurrent trauma – if you suspect the patient is bleeding, then feel free to bolus with blood.  </a:t>
            </a:r>
          </a:p>
          <a:p>
            <a:r>
              <a:rPr lang="en-US" sz="1200" kern="1200" dirty="0" smtClean="0">
                <a:solidFill>
                  <a:schemeClr val="tx1"/>
                </a:solidFill>
                <a:effectLst/>
                <a:latin typeface="+mn-lt"/>
                <a:ea typeface="+mn-ea"/>
                <a:cs typeface="+mn-cs"/>
              </a:rPr>
              <a:t>  Adjust fluid rate by no more than 20% up or down per hour based on UOP, </a:t>
            </a:r>
            <a:r>
              <a:rPr lang="en-US" sz="1200" kern="1200" dirty="0" err="1" smtClean="0">
                <a:solidFill>
                  <a:schemeClr val="tx1"/>
                </a:solidFill>
                <a:effectLst/>
                <a:latin typeface="+mn-lt"/>
                <a:ea typeface="+mn-ea"/>
                <a:cs typeface="+mn-cs"/>
              </a:rPr>
              <a:t>Hct</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Hgb</a:t>
            </a:r>
            <a:r>
              <a:rPr lang="en-US" sz="1200" kern="1200" dirty="0" smtClean="0">
                <a:solidFill>
                  <a:schemeClr val="tx1"/>
                </a:solidFill>
                <a:effectLst/>
                <a:latin typeface="+mn-lt"/>
                <a:ea typeface="+mn-ea"/>
                <a:cs typeface="+mn-cs"/>
              </a:rPr>
              <a:t> concentration, and lactate.  Alcohol and elevated blood glucose (e.g. poorly controlled diabetics) are diuretics and may falsely increase UOP in the setting of burn shock.</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18</a:t>
            </a:fld>
            <a:endParaRPr lang="en-US" altLang="en-US" dirty="0"/>
          </a:p>
        </p:txBody>
      </p:sp>
    </p:spTree>
    <p:extLst>
      <p:ext uri="{BB962C8B-B14F-4D97-AF65-F5344CB8AC3E}">
        <p14:creationId xmlns:p14="http://schemas.microsoft.com/office/powerpoint/2010/main" val="76952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Regardless of the method used to obtain the initial fluid rate for a burn resuscitation, what is most important to do subsequently is titrate based on the patient physiology.  Placement of a Foley catheter will allow targeting a urine output of 30-50 mL/hr.  The target urine output with rhabdomyolysis (e.g. high voltage electrical injuries) is 75-100 mL/hr.  The fluid rate should then be adjusted up or down by no more than 20% roughly every hour based on the UOP, lactate, and </a:t>
            </a:r>
            <a:r>
              <a:rPr lang="en-US" sz="1200" kern="1200" dirty="0" err="1" smtClean="0">
                <a:solidFill>
                  <a:schemeClr val="tx1"/>
                </a:solidFill>
                <a:effectLst/>
                <a:latin typeface="+mn-lt"/>
                <a:ea typeface="+mn-ea"/>
                <a:cs typeface="+mn-cs"/>
              </a:rPr>
              <a:t>Hct</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Hgb</a:t>
            </a:r>
            <a:r>
              <a:rPr lang="en-US" sz="1200" kern="1200" dirty="0" smtClean="0">
                <a:solidFill>
                  <a:schemeClr val="tx1"/>
                </a:solidFill>
                <a:effectLst/>
                <a:latin typeface="+mn-lt"/>
                <a:ea typeface="+mn-ea"/>
                <a:cs typeface="+mn-cs"/>
              </a:rPr>
              <a:t> concentration.</a:t>
            </a:r>
          </a:p>
          <a:p>
            <a:r>
              <a:rPr lang="en-US" sz="1200" kern="1200" dirty="0" smtClean="0">
                <a:solidFill>
                  <a:schemeClr val="tx1"/>
                </a:solidFill>
                <a:effectLst/>
                <a:latin typeface="+mn-lt"/>
                <a:ea typeface="+mn-ea"/>
                <a:cs typeface="+mn-cs"/>
              </a:rPr>
              <a:t>  Resuscitation ends when maintenance rate achieved. This will be higher than normal as the patient will lose free water from the burns wounds at about 1 mL/kg/%TBSA/day.</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19</a:t>
            </a:fld>
            <a:endParaRPr lang="en-US" altLang="en-US" dirty="0"/>
          </a:p>
        </p:txBody>
      </p:sp>
    </p:spTree>
    <p:extLst>
      <p:ext uri="{BB962C8B-B14F-4D97-AF65-F5344CB8AC3E}">
        <p14:creationId xmlns:p14="http://schemas.microsoft.com/office/powerpoint/2010/main" val="125599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get everyone thinking about burn trauma with a very simple scenario.</a:t>
            </a:r>
          </a:p>
          <a:p>
            <a:r>
              <a:rPr lang="en-US" sz="1200" kern="1200" dirty="0" smtClean="0">
                <a:solidFill>
                  <a:schemeClr val="tx1"/>
                </a:solidFill>
                <a:effectLst/>
                <a:latin typeface="+mn-lt"/>
                <a:ea typeface="+mn-ea"/>
                <a:cs typeface="+mn-cs"/>
              </a:rPr>
              <a:t>You are at a Role 2 facility.  A 19-year-old male E2, who had been assigned to burn trash by his supervisor, sustained burns after throwing JP8 Jet Fuel on the fire as an accelerant.  Medics call in from the scene, estimating that he is burned over 80% of his body.</a:t>
            </a:r>
          </a:p>
          <a:p>
            <a:pPr lvl="0"/>
            <a:r>
              <a:rPr lang="en-US" sz="1200" kern="1200" dirty="0" smtClean="0">
                <a:solidFill>
                  <a:schemeClr val="tx1"/>
                </a:solidFill>
                <a:effectLst/>
                <a:latin typeface="+mn-lt"/>
                <a:ea typeface="+mn-ea"/>
                <a:cs typeface="+mn-cs"/>
              </a:rPr>
              <a:t>What are your priorities of care?</a:t>
            </a:r>
          </a:p>
          <a:p>
            <a:pPr lvl="0"/>
            <a:r>
              <a:rPr lang="en-US" sz="1200" kern="1200" dirty="0" smtClean="0">
                <a:solidFill>
                  <a:schemeClr val="tx1"/>
                </a:solidFill>
                <a:effectLst/>
                <a:latin typeface="+mn-lt"/>
                <a:ea typeface="+mn-ea"/>
                <a:cs typeface="+mn-cs"/>
              </a:rPr>
              <a:t>What are appropriate surgical interventions at a Role 2</a:t>
            </a:r>
          </a:p>
          <a:p>
            <a:pPr lvl="0"/>
            <a:r>
              <a:rPr lang="en-US" sz="1200" kern="1200" dirty="0" smtClean="0">
                <a:solidFill>
                  <a:schemeClr val="tx1"/>
                </a:solidFill>
                <a:effectLst/>
                <a:latin typeface="+mn-lt"/>
                <a:ea typeface="+mn-ea"/>
                <a:cs typeface="+mn-cs"/>
              </a:rPr>
              <a:t>How would one go about resuscitating this patient?</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a:t>
            </a:fld>
            <a:endParaRPr lang="en-US" altLang="en-US" dirty="0"/>
          </a:p>
        </p:txBody>
      </p:sp>
    </p:spTree>
    <p:extLst>
      <p:ext uri="{BB962C8B-B14F-4D97-AF65-F5344CB8AC3E}">
        <p14:creationId xmlns:p14="http://schemas.microsoft.com/office/powerpoint/2010/main" val="4011897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will be demonstrated in a few slides, over-resuscitation can lead to a myriad of problems.  Should a patient require a high volume resuscitation (described as 1500 mL/</a:t>
            </a:r>
            <a:r>
              <a:rPr lang="en-US" sz="1200" kern="1200" dirty="0" err="1" smtClean="0">
                <a:solidFill>
                  <a:schemeClr val="tx1"/>
                </a:solidFill>
                <a:effectLst/>
                <a:latin typeface="+mn-lt"/>
                <a:ea typeface="+mn-ea"/>
                <a:cs typeface="+mn-cs"/>
              </a:rPr>
              <a:t>hr</a:t>
            </a:r>
            <a:r>
              <a:rPr lang="en-US" sz="1200" kern="1200" dirty="0" smtClean="0">
                <a:solidFill>
                  <a:schemeClr val="tx1"/>
                </a:solidFill>
                <a:effectLst/>
                <a:latin typeface="+mn-lt"/>
                <a:ea typeface="+mn-ea"/>
                <a:cs typeface="+mn-cs"/>
              </a:rPr>
              <a:t> in the CPG, but as low as 1000 mL/</a:t>
            </a:r>
            <a:r>
              <a:rPr lang="en-US" sz="1200" kern="1200" dirty="0" err="1" smtClean="0">
                <a:solidFill>
                  <a:schemeClr val="tx1"/>
                </a:solidFill>
                <a:effectLst/>
                <a:latin typeface="+mn-lt"/>
                <a:ea typeface="+mn-ea"/>
                <a:cs typeface="+mn-cs"/>
              </a:rPr>
              <a:t>hr</a:t>
            </a:r>
            <a:r>
              <a:rPr lang="en-US" sz="1200" kern="1200" dirty="0" smtClean="0">
                <a:solidFill>
                  <a:schemeClr val="tx1"/>
                </a:solidFill>
                <a:effectLst/>
                <a:latin typeface="+mn-lt"/>
                <a:ea typeface="+mn-ea"/>
                <a:cs typeface="+mn-cs"/>
              </a:rPr>
              <a:t> for most of the burn surgeons at the ISR), consider either adding a colloid or starting vasopressors.  Or both.  The Ivy Index or 250 mL/kg of</a:t>
            </a:r>
            <a:r>
              <a:rPr lang="en-US" sz="1200" kern="1200" baseline="0" dirty="0" smtClean="0">
                <a:solidFill>
                  <a:schemeClr val="tx1"/>
                </a:solidFill>
                <a:effectLst/>
                <a:latin typeface="+mn-lt"/>
                <a:ea typeface="+mn-ea"/>
                <a:cs typeface="+mn-cs"/>
              </a:rPr>
              <a:t> fluid resuscitation given </a:t>
            </a:r>
            <a:r>
              <a:rPr lang="en-US" sz="1200" kern="1200" dirty="0" smtClean="0">
                <a:solidFill>
                  <a:schemeClr val="tx1"/>
                </a:solidFill>
                <a:effectLst/>
                <a:latin typeface="+mn-lt"/>
                <a:ea typeface="+mn-ea"/>
                <a:cs typeface="+mn-cs"/>
              </a:rPr>
              <a:t>before 24 hours post burn is also significant as it predicts complications such as abdominal compartment syndrome.</a:t>
            </a:r>
          </a:p>
          <a:p>
            <a:r>
              <a:rPr lang="en-US" sz="1200" kern="1200" dirty="0" smtClean="0">
                <a:solidFill>
                  <a:schemeClr val="tx1"/>
                </a:solidFill>
                <a:effectLst/>
                <a:latin typeface="+mn-lt"/>
                <a:ea typeface="+mn-ea"/>
                <a:cs typeface="+mn-cs"/>
              </a:rPr>
              <a:t>  Use the following chart from the CPG as a guide to an appropriate albumin rate.  The albumin is generally initiated 8 hours post burn and usually continued until 48 hours post-injury.  Alternatively, plasma can be used if the patient is </a:t>
            </a:r>
            <a:r>
              <a:rPr lang="en-US" sz="1200" kern="1200" dirty="0" err="1" smtClean="0">
                <a:solidFill>
                  <a:schemeClr val="tx1"/>
                </a:solidFill>
                <a:effectLst/>
                <a:latin typeface="+mn-lt"/>
                <a:ea typeface="+mn-ea"/>
                <a:cs typeface="+mn-cs"/>
              </a:rPr>
              <a:t>coagulopathic</a:t>
            </a:r>
            <a:r>
              <a:rPr lang="en-US" sz="1200" kern="1200" dirty="0" smtClean="0">
                <a:solidFill>
                  <a:schemeClr val="tx1"/>
                </a:solidFill>
                <a:effectLst/>
                <a:latin typeface="+mn-lt"/>
                <a:ea typeface="+mn-ea"/>
                <a:cs typeface="+mn-cs"/>
              </a:rPr>
              <a:t>.  Supplies available in a role 2 may mean that this option is not available.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20</a:t>
            </a:fld>
            <a:endParaRPr lang="en-US" altLang="en-US" dirty="0"/>
          </a:p>
        </p:txBody>
      </p:sp>
    </p:spTree>
    <p:extLst>
      <p:ext uri="{BB962C8B-B14F-4D97-AF65-F5344CB8AC3E}">
        <p14:creationId xmlns:p14="http://schemas.microsoft.com/office/powerpoint/2010/main" val="343863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The recommended formula for initiating a pediatric burn resuscitation is 3 mL/kg/% TBSA over the first 24 hours.  Half in the first 8 hours, half in the second 16 hours. Adjust as one would for adults with a goal UOP 0.5-1.0 mL/kg/hr.  You must also add a non-titrated maintenance rate of D5LR for children &lt; 20 kg.</a:t>
            </a:r>
          </a:p>
          <a:p>
            <a:r>
              <a:rPr lang="en-US" sz="1200" kern="1200" dirty="0" smtClean="0">
                <a:solidFill>
                  <a:schemeClr val="tx1"/>
                </a:solidFill>
                <a:effectLst/>
                <a:latin typeface="+mn-lt"/>
                <a:ea typeface="+mn-ea"/>
                <a:cs typeface="+mn-cs"/>
              </a:rPr>
              <a:t>  The Burn Care CPG goes into detail about pediatric resuscitations.  For the most part, you will not be able to evacuate these patients, so be profoundly careful about what you choose to engage in.  Even though these are pediatric patients, they are profoundly resource intense patients who will be with you for a long time.</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21</a:t>
            </a:fld>
            <a:endParaRPr lang="en-US" altLang="en-US" dirty="0"/>
          </a:p>
        </p:txBody>
      </p:sp>
    </p:spTree>
    <p:extLst>
      <p:ext uri="{BB962C8B-B14F-4D97-AF65-F5344CB8AC3E}">
        <p14:creationId xmlns:p14="http://schemas.microsoft.com/office/powerpoint/2010/main" val="1071168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 and under resuscitation can lead to a host of potentially life-threatening problems.  Over resuscitation can result in airway edema, ARDS, compartment syndrome in the extremities or abdomen, ocular compartment syndrome,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cerebral herniation, and burn wound conversion.  Abdominal compartment syndrome, should it occur in burn patients, is almost universally fatal.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22</a:t>
            </a:fld>
            <a:endParaRPr lang="en-US" altLang="en-US" dirty="0"/>
          </a:p>
        </p:txBody>
      </p:sp>
    </p:spTree>
    <p:extLst>
      <p:ext uri="{BB962C8B-B14F-4D97-AF65-F5344CB8AC3E}">
        <p14:creationId xmlns:p14="http://schemas.microsoft.com/office/powerpoint/2010/main" val="826092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Under resuscitation, by contrast, can cause end organ dysfunction from </a:t>
            </a:r>
            <a:r>
              <a:rPr lang="en-US" sz="1200" kern="1200" dirty="0" err="1" smtClean="0">
                <a:solidFill>
                  <a:schemeClr val="tx1"/>
                </a:solidFill>
                <a:effectLst/>
                <a:latin typeface="+mn-lt"/>
                <a:ea typeface="+mn-ea"/>
                <a:cs typeface="+mn-cs"/>
              </a:rPr>
              <a:t>malperfusion</a:t>
            </a:r>
            <a:r>
              <a:rPr lang="en-US" sz="1200" kern="1200" dirty="0" smtClean="0">
                <a:solidFill>
                  <a:schemeClr val="tx1"/>
                </a:solidFill>
                <a:effectLst/>
                <a:latin typeface="+mn-lt"/>
                <a:ea typeface="+mn-ea"/>
                <a:cs typeface="+mn-cs"/>
              </a:rPr>
              <a:t>.  And, just like with over resuscitation, burn wounds can convert from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degree to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degree.</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23</a:t>
            </a:fld>
            <a:endParaRPr lang="en-US" altLang="en-US" dirty="0"/>
          </a:p>
        </p:txBody>
      </p:sp>
    </p:spTree>
    <p:extLst>
      <p:ext uri="{BB962C8B-B14F-4D97-AF65-F5344CB8AC3E}">
        <p14:creationId xmlns:p14="http://schemas.microsoft.com/office/powerpoint/2010/main" val="868325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Documentation is important and necessary to help guide management along the continuity of care. </a:t>
            </a:r>
          </a:p>
          <a:p>
            <a:r>
              <a:rPr lang="en-US" sz="1200" kern="1200" dirty="0" smtClean="0">
                <a:solidFill>
                  <a:schemeClr val="tx1"/>
                </a:solidFill>
                <a:effectLst/>
                <a:latin typeface="+mn-lt"/>
                <a:ea typeface="+mn-ea"/>
                <a:cs typeface="+mn-cs"/>
              </a:rPr>
              <a:t>  For instance, the JTS Burn Resuscitation Flow Sheet provides clinicians with a tool to track burn resuscitation over a 72-hour period. </a:t>
            </a:r>
          </a:p>
          <a:p>
            <a:r>
              <a:rPr lang="en-US" sz="1200" kern="1200" dirty="0" smtClean="0">
                <a:solidFill>
                  <a:schemeClr val="tx1"/>
                </a:solidFill>
                <a:effectLst/>
                <a:latin typeface="+mn-lt"/>
                <a:ea typeface="+mn-ea"/>
                <a:cs typeface="+mn-cs"/>
              </a:rPr>
              <a:t>  Please document the patient’s vitals, UOP, and resuscitation using the flow sheet found in the burn CPG.  It greatly helps to guide a patient’s resuscitation as they move across the roles of care (Role 2 -&gt; 3 -&gt; 4 -&gt; USAISR burn center).  Please send the document with the patient when they transfer and ask the transferring team (e.g. </a:t>
            </a:r>
            <a:r>
              <a:rPr lang="en-US" sz="1200" kern="1200" dirty="0" err="1" smtClean="0">
                <a:solidFill>
                  <a:schemeClr val="tx1"/>
                </a:solidFill>
                <a:effectLst/>
                <a:latin typeface="+mn-lt"/>
                <a:ea typeface="+mn-ea"/>
                <a:cs typeface="+mn-cs"/>
              </a:rPr>
              <a:t>Dustoff</a:t>
            </a:r>
            <a:r>
              <a:rPr lang="en-US" sz="1200" kern="1200" dirty="0" smtClean="0">
                <a:solidFill>
                  <a:schemeClr val="tx1"/>
                </a:solidFill>
                <a:effectLst/>
                <a:latin typeface="+mn-lt"/>
                <a:ea typeface="+mn-ea"/>
                <a:cs typeface="+mn-cs"/>
              </a:rPr>
              <a:t>, CCATT) to continue to document on the resuscitation flow sheet.</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24</a:t>
            </a:fld>
            <a:endParaRPr lang="en-US" altLang="en-US" dirty="0"/>
          </a:p>
        </p:txBody>
      </p:sp>
    </p:spTree>
    <p:extLst>
      <p:ext uri="{BB962C8B-B14F-4D97-AF65-F5344CB8AC3E}">
        <p14:creationId xmlns:p14="http://schemas.microsoft.com/office/powerpoint/2010/main" val="722964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Body temperature regulation is controlled by the hypothalamus and skin.  Burned, damaged skin loses the ability to auto regulate body temperature.  Therefore, burn patients are extremely predisposed to hypothermia.  We have lost service members from hypothermia following burn injuries.  To mitigate hypothermia, try to keep the patient in a warm room, &gt;90⁰F if possible.  Use warm IV fluids, warm blankets, Bair Huggers, and reflective blankets</a:t>
            </a:r>
            <a:r>
              <a:rPr lang="en-US" sz="1200" kern="1200" baseline="0" dirty="0" smtClean="0">
                <a:solidFill>
                  <a:schemeClr val="tx1"/>
                </a:solidFill>
                <a:effectLst/>
                <a:latin typeface="+mn-lt"/>
                <a:ea typeface="+mn-ea"/>
                <a:cs typeface="+mn-cs"/>
              </a:rPr>
              <a:t> to keep a patient warm.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25</a:t>
            </a:fld>
            <a:endParaRPr lang="en-US" altLang="en-US" dirty="0"/>
          </a:p>
        </p:txBody>
      </p:sp>
    </p:spTree>
    <p:extLst>
      <p:ext uri="{BB962C8B-B14F-4D97-AF65-F5344CB8AC3E}">
        <p14:creationId xmlns:p14="http://schemas.microsoft.com/office/powerpoint/2010/main" val="381632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acute setting, burn wounds should be debrided (i.e. dead skin wiped away), cleaned with </a:t>
            </a:r>
            <a:r>
              <a:rPr lang="en-US" sz="1200" kern="1200" dirty="0" err="1" smtClean="0">
                <a:solidFill>
                  <a:schemeClr val="tx1"/>
                </a:solidFill>
                <a:effectLst/>
                <a:latin typeface="+mn-lt"/>
                <a:ea typeface="+mn-ea"/>
                <a:cs typeface="+mn-cs"/>
              </a:rPr>
              <a:t>Hibiclens</a:t>
            </a:r>
            <a:r>
              <a:rPr lang="en-US" sz="1200" kern="1200" dirty="0" smtClean="0">
                <a:solidFill>
                  <a:schemeClr val="tx1"/>
                </a:solidFill>
                <a:effectLst/>
                <a:latin typeface="+mn-lt"/>
                <a:ea typeface="+mn-ea"/>
                <a:cs typeface="+mn-cs"/>
              </a:rPr>
              <a:t> or equivalent, and inspected daily for cellulitis.  This will require IV narcotics and/or ketamine for analgesia.</a:t>
            </a:r>
          </a:p>
          <a:p>
            <a:r>
              <a:rPr lang="en-US" sz="1200" kern="1200" dirty="0" smtClean="0">
                <a:solidFill>
                  <a:schemeClr val="tx1"/>
                </a:solidFill>
                <a:effectLst/>
                <a:latin typeface="+mn-lt"/>
                <a:ea typeface="+mn-ea"/>
                <a:cs typeface="+mn-cs"/>
              </a:rPr>
              <a:t>  Unless you are highly experienced with excision and grafting it should be deferred to a definitive care facility such as the USAISR Burn Center.   These patients are resource intense and frequently require multiple surgeries and need extensive surgical planning for the patients to survive.  Furthermore, it is unusual for a patient to get a significant burn wound infection in the first 48-72 hours post injury.  The resources required to successfully excise and graft large burns and do the subsequent wound care almost always exceeds what is available in Role II and III facilities.</a:t>
            </a:r>
          </a:p>
          <a:p>
            <a:r>
              <a:rPr lang="en-US" sz="1200" kern="1200" dirty="0" smtClean="0">
                <a:solidFill>
                  <a:schemeClr val="tx1"/>
                </a:solidFill>
                <a:effectLst/>
                <a:latin typeface="+mn-lt"/>
                <a:ea typeface="+mn-ea"/>
                <a:cs typeface="+mn-cs"/>
              </a:rPr>
              <a:t>  All burn patients should have their tetanus prophylaxis updated and patients with &gt; 20% TBSA burns should be put on GI prophylaxis with IV pantoprazole.  There is no need for IV antibiotic prophylaxis in isolated burn patients.  Antibiotic prophylaxis is provided via topical antibiotics, which is covered in a couple of slides.</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26</a:t>
            </a:fld>
            <a:endParaRPr lang="en-US" altLang="en-US" dirty="0"/>
          </a:p>
        </p:txBody>
      </p:sp>
    </p:spTree>
    <p:extLst>
      <p:ext uri="{BB962C8B-B14F-4D97-AF65-F5344CB8AC3E}">
        <p14:creationId xmlns:p14="http://schemas.microsoft.com/office/powerpoint/2010/main" val="429608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Again, the resources needed to perform burn surgery are extensive.  This is why there are only a limited number of burn centers in the US.  Burn patients require a large amount of narcotics and other analgesics, wound care supplies, and blood transfusions, all of which exceeds what is available at most role II’s and role III’s.  If you receive a patient that you cannot evacuate (e.g. z Local National or are in a Prolonged Field Care situation), be very careful with what you choose to tackle.  Even small burn surgeries are resource intense and may compromise your facility’s ability to provide subsequent care to other patients.  All US nationals should be evacuated prior to receiving definitive burn care (i.e. excision and grafting).  There is information in the Burn Wound Management Prolonged Field Care CPG on oral rehydration; an alternative if IV resuscitation is not possible due to limited supplies.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27</a:t>
            </a:fld>
            <a:endParaRPr lang="en-US" altLang="en-US" dirty="0"/>
          </a:p>
        </p:txBody>
      </p:sp>
    </p:spTree>
    <p:extLst>
      <p:ext uri="{BB962C8B-B14F-4D97-AF65-F5344CB8AC3E}">
        <p14:creationId xmlns:p14="http://schemas.microsoft.com/office/powerpoint/2010/main" val="1585092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 This table covers the different types of burn wound dressings available in the deployed setting.  </a:t>
            </a:r>
            <a:r>
              <a:rPr lang="en-US" sz="1200" kern="1200" dirty="0" err="1" smtClean="0">
                <a:solidFill>
                  <a:schemeClr val="tx1"/>
                </a:solidFill>
                <a:effectLst/>
                <a:latin typeface="+mn-lt"/>
                <a:ea typeface="+mn-ea"/>
                <a:cs typeface="+mn-cs"/>
              </a:rPr>
              <a:t>Silversulfadiazine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mafenide</a:t>
            </a:r>
            <a:r>
              <a:rPr lang="en-US" sz="1200" kern="1200" dirty="0" smtClean="0">
                <a:solidFill>
                  <a:schemeClr val="tx1"/>
                </a:solidFill>
                <a:effectLst/>
                <a:latin typeface="+mn-lt"/>
                <a:ea typeface="+mn-ea"/>
                <a:cs typeface="+mn-cs"/>
              </a:rPr>
              <a:t> acetate, and bacitracin are creams whereas silver nylon is a sheet of silver impregnated material that requires moistening with water to activate.  The pros and cons of each is listed in the table.  Bacitracin is usually reserved for superficial partial thickness burns to sensitive areas of the body with good blood flow, specifically the face, genitals, and palms of the hands.  Specifics on how to apply the dressings is in the Burn Care CPG.</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28</a:t>
            </a:fld>
            <a:endParaRPr lang="en-US" altLang="en-US" dirty="0"/>
          </a:p>
        </p:txBody>
      </p:sp>
    </p:spTree>
    <p:extLst>
      <p:ext uri="{BB962C8B-B14F-4D97-AF65-F5344CB8AC3E}">
        <p14:creationId xmlns:p14="http://schemas.microsoft.com/office/powerpoint/2010/main" val="92118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Escharotomy is used for </a:t>
            </a:r>
            <a:r>
              <a:rPr lang="en-US" sz="1200" b="1" i="1" kern="1200" dirty="0" smtClean="0">
                <a:solidFill>
                  <a:schemeClr val="tx1"/>
                </a:solidFill>
                <a:effectLst/>
                <a:latin typeface="+mn-lt"/>
                <a:ea typeface="+mn-ea"/>
                <a:cs typeface="+mn-cs"/>
              </a:rPr>
              <a:t>full thickness, circumferential burns</a:t>
            </a:r>
            <a:r>
              <a:rPr lang="en-US" sz="1200" kern="1200" dirty="0" smtClean="0">
                <a:solidFill>
                  <a:schemeClr val="tx1"/>
                </a:solidFill>
                <a:effectLst/>
                <a:latin typeface="+mn-lt"/>
                <a:ea typeface="+mn-ea"/>
                <a:cs typeface="+mn-cs"/>
              </a:rPr>
              <a:t>. The eschar can create a constrictive band leading to progressive impairment of venous outflow and arterial inflow causing compartment syndrome.  Escharotomy is appropriate for: Upper extremities, Lower extremities, Thorax, Abdomen, and the Neck.</a:t>
            </a:r>
          </a:p>
          <a:p>
            <a:r>
              <a:rPr lang="en-US" sz="1200" kern="1200" dirty="0" smtClean="0">
                <a:solidFill>
                  <a:schemeClr val="tx1"/>
                </a:solidFill>
                <a:effectLst/>
                <a:latin typeface="+mn-lt"/>
                <a:ea typeface="+mn-ea"/>
                <a:cs typeface="+mn-cs"/>
              </a:rPr>
              <a:t>  While these incisions can be performed with a knife, they tend to bleed quite a bit.  Electrocautery can help with bleeding; just make sure to give the patient some IV narcotics or ketamine for analgesia first because the electric current and heat carry to healthy, innervated tissue underneath burned</a:t>
            </a:r>
            <a:r>
              <a:rPr lang="en-US" sz="1200" kern="1200" baseline="0" dirty="0" smtClean="0">
                <a:solidFill>
                  <a:schemeClr val="tx1"/>
                </a:solidFill>
                <a:effectLst/>
                <a:latin typeface="+mn-lt"/>
                <a:ea typeface="+mn-ea"/>
                <a:cs typeface="+mn-cs"/>
              </a:rPr>
              <a:t> skin</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DO NOT, DO NOT, DO NOT perform prophylactic fasciotomies.  This causes the extremity to swell significantly and can cause profound problems with wound coverage longitudinally, putting the patient at increased risk of dying from a wound infection or losing a limb.  Fasciotomies should only be performed if the patient has compartment syndrome after an escharotomy is performed.  Be sure to use a Stryker needle or arterial line to measure compartment pressures first.</a:t>
            </a:r>
          </a:p>
          <a:p>
            <a:r>
              <a:rPr lang="en-US" sz="1200" kern="1200" dirty="0" smtClean="0">
                <a:solidFill>
                  <a:schemeClr val="tx1"/>
                </a:solidFill>
                <a:effectLst/>
                <a:latin typeface="+mn-lt"/>
                <a:ea typeface="+mn-ea"/>
                <a:cs typeface="+mn-cs"/>
              </a:rPr>
              <a:t>  Prior to transport, seriously consider prophylactic </a:t>
            </a:r>
            <a:r>
              <a:rPr lang="en-US" sz="1200" kern="1200" dirty="0" err="1" smtClean="0">
                <a:solidFill>
                  <a:schemeClr val="tx1"/>
                </a:solidFill>
                <a:effectLst/>
                <a:latin typeface="+mn-lt"/>
                <a:ea typeface="+mn-ea"/>
                <a:cs typeface="+mn-cs"/>
              </a:rPr>
              <a:t>escharotomies</a:t>
            </a:r>
            <a:r>
              <a:rPr lang="en-US" sz="1200" kern="1200" dirty="0" smtClean="0">
                <a:solidFill>
                  <a:schemeClr val="tx1"/>
                </a:solidFill>
                <a:effectLst/>
                <a:latin typeface="+mn-lt"/>
                <a:ea typeface="+mn-ea"/>
                <a:cs typeface="+mn-cs"/>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29</a:t>
            </a:fld>
            <a:endParaRPr lang="en-US" altLang="en-US" dirty="0"/>
          </a:p>
        </p:txBody>
      </p:sp>
    </p:spTree>
    <p:extLst>
      <p:ext uri="{BB962C8B-B14F-4D97-AF65-F5344CB8AC3E}">
        <p14:creationId xmlns:p14="http://schemas.microsoft.com/office/powerpoint/2010/main" val="105074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Objectives for this lecture include:</a:t>
            </a:r>
          </a:p>
          <a:p>
            <a:pPr lvl="0"/>
            <a:r>
              <a:rPr lang="en-US" sz="1200" kern="1200" dirty="0" smtClean="0">
                <a:solidFill>
                  <a:schemeClr val="tx1"/>
                </a:solidFill>
                <a:effectLst/>
                <a:latin typeface="+mn-lt"/>
                <a:ea typeface="+mn-ea"/>
                <a:cs typeface="+mn-cs"/>
              </a:rPr>
              <a:t>Estimate burn size off of Lund Browder Chart.</a:t>
            </a:r>
          </a:p>
          <a:p>
            <a:pPr lvl="0"/>
            <a:r>
              <a:rPr lang="en-US" sz="1200" kern="1200" dirty="0" smtClean="0">
                <a:solidFill>
                  <a:schemeClr val="tx1"/>
                </a:solidFill>
                <a:effectLst/>
                <a:latin typeface="+mn-lt"/>
                <a:ea typeface="+mn-ea"/>
                <a:cs typeface="+mn-cs"/>
              </a:rPr>
              <a:t>Resuscitate using Rule of 10’s and Joint Trauma System’s (JTS) Clinical Practice Guidelines (CPGs).</a:t>
            </a:r>
          </a:p>
          <a:p>
            <a:pPr lvl="0"/>
            <a:r>
              <a:rPr lang="en-US" sz="1200" kern="1200" dirty="0" smtClean="0">
                <a:solidFill>
                  <a:schemeClr val="tx1"/>
                </a:solidFill>
                <a:effectLst/>
                <a:latin typeface="+mn-lt"/>
                <a:ea typeface="+mn-ea"/>
                <a:cs typeface="+mn-cs"/>
              </a:rPr>
              <a:t>Prevent hypothermia.</a:t>
            </a:r>
          </a:p>
          <a:p>
            <a:pPr lvl="0"/>
            <a:r>
              <a:rPr lang="en-US" sz="1200" kern="1200" dirty="0" smtClean="0">
                <a:solidFill>
                  <a:schemeClr val="tx1"/>
                </a:solidFill>
                <a:effectLst/>
                <a:latin typeface="+mn-lt"/>
                <a:ea typeface="+mn-ea"/>
                <a:cs typeface="+mn-cs"/>
              </a:rPr>
              <a:t>Learn indications for and how to perform </a:t>
            </a:r>
            <a:r>
              <a:rPr lang="en-US" sz="1200" kern="1200" dirty="0" err="1" smtClean="0">
                <a:solidFill>
                  <a:schemeClr val="tx1"/>
                </a:solidFill>
                <a:effectLst/>
                <a:latin typeface="+mn-lt"/>
                <a:ea typeface="+mn-ea"/>
                <a:cs typeface="+mn-cs"/>
              </a:rPr>
              <a:t>Escharotomies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Learn basics of wound care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3</a:t>
            </a:fld>
            <a:endParaRPr lang="en-US" altLang="en-US" dirty="0"/>
          </a:p>
        </p:txBody>
      </p:sp>
    </p:spTree>
    <p:extLst>
      <p:ext uri="{BB962C8B-B14F-4D97-AF65-F5344CB8AC3E}">
        <p14:creationId xmlns:p14="http://schemas.microsoft.com/office/powerpoint/2010/main" val="995571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diagram shows the proper positioning of escharotomy incisions.  The incisions travel up and down the medial and lateral aspects of the extremities.  Be careful of the radial nerve in the lateral upper arm near the elbow and the saphenous vein in the medial calf and thigh.  Make sure to cross the joints if the circumferential burns extend across the joint.  Torso escharotomy incisions are typically started in the midclavicular line and then carried down the anterior axillary lines.  A transverse incision underneath the inframammary fold is also made.  A separate, lower transverse incision can be made if the patient is developing abdominal compartment syndrome.  </a:t>
            </a:r>
            <a:r>
              <a:rPr lang="en-US" sz="1200" kern="1200" dirty="0" err="1" smtClean="0">
                <a:solidFill>
                  <a:schemeClr val="tx1"/>
                </a:solidFill>
                <a:effectLst/>
                <a:latin typeface="+mn-lt"/>
                <a:ea typeface="+mn-ea"/>
                <a:cs typeface="+mn-cs"/>
              </a:rPr>
              <a:t>Escharotomies</a:t>
            </a:r>
            <a:r>
              <a:rPr lang="en-US" sz="1200" kern="1200" dirty="0" smtClean="0">
                <a:solidFill>
                  <a:schemeClr val="tx1"/>
                </a:solidFill>
                <a:effectLst/>
                <a:latin typeface="+mn-lt"/>
                <a:ea typeface="+mn-ea"/>
                <a:cs typeface="+mn-cs"/>
              </a:rPr>
              <a:t> can also be performed on the lateral aspects of the neck.</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30</a:t>
            </a:fld>
            <a:endParaRPr lang="en-US" altLang="en-US" dirty="0"/>
          </a:p>
        </p:txBody>
      </p:sp>
    </p:spTree>
    <p:extLst>
      <p:ext uri="{BB962C8B-B14F-4D97-AF65-F5344CB8AC3E}">
        <p14:creationId xmlns:p14="http://schemas.microsoft.com/office/powerpoint/2010/main" val="670426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These photos demonstrate correctly performed </a:t>
            </a:r>
            <a:r>
              <a:rPr lang="en-US" sz="1200" kern="1200" dirty="0" err="1" smtClean="0">
                <a:solidFill>
                  <a:schemeClr val="tx1"/>
                </a:solidFill>
                <a:effectLst/>
                <a:latin typeface="+mn-lt"/>
                <a:ea typeface="+mn-ea"/>
                <a:cs typeface="+mn-cs"/>
              </a:rPr>
              <a:t>escharotomies</a:t>
            </a:r>
            <a:r>
              <a:rPr lang="en-US" sz="1200" kern="1200" dirty="0" smtClean="0">
                <a:solidFill>
                  <a:schemeClr val="tx1"/>
                </a:solidFill>
                <a:effectLst/>
                <a:latin typeface="+mn-lt"/>
                <a:ea typeface="+mn-ea"/>
                <a:cs typeface="+mn-cs"/>
              </a:rPr>
              <a:t> along the chest and upper extremities on the left and the lower extremities on the right.</a:t>
            </a:r>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31</a:t>
            </a:fld>
            <a:endParaRPr lang="en-US" altLang="en-US" dirty="0"/>
          </a:p>
        </p:txBody>
      </p:sp>
    </p:spTree>
    <p:extLst>
      <p:ext uri="{BB962C8B-B14F-4D97-AF65-F5344CB8AC3E}">
        <p14:creationId xmlns:p14="http://schemas.microsoft.com/office/powerpoint/2010/main" val="2836435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Electrical current is conducted in two forms, as alternating or direct current.  Generally, alternating current is Low voltage, &lt;1000V, and is seen within households in the US. Alternating current at the right frequency can induce cardiac arrhythmias.  Direct current is conducted through high voltage, &gt;1000V, usually seen in transmission wires in US.</a:t>
            </a:r>
          </a:p>
          <a:p>
            <a:r>
              <a:rPr lang="en-US" sz="1200" kern="1200" dirty="0" smtClean="0">
                <a:solidFill>
                  <a:schemeClr val="tx1"/>
                </a:solidFill>
                <a:effectLst/>
                <a:latin typeface="+mn-lt"/>
                <a:ea typeface="+mn-ea"/>
                <a:cs typeface="+mn-cs"/>
              </a:rPr>
              <a:t>  How do electrical injuries cause trauma?  Direct current propels patients away from the power source, causing them to sustain blunt trauma.  Direct current, or high voltage injuries, may result in falls from heights if a patient contacts a transmission line.  Direct current also causes severe tetany, which can result in long bone and spinal fractures, and longitudinally, can cause rhabdomyolysis.  Conversely, alternating current causes a “no let go” effect where the patient cannot extract himself or herself from an electrical source.  While this usually does not produce trauma, patients may fall from height after becoming unconscious secondary to arrhythmia.</a:t>
            </a:r>
          </a:p>
          <a:p>
            <a:r>
              <a:rPr lang="en-US" sz="1200" kern="1200" dirty="0" smtClean="0">
                <a:solidFill>
                  <a:schemeClr val="tx1"/>
                </a:solidFill>
                <a:effectLst/>
                <a:latin typeface="+mn-lt"/>
                <a:ea typeface="+mn-ea"/>
                <a:cs typeface="+mn-cs"/>
              </a:rPr>
              <a:t>  High voltage electrical injuries are usually more severe than first appreciated.  Patients may only have two small burn wounds, an entrance and an exit contact point. The electricity travels between the contact points internally, causing severe internal burns as</a:t>
            </a:r>
            <a:r>
              <a:rPr lang="en-US" sz="1200" kern="1200" baseline="0" dirty="0" smtClean="0">
                <a:solidFill>
                  <a:schemeClr val="tx1"/>
                </a:solidFill>
                <a:effectLst/>
                <a:latin typeface="+mn-lt"/>
                <a:ea typeface="+mn-ea"/>
                <a:cs typeface="+mn-cs"/>
              </a:rPr>
              <a:t> well as </a:t>
            </a:r>
            <a:r>
              <a:rPr lang="en-US" sz="1200" kern="1200" dirty="0" smtClean="0">
                <a:solidFill>
                  <a:schemeClr val="tx1"/>
                </a:solidFill>
                <a:effectLst/>
                <a:latin typeface="+mn-lt"/>
                <a:ea typeface="+mn-ea"/>
                <a:cs typeface="+mn-cs"/>
              </a:rPr>
              <a:t>tetany and fractures.  These internal burns result in deep muscle injury which may cause rhabdomyolysis and compartment syndrome.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32</a:t>
            </a:fld>
            <a:endParaRPr lang="en-US" altLang="en-US" dirty="0"/>
          </a:p>
        </p:txBody>
      </p:sp>
    </p:spTree>
    <p:extLst>
      <p:ext uri="{BB962C8B-B14F-4D97-AF65-F5344CB8AC3E}">
        <p14:creationId xmlns:p14="http://schemas.microsoft.com/office/powerpoint/2010/main" val="3575874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mn-lt"/>
                <a:ea typeface="+mn-ea"/>
                <a:cs typeface="+mn-cs"/>
              </a:rPr>
              <a:t>Rhabdomyolyis</a:t>
            </a:r>
            <a:r>
              <a:rPr lang="en-US" sz="1200" kern="1200" dirty="0" smtClean="0">
                <a:solidFill>
                  <a:schemeClr val="tx1"/>
                </a:solidFill>
                <a:effectLst/>
                <a:latin typeface="+mn-lt"/>
                <a:ea typeface="+mn-ea"/>
                <a:cs typeface="+mn-cs"/>
              </a:rPr>
              <a:t> leads to acute kidney injury, which can result in hyperkalemia from the dying muscle.  To prevent an acute kidney injury, a patient should be hydrated to produce a UOP of 75-100 mL/</a:t>
            </a:r>
            <a:r>
              <a:rPr lang="en-US" sz="1200" kern="1200" dirty="0" err="1" smtClean="0">
                <a:solidFill>
                  <a:schemeClr val="tx1"/>
                </a:solidFill>
                <a:effectLst/>
                <a:latin typeface="+mn-lt"/>
                <a:ea typeface="+mn-ea"/>
                <a:cs typeface="+mn-cs"/>
              </a:rPr>
              <a:t>hr</a:t>
            </a:r>
            <a:r>
              <a:rPr lang="en-US" sz="1200" kern="1200" dirty="0" smtClean="0">
                <a:solidFill>
                  <a:schemeClr val="tx1"/>
                </a:solidFill>
                <a:effectLst/>
                <a:latin typeface="+mn-lt"/>
                <a:ea typeface="+mn-ea"/>
                <a:cs typeface="+mn-cs"/>
              </a:rPr>
              <a:t> until the CK drops below 5000 IU/L.  </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33</a:t>
            </a:fld>
            <a:endParaRPr lang="en-US" altLang="en-US" dirty="0"/>
          </a:p>
        </p:txBody>
      </p:sp>
    </p:spTree>
    <p:extLst>
      <p:ext uri="{BB962C8B-B14F-4D97-AF65-F5344CB8AC3E}">
        <p14:creationId xmlns:p14="http://schemas.microsoft.com/office/powerpoint/2010/main" val="2260793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If a patient sustains a chemical burn, one must first remove the offending agent.  First by brushing off dry powder, then the skin should be copiously irrigated with water or saline until a neutral pH is reached.  Acids damage by coagulation necrosis, damaging the skin from the top down.  Once the acid is neutralized, the burning stops.  Alkalis, or bases, injure by liquefaction necrosis.  The base gets absorbed into the skin and continues to cause damage even after the base is neutralized.  Those wounds may appear much worse 24-48 hours after the alkali is neutralized.  All further care is delivered in an identical format to thermal burns.</a:t>
            </a:r>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34</a:t>
            </a:fld>
            <a:endParaRPr lang="en-US" altLang="en-US" dirty="0"/>
          </a:p>
        </p:txBody>
      </p:sp>
    </p:spTree>
    <p:extLst>
      <p:ext uri="{BB962C8B-B14F-4D97-AF65-F5344CB8AC3E}">
        <p14:creationId xmlns:p14="http://schemas.microsoft.com/office/powerpoint/2010/main" val="2688787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White phosphorus is used in some munitions and flares.  It burns when exposed to air.  Most burning occurs from clothing that ignites upon contact.  Any residual particles need to be surgically removed.  Cover the affected areas with saline or water soaked dressings until the particles can be removed to prevent them from combusting and causing further burn injury.  A Wood’s Lamp may be required to identify the particles.  White </a:t>
            </a:r>
            <a:r>
              <a:rPr lang="en-US" sz="1200" kern="1200" dirty="0" err="1" smtClean="0">
                <a:solidFill>
                  <a:schemeClr val="tx1"/>
                </a:solidFill>
                <a:effectLst/>
                <a:latin typeface="+mn-lt"/>
                <a:ea typeface="+mn-ea"/>
                <a:cs typeface="+mn-cs"/>
              </a:rPr>
              <a:t>phosophorus</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an cause profound hypocalcemia and hyperphosphatemia.  Monitor with ABG’s and replete calcium as needed to get ionized Ca</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&gt;1.00</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35</a:t>
            </a:fld>
            <a:endParaRPr lang="en-US" altLang="en-US" dirty="0"/>
          </a:p>
        </p:txBody>
      </p:sp>
    </p:spTree>
    <p:extLst>
      <p:ext uri="{BB962C8B-B14F-4D97-AF65-F5344CB8AC3E}">
        <p14:creationId xmlns:p14="http://schemas.microsoft.com/office/powerpoint/2010/main" val="2423381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Patients with large burns, &gt; 20% TBSA, enter into a </a:t>
            </a:r>
            <a:r>
              <a:rPr lang="en-US" sz="1200" kern="1200" dirty="0" err="1" smtClean="0">
                <a:solidFill>
                  <a:schemeClr val="tx1"/>
                </a:solidFill>
                <a:effectLst/>
                <a:latin typeface="+mn-lt"/>
                <a:ea typeface="+mn-ea"/>
                <a:cs typeface="+mn-cs"/>
              </a:rPr>
              <a:t>hypermetabolic</a:t>
            </a:r>
            <a:r>
              <a:rPr lang="en-US" sz="1200" kern="1200" dirty="0" smtClean="0">
                <a:solidFill>
                  <a:schemeClr val="tx1"/>
                </a:solidFill>
                <a:effectLst/>
                <a:latin typeface="+mn-lt"/>
                <a:ea typeface="+mn-ea"/>
                <a:cs typeface="+mn-cs"/>
              </a:rPr>
              <a:t> state for weeks to months after injury.  They have elevated heart rates, fevers, and elevated WBC’s, making the diagnosis of infection or sepsis difficult.  To heal the wounds, the patients’ undergo catabolic muscle break down to generate protein.  The patients are prone to multi-drug resistant infections and renal failure.  </a:t>
            </a:r>
          </a:p>
          <a:p>
            <a:r>
              <a:rPr lang="en-US" sz="1200" kern="1200" dirty="0" smtClean="0">
                <a:solidFill>
                  <a:schemeClr val="tx1"/>
                </a:solidFill>
                <a:effectLst/>
                <a:latin typeface="+mn-lt"/>
                <a:ea typeface="+mn-ea"/>
                <a:cs typeface="+mn-cs"/>
              </a:rPr>
              <a:t>  Early deaths are usually due to under resuscitation or hypothermia while late deaths are due to infections and multi-organ failure.</a:t>
            </a:r>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36</a:t>
            </a:fld>
            <a:endParaRPr lang="en-US" altLang="en-US" dirty="0"/>
          </a:p>
        </p:txBody>
      </p:sp>
    </p:spTree>
    <p:extLst>
      <p:ext uri="{BB962C8B-B14F-4D97-AF65-F5344CB8AC3E}">
        <p14:creationId xmlns:p14="http://schemas.microsoft.com/office/powerpoint/2010/main" val="749593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Never hesitate to contact the Burn Center for questions. </a:t>
            </a:r>
          </a:p>
          <a:p>
            <a:r>
              <a:rPr lang="en-US" sz="1200" kern="1200" dirty="0" smtClean="0">
                <a:solidFill>
                  <a:schemeClr val="tx1"/>
                </a:solidFill>
                <a:effectLst/>
                <a:latin typeface="+mn-lt"/>
                <a:ea typeface="+mn-ea"/>
                <a:cs typeface="+mn-cs"/>
              </a:rPr>
              <a:t>  The BICU Nursing station “Red Phone” is (210) 222-2876 (222-BURN)</a:t>
            </a:r>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37</a:t>
            </a:fld>
            <a:endParaRPr lang="en-US" altLang="en-US" dirty="0"/>
          </a:p>
        </p:txBody>
      </p:sp>
    </p:spTree>
    <p:extLst>
      <p:ext uri="{BB962C8B-B14F-4D97-AF65-F5344CB8AC3E}">
        <p14:creationId xmlns:p14="http://schemas.microsoft.com/office/powerpoint/2010/main" val="1425536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Let’s go over the scenario again: </a:t>
            </a:r>
            <a:r>
              <a:rPr lang="en-US" sz="1200" kern="1200" dirty="0" smtClean="0">
                <a:solidFill>
                  <a:schemeClr val="tx1"/>
                </a:solidFill>
                <a:effectLst/>
                <a:latin typeface="+mn-lt"/>
                <a:ea typeface="+mn-ea"/>
                <a:cs typeface="+mn-cs"/>
              </a:rPr>
              <a:t>You are at a Role 2 facility.  A 19-year-old male E2, who had been assigned to burn trash by his supervisor, sustained burns after throwing JP8 Jet Fuel on the fire as an accelerant.  Medics call in from the scene, estimating that he is burned over 80% of his body.</a:t>
            </a:r>
          </a:p>
          <a:p>
            <a:pPr lvl="0"/>
            <a:r>
              <a:rPr lang="en-US" sz="1200" kern="1200" dirty="0" smtClean="0">
                <a:solidFill>
                  <a:schemeClr val="tx1"/>
                </a:solidFill>
                <a:effectLst/>
                <a:latin typeface="+mn-lt"/>
                <a:ea typeface="+mn-ea"/>
                <a:cs typeface="+mn-cs"/>
              </a:rPr>
              <a:t>  What are your priorities of care? </a:t>
            </a:r>
          </a:p>
          <a:p>
            <a:r>
              <a:rPr lang="en-US" sz="1200" kern="1200" dirty="0" smtClean="0">
                <a:solidFill>
                  <a:schemeClr val="tx1"/>
                </a:solidFill>
                <a:effectLst/>
                <a:latin typeface="+mn-lt"/>
                <a:ea typeface="+mn-ea"/>
                <a:cs typeface="+mn-cs"/>
              </a:rPr>
              <a:t>ABC’s, securing his airway, performing rapid TBSA assessment using rule of 9’s, initiating fluid resuscitation using rule of 10’s, insert Foley catheter, consider central venous catheter and arterial line placement, assess for need for </a:t>
            </a:r>
            <a:r>
              <a:rPr lang="en-US" sz="1200" kern="1200" dirty="0" err="1" smtClean="0">
                <a:solidFill>
                  <a:schemeClr val="tx1"/>
                </a:solidFill>
                <a:effectLst/>
                <a:latin typeface="+mn-lt"/>
                <a:ea typeface="+mn-ea"/>
                <a:cs typeface="+mn-cs"/>
              </a:rPr>
              <a:t>escharotomies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debride wounds and do formal TBSA assessment via Lund Browder chart, track resuscitation using flow sheet.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What are appropriate surgical interventions at a Role 2?</a:t>
            </a:r>
          </a:p>
          <a:p>
            <a:r>
              <a:rPr lang="en-US" sz="1200" kern="1200" dirty="0" smtClean="0">
                <a:solidFill>
                  <a:schemeClr val="tx1"/>
                </a:solidFill>
                <a:effectLst/>
                <a:latin typeface="+mn-lt"/>
                <a:ea typeface="+mn-ea"/>
                <a:cs typeface="+mn-cs"/>
              </a:rPr>
              <a:t>Wound debridement with </a:t>
            </a:r>
            <a:r>
              <a:rPr lang="en-US" sz="1200" kern="1200" dirty="0" err="1" smtClean="0">
                <a:solidFill>
                  <a:schemeClr val="tx1"/>
                </a:solidFill>
                <a:effectLst/>
                <a:latin typeface="+mn-lt"/>
                <a:ea typeface="+mn-ea"/>
                <a:cs typeface="+mn-cs"/>
              </a:rPr>
              <a:t>Hibiclens</a:t>
            </a:r>
            <a:r>
              <a:rPr lang="en-US" sz="1200" kern="1200" dirty="0" smtClean="0">
                <a:solidFill>
                  <a:schemeClr val="tx1"/>
                </a:solidFill>
                <a:effectLst/>
                <a:latin typeface="+mn-lt"/>
                <a:ea typeface="+mn-ea"/>
                <a:cs typeface="+mn-cs"/>
              </a:rPr>
              <a:t> or equivalent and </a:t>
            </a:r>
            <a:r>
              <a:rPr lang="en-US" sz="1200" kern="1200" dirty="0" err="1" smtClean="0">
                <a:solidFill>
                  <a:schemeClr val="tx1"/>
                </a:solidFill>
                <a:effectLst/>
                <a:latin typeface="+mn-lt"/>
                <a:ea typeface="+mn-ea"/>
                <a:cs typeface="+mn-cs"/>
              </a:rPr>
              <a:t>escharotomies</a:t>
            </a:r>
            <a:r>
              <a:rPr lang="en-US" sz="1200" kern="1200" baseline="0" dirty="0" smtClean="0">
                <a:solidFill>
                  <a:schemeClr val="tx1"/>
                </a:solidFill>
                <a:effectLst/>
                <a:latin typeface="+mn-lt"/>
                <a:ea typeface="+mn-ea"/>
                <a:cs typeface="+mn-cs"/>
              </a:rPr>
              <a:t> if needed</a:t>
            </a:r>
            <a:r>
              <a:rPr lang="en-US" sz="1200" kern="1200" dirty="0" smtClean="0">
                <a:solidFill>
                  <a:schemeClr val="tx1"/>
                </a:solidFill>
                <a:effectLst/>
                <a:latin typeface="+mn-lt"/>
                <a:ea typeface="+mn-ea"/>
                <a:cs typeface="+mn-cs"/>
              </a:rPr>
              <a:t>.  Inspect wounds daily for cellulitis</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Do not excise burn wounds!</a:t>
            </a:r>
          </a:p>
          <a:p>
            <a:pPr lvl="0"/>
            <a:r>
              <a:rPr lang="en-US" sz="1200" kern="1200" dirty="0" smtClean="0">
                <a:solidFill>
                  <a:schemeClr val="tx1"/>
                </a:solidFill>
                <a:effectLst/>
                <a:latin typeface="+mn-lt"/>
                <a:ea typeface="+mn-ea"/>
                <a:cs typeface="+mn-cs"/>
              </a:rPr>
              <a:t>  How would one go about resuscitating this patient?</a:t>
            </a:r>
          </a:p>
          <a:p>
            <a:r>
              <a:rPr lang="en-US" sz="1200" kern="1200" dirty="0" smtClean="0">
                <a:solidFill>
                  <a:schemeClr val="tx1"/>
                </a:solidFill>
                <a:effectLst/>
                <a:latin typeface="+mn-lt"/>
                <a:ea typeface="+mn-ea"/>
                <a:cs typeface="+mn-cs"/>
              </a:rPr>
              <a:t>Initiate LR at 800mL/</a:t>
            </a:r>
            <a:r>
              <a:rPr lang="en-US" sz="1200" kern="1200" dirty="0" err="1" smtClean="0">
                <a:solidFill>
                  <a:schemeClr val="tx1"/>
                </a:solidFill>
                <a:effectLst/>
                <a:latin typeface="+mn-lt"/>
                <a:ea typeface="+mn-ea"/>
                <a:cs typeface="+mn-cs"/>
              </a:rPr>
              <a:t>hr</a:t>
            </a:r>
            <a:r>
              <a:rPr lang="en-US" sz="1200" kern="1200" dirty="0" smtClean="0">
                <a:solidFill>
                  <a:schemeClr val="tx1"/>
                </a:solidFill>
                <a:effectLst/>
                <a:latin typeface="+mn-lt"/>
                <a:ea typeface="+mn-ea"/>
                <a:cs typeface="+mn-cs"/>
              </a:rPr>
              <a:t> then titrate based on UOP, </a:t>
            </a:r>
            <a:r>
              <a:rPr lang="en-US" sz="1200" kern="1200" dirty="0" err="1" smtClean="0">
                <a:solidFill>
                  <a:schemeClr val="tx1"/>
                </a:solidFill>
                <a:effectLst/>
                <a:latin typeface="+mn-lt"/>
                <a:ea typeface="+mn-ea"/>
                <a:cs typeface="+mn-cs"/>
              </a:rPr>
              <a:t>Hgb</a:t>
            </a:r>
            <a:r>
              <a:rPr lang="en-US" sz="1200" kern="1200" dirty="0" smtClean="0">
                <a:solidFill>
                  <a:schemeClr val="tx1"/>
                </a:solidFill>
                <a:effectLst/>
                <a:latin typeface="+mn-lt"/>
                <a:ea typeface="+mn-ea"/>
                <a:cs typeface="+mn-cs"/>
              </a:rPr>
              <a:t> concentration, and lactate.  Rapid evacuation to Burn center.</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38</a:t>
            </a:fld>
            <a:endParaRPr lang="en-US" altLang="en-US" dirty="0"/>
          </a:p>
        </p:txBody>
      </p:sp>
    </p:spTree>
    <p:extLst>
      <p:ext uri="{BB962C8B-B14F-4D97-AF65-F5344CB8AC3E}">
        <p14:creationId xmlns:p14="http://schemas.microsoft.com/office/powerpoint/2010/main" val="531183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Burn patients are trauma patients first.  </a:t>
            </a:r>
            <a:r>
              <a:rPr lang="en-US" sz="1200" kern="1200" dirty="0" smtClean="0">
                <a:solidFill>
                  <a:schemeClr val="tx1"/>
                </a:solidFill>
                <a:effectLst/>
                <a:latin typeface="+mn-lt"/>
                <a:ea typeface="+mn-ea"/>
                <a:cs typeface="+mn-cs"/>
              </a:rPr>
              <a:t>Some burn injuries are witnessed and are immediately known not to involve concomitant trauma, however most are not. In</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combat setting</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 vast majority of wartime burn injuries involve some sort of blast or blunt force trauma</a:t>
            </a:r>
            <a:r>
              <a:rPr lang="en-US" baseline="0" dirty="0" smtClean="0"/>
              <a:t>.  Blasts may produce thermal injuries, which can be impressive and distracting.  Burn injuries, however, are generally not immediately life-threatening.  A patient can present GCS 15, alert and oriented x3, and be conversant after being &gt;90% total body surface area (TBSA) burned.  Bleeding, airway, and pulmonary trauma is immediately life-threatening.  Evaluate and treat any life-threatening trauma before moving on to burns.  Carbon monoxide and cyanide poisoning, usually sustained by people trapped in a burning structure or vehicle, are the exceptions.  Securing an airway and providing mechanical ventilation is the immediate treatment of these injuries.  More on carbon monoxide and cyanide poisoning later.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4</a:t>
            </a:fld>
            <a:endParaRPr lang="en-US" altLang="en-US" dirty="0"/>
          </a:p>
        </p:txBody>
      </p:sp>
    </p:spTree>
    <p:extLst>
      <p:ext uri="{BB962C8B-B14F-4D97-AF65-F5344CB8AC3E}">
        <p14:creationId xmlns:p14="http://schemas.microsoft.com/office/powerpoint/2010/main" val="316078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critical part of the i</a:t>
            </a:r>
            <a:r>
              <a:rPr lang="en-US" sz="1200" kern="1200" dirty="0" smtClean="0">
                <a:solidFill>
                  <a:schemeClr val="tx1"/>
                </a:solidFill>
                <a:effectLst/>
                <a:latin typeface="+mn-lt"/>
                <a:ea typeface="+mn-ea"/>
                <a:cs typeface="+mn-cs"/>
              </a:rPr>
              <a:t>nitial point-of-care management for all burn patients</a:t>
            </a:r>
            <a:r>
              <a:rPr lang="en-US" sz="1200" kern="1200" baseline="0" dirty="0" smtClean="0">
                <a:solidFill>
                  <a:schemeClr val="tx1"/>
                </a:solidFill>
                <a:effectLst/>
                <a:latin typeface="+mn-lt"/>
                <a:ea typeface="+mn-ea"/>
                <a:cs typeface="+mn-cs"/>
              </a:rPr>
              <a:t> is to stop </a:t>
            </a:r>
            <a:r>
              <a:rPr lang="en-US" sz="1200" kern="1200" dirty="0" smtClean="0">
                <a:solidFill>
                  <a:schemeClr val="tx1"/>
                </a:solidFill>
                <a:effectLst/>
                <a:latin typeface="+mn-lt"/>
                <a:ea typeface="+mn-ea"/>
                <a:cs typeface="+mn-cs"/>
              </a:rPr>
              <a:t>the burning process.  Remove chemical agents by brushing off dry powder or using significant volumes of water, remove burned clothing, etc…</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  Several elements of burn injuries can be immediately life-threatening, including the aforementioned inhalational injuries involving carbon monoxide and cyanide poisoning.  Furthermore, </a:t>
            </a:r>
            <a:r>
              <a:rPr lang="en-US" dirty="0" smtClean="0"/>
              <a:t>severe facial burns can</a:t>
            </a:r>
            <a:r>
              <a:rPr lang="en-US" baseline="0" dirty="0" smtClean="0"/>
              <a:t> result in angioedema that can obstruct the upper airway.  Electrical injuries can cause cardiac arrhythmias that require cardioversion or trauma.  How do electrical injuries cause trauma?  Direct current propels patients away from the power source, causing them to sustain blunt trauma.  Direct current, or high voltage injuries, may result in falls from heights if a patient contacts a transmission line.  Direct current also causes severe tetany, which can result in long bone and spinal fractures, and longitudinally, can cause rhabdomyolysis.  Conversely, alternating current causes a “no let go” effect where the patient cannot extract himself or herself from an electrical source.  This usually does not produce trauma but may cause cardiac arrhythmias.</a:t>
            </a:r>
            <a:br>
              <a:rPr lang="en-US" baseline="0" dirty="0" smtClean="0"/>
            </a:b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5</a:t>
            </a:fld>
            <a:endParaRPr lang="en-US" altLang="en-US" dirty="0"/>
          </a:p>
        </p:txBody>
      </p:sp>
    </p:spTree>
    <p:extLst>
      <p:ext uri="{BB962C8B-B14F-4D97-AF65-F5344CB8AC3E}">
        <p14:creationId xmlns:p14="http://schemas.microsoft.com/office/powerpoint/2010/main" val="3058415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 In the Delayed</a:t>
            </a:r>
            <a:r>
              <a:rPr lang="en-US" sz="1200" kern="1200" baseline="0" dirty="0" smtClean="0">
                <a:solidFill>
                  <a:schemeClr val="tx1"/>
                </a:solidFill>
                <a:effectLst/>
                <a:latin typeface="+mn-lt"/>
                <a:ea typeface="+mn-ea"/>
                <a:cs typeface="+mn-cs"/>
              </a:rPr>
              <a:t> category are</a:t>
            </a:r>
            <a:r>
              <a:rPr lang="en-US" sz="1200" kern="1200" dirty="0" smtClean="0">
                <a:solidFill>
                  <a:schemeClr val="tx1"/>
                </a:solidFill>
                <a:effectLst/>
                <a:latin typeface="+mn-lt"/>
                <a:ea typeface="+mn-ea"/>
                <a:cs typeface="+mn-cs"/>
              </a:rPr>
              <a:t> &gt; 20 % total body surface area (TBSA) burns.  Patients with &gt; 20% TBSA burns will </a:t>
            </a:r>
            <a:r>
              <a:rPr lang="en-US" sz="1200" i="1" kern="1200" dirty="0" smtClean="0">
                <a:solidFill>
                  <a:schemeClr val="tx1"/>
                </a:solidFill>
                <a:effectLst/>
                <a:latin typeface="+mn-lt"/>
                <a:ea typeface="+mn-ea"/>
                <a:cs typeface="+mn-cs"/>
              </a:rPr>
              <a:t>probably</a:t>
            </a:r>
            <a:r>
              <a:rPr lang="en-US" sz="1200" kern="1200" dirty="0" smtClean="0">
                <a:solidFill>
                  <a:schemeClr val="tx1"/>
                </a:solidFill>
                <a:effectLst/>
                <a:latin typeface="+mn-lt"/>
                <a:ea typeface="+mn-ea"/>
                <a:cs typeface="+mn-cs"/>
              </a:rPr>
              <a:t> go into burn shock.  However, this usually takes several hours.  Life-threatening blunt and penetrating trauma should take priority.</a:t>
            </a:r>
          </a:p>
          <a:p>
            <a:pPr lvl="0"/>
            <a:r>
              <a:rPr lang="en-US" sz="1200" kern="1200" dirty="0" smtClean="0">
                <a:solidFill>
                  <a:schemeClr val="tx1"/>
                </a:solidFill>
                <a:effectLst/>
                <a:latin typeface="+mn-lt"/>
                <a:ea typeface="+mn-ea"/>
                <a:cs typeface="+mn-cs"/>
              </a:rPr>
              <a:t>  In the Minimal</a:t>
            </a:r>
            <a:r>
              <a:rPr lang="en-US" sz="1200" kern="1200" baseline="0" dirty="0" smtClean="0">
                <a:solidFill>
                  <a:schemeClr val="tx1"/>
                </a:solidFill>
                <a:effectLst/>
                <a:latin typeface="+mn-lt"/>
                <a:ea typeface="+mn-ea"/>
                <a:cs typeface="+mn-cs"/>
              </a:rPr>
              <a:t> category are </a:t>
            </a:r>
            <a:r>
              <a:rPr lang="en-US" sz="1200" kern="1200" dirty="0" smtClean="0">
                <a:solidFill>
                  <a:schemeClr val="tx1"/>
                </a:solidFill>
                <a:effectLst/>
                <a:latin typeface="+mn-lt"/>
                <a:ea typeface="+mn-ea"/>
                <a:cs typeface="+mn-cs"/>
              </a:rPr>
              <a:t>&lt; 20 % TBSA burns.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Less than 20% TBSA burns are infrequently life-threatening in young healthy individuals.</a:t>
            </a:r>
          </a:p>
          <a:p>
            <a:pPr lvl="0"/>
            <a:r>
              <a:rPr lang="en-US" sz="1200" kern="1200" dirty="0" smtClean="0">
                <a:solidFill>
                  <a:schemeClr val="tx1"/>
                </a:solidFill>
                <a:effectLst/>
                <a:latin typeface="+mn-lt"/>
                <a:ea typeface="+mn-ea"/>
                <a:cs typeface="+mn-cs"/>
              </a:rPr>
              <a:t>  In the Expectant category are &gt; 50% TBSA burns in patients unable to be evacuated to higher level of care (e.g. local nationals).  These large burns require tremendous resources.  Between resuscitative fluids, wound care, surgical instruments, analgesics, sedatives, and blood products, a deployed medical facility may be entirely depleted of resources within hours.  These patients also require weeks or months of care.  Be very careful in offering care to severely burned local nationals.  A Role II with limited supply and resupply can be quickly depleted of all of its resources while a large, well established Role 3 may be able to manage.</a:t>
            </a:r>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6</a:t>
            </a:fld>
            <a:endParaRPr lang="en-US" altLang="en-US" dirty="0"/>
          </a:p>
        </p:txBody>
      </p:sp>
    </p:spTree>
    <p:extLst>
      <p:ext uri="{BB962C8B-B14F-4D97-AF65-F5344CB8AC3E}">
        <p14:creationId xmlns:p14="http://schemas.microsoft.com/office/powerpoint/2010/main" val="942510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Anticipate the need for early intubation of patients with severe facial burns for angioedema, burns &gt;40% TBSA due to edema from resuscitation requirements, smoke inhalation injury, or anticipated</a:t>
            </a:r>
            <a:r>
              <a:rPr lang="en-US" sz="1200" kern="1200" baseline="0" dirty="0" smtClean="0">
                <a:solidFill>
                  <a:schemeClr val="tx1"/>
                </a:solidFill>
                <a:effectLst/>
                <a:latin typeface="+mn-lt"/>
                <a:ea typeface="+mn-ea"/>
                <a:cs typeface="+mn-cs"/>
              </a:rPr>
              <a:t> need </a:t>
            </a:r>
            <a:r>
              <a:rPr lang="en-US" sz="1200" kern="1200" dirty="0" smtClean="0">
                <a:solidFill>
                  <a:schemeClr val="tx1"/>
                </a:solidFill>
                <a:effectLst/>
                <a:latin typeface="+mn-lt"/>
                <a:ea typeface="+mn-ea"/>
                <a:cs typeface="+mn-cs"/>
              </a:rPr>
              <a:t>for prolonged transportation.  The majority of the injury from smoke inhalation is a chemical injury from the products of combustion.  Inhalational</a:t>
            </a:r>
            <a:r>
              <a:rPr lang="en-US" sz="1200" kern="1200" baseline="0" dirty="0" smtClean="0">
                <a:solidFill>
                  <a:schemeClr val="tx1"/>
                </a:solidFill>
                <a:effectLst/>
                <a:latin typeface="+mn-lt"/>
                <a:ea typeface="+mn-ea"/>
                <a:cs typeface="+mn-cs"/>
              </a:rPr>
              <a:t> injuries typically occur in enclosed spaces where smoke cannot evacuate.  In outdoor spaces, inhalational injuries are uncommon as that smoke rises.  </a:t>
            </a:r>
            <a:r>
              <a:rPr lang="en-US" sz="1200" kern="1200" dirty="0" smtClean="0">
                <a:solidFill>
                  <a:schemeClr val="tx1"/>
                </a:solidFill>
                <a:effectLst/>
                <a:latin typeface="+mn-lt"/>
                <a:ea typeface="+mn-ea"/>
                <a:cs typeface="+mn-cs"/>
              </a:rPr>
              <a:t>Physical</a:t>
            </a:r>
            <a:r>
              <a:rPr lang="en-US" sz="1200" kern="1200" baseline="0" dirty="0" smtClean="0">
                <a:solidFill>
                  <a:schemeClr val="tx1"/>
                </a:solidFill>
                <a:effectLst/>
                <a:latin typeface="+mn-lt"/>
                <a:ea typeface="+mn-ea"/>
                <a:cs typeface="+mn-cs"/>
              </a:rPr>
              <a:t> exam findings suggesting inhalational injury include </a:t>
            </a:r>
            <a:r>
              <a:rPr lang="en-US" baseline="0" dirty="0" smtClean="0"/>
              <a:t>facial burns, singed facial hairs, difficulty breathing, and carbonaceous sputum.  </a:t>
            </a:r>
          </a:p>
          <a:p>
            <a:r>
              <a:rPr lang="en-US" sz="1200" kern="1200" dirty="0" smtClean="0">
                <a:solidFill>
                  <a:schemeClr val="tx1"/>
                </a:solidFill>
                <a:effectLst/>
                <a:latin typeface="+mn-lt"/>
                <a:ea typeface="+mn-ea"/>
                <a:cs typeface="+mn-cs"/>
              </a:rPr>
              <a:t>  Special consideration must be made for how to secure endotracheal tubes. Facial burns are very moist and tape or other adhesives will not stick, putting the ET tube at serious risk of dislodgement.  Either cotton ties or securing the tube to the gum line with steel sutures is the preferred methodology.  Cotton ties work well the overwhelming majority of the time.</a:t>
            </a:r>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7</a:t>
            </a:fld>
            <a:endParaRPr lang="en-US" altLang="en-US" dirty="0"/>
          </a:p>
        </p:txBody>
      </p:sp>
    </p:spTree>
    <p:extLst>
      <p:ext uri="{BB962C8B-B14F-4D97-AF65-F5344CB8AC3E}">
        <p14:creationId xmlns:p14="http://schemas.microsoft.com/office/powerpoint/2010/main" val="1399421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Inhalational injuries occur primarily in large explosions or enclosed spaces such as buildings or vehicles.  Again, it is unusual for an inhalational injury to occur with an external fire as that smoke rises.  Patients may have hoarseness, stridor, carbonaceous sputum, singed facial hairs, and </a:t>
            </a:r>
            <a:r>
              <a:rPr lang="en-US" sz="1200" kern="1200" dirty="0" err="1" smtClean="0">
                <a:solidFill>
                  <a:schemeClr val="tx1"/>
                </a:solidFill>
                <a:effectLst/>
                <a:latin typeface="+mn-lt"/>
                <a:ea typeface="+mn-ea"/>
                <a:cs typeface="+mn-cs"/>
              </a:rPr>
              <a:t>rhonchorous</a:t>
            </a:r>
            <a:r>
              <a:rPr lang="en-US" sz="1200" kern="1200" dirty="0" smtClean="0">
                <a:solidFill>
                  <a:schemeClr val="tx1"/>
                </a:solidFill>
                <a:effectLst/>
                <a:latin typeface="+mn-lt"/>
                <a:ea typeface="+mn-ea"/>
                <a:cs typeface="+mn-cs"/>
              </a:rPr>
              <a:t> lung sounds.  Sometimes a high degree of suspicion is all you have. It is formally diagnosed via </a:t>
            </a:r>
            <a:r>
              <a:rPr lang="en-US" sz="1200" kern="1200" dirty="0" err="1" smtClean="0">
                <a:solidFill>
                  <a:schemeClr val="tx1"/>
                </a:solidFill>
                <a:effectLst/>
                <a:latin typeface="+mn-lt"/>
                <a:ea typeface="+mn-ea"/>
                <a:cs typeface="+mn-cs"/>
              </a:rPr>
              <a:t>fiberoptic</a:t>
            </a:r>
            <a:r>
              <a:rPr lang="en-US" sz="1200" kern="1200" dirty="0" smtClean="0">
                <a:solidFill>
                  <a:schemeClr val="tx1"/>
                </a:solidFill>
                <a:effectLst/>
                <a:latin typeface="+mn-lt"/>
                <a:ea typeface="+mn-ea"/>
                <a:cs typeface="+mn-cs"/>
              </a:rPr>
              <a:t> bronchoscopy, which should be done as soon as possible to guide management.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8</a:t>
            </a:fld>
            <a:endParaRPr lang="en-US" altLang="en-US" dirty="0"/>
          </a:p>
        </p:txBody>
      </p:sp>
    </p:spTree>
    <p:extLst>
      <p:ext uri="{BB962C8B-B14F-4D97-AF65-F5344CB8AC3E}">
        <p14:creationId xmlns:p14="http://schemas.microsoft.com/office/powerpoint/2010/main" val="7548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Inhalational injury causes sloughing of the airway epithelium, and subsequently blood clots, from the epithelial lining of the trachea and bronchi.  These “casts” then obstruct the smaller airways, leading to progressive atelectasis and lobar collapse.  Bronchoscopy is used to remove the casts via suctioning.  Several bronchoscopies may be needed in the first 48-72 hours to remove all the casts.  Flushing 5000 U of heparin down the endotracheal tube every 4 hours can help break up the clots.  The heparin should be mixed with albuterol to prevent vasospasm and administered via a syringe with a spray tip catheter to “nebulize” it or with a formal nebulizer.</a:t>
            </a:r>
          </a:p>
          <a:p>
            <a:endParaRPr lang="en-US" dirty="0"/>
          </a:p>
        </p:txBody>
      </p:sp>
      <p:sp>
        <p:nvSpPr>
          <p:cNvPr id="4" name="Slide Number Placeholder 3"/>
          <p:cNvSpPr>
            <a:spLocks noGrp="1"/>
          </p:cNvSpPr>
          <p:nvPr>
            <p:ph type="sldNum" sz="quarter" idx="10"/>
          </p:nvPr>
        </p:nvSpPr>
        <p:spPr/>
        <p:txBody>
          <a:bodyPr/>
          <a:lstStyle/>
          <a:p>
            <a:pPr>
              <a:defRPr/>
            </a:pPr>
            <a:fld id="{27A04C84-5409-4510-AC31-8EBDFCA17A83}" type="slidenum">
              <a:rPr lang="en-US" altLang="en-US" smtClean="0"/>
              <a:pPr>
                <a:defRPr/>
              </a:pPr>
              <a:t>9</a:t>
            </a:fld>
            <a:endParaRPr lang="en-US" altLang="en-US" dirty="0"/>
          </a:p>
        </p:txBody>
      </p:sp>
    </p:spTree>
    <p:extLst>
      <p:ext uri="{BB962C8B-B14F-4D97-AF65-F5344CB8AC3E}">
        <p14:creationId xmlns:p14="http://schemas.microsoft.com/office/powerpoint/2010/main" val="32734123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1"/>
            <a:ext cx="7772400" cy="3140074"/>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228600"/>
            <a:ext cx="6477000" cy="1143000"/>
          </a:xfrm>
        </p:spPr>
        <p:txBody>
          <a:bodyPr anchor="ct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08059B96-CA5E-4C23-95F5-A12CF3524140}" type="datetime1">
              <a:rPr lang="en-US"/>
              <a:pPr>
                <a:defRPr/>
              </a:pPr>
              <a:t>3/12/2021</a:t>
            </a:fld>
            <a:endParaRPr lang="en-US" dirty="0"/>
          </a:p>
        </p:txBody>
      </p:sp>
      <p:sp>
        <p:nvSpPr>
          <p:cNvPr id="6" name="Footer Placeholder 4"/>
          <p:cNvSpPr>
            <a:spLocks noGrp="1"/>
          </p:cNvSpPr>
          <p:nvPr>
            <p:ph type="ftr" sz="quarter" idx="11"/>
          </p:nvPr>
        </p:nvSpPr>
        <p:spPr>
          <a:xfrm>
            <a:off x="1676400" y="6356350"/>
            <a:ext cx="5791200" cy="365125"/>
          </a:xfrm>
        </p:spPr>
        <p:txBody>
          <a:bodyPr/>
          <a:lstStyle>
            <a:lvl1pPr>
              <a:defRPr sz="2000"/>
            </a:lvl1pPr>
          </a:lstStyle>
          <a:p>
            <a:pPr>
              <a:defRPr/>
            </a:pPr>
            <a:r>
              <a:rPr lang="en-US" dirty="0"/>
              <a:t>“Medically Ready Force…Ready Medical Force”</a:t>
            </a:r>
          </a:p>
        </p:txBody>
      </p:sp>
      <p:sp>
        <p:nvSpPr>
          <p:cNvPr id="7" name="Slide Number Placeholder 5"/>
          <p:cNvSpPr>
            <a:spLocks noGrp="1"/>
          </p:cNvSpPr>
          <p:nvPr>
            <p:ph type="sldNum" sz="quarter" idx="12"/>
          </p:nvPr>
        </p:nvSpPr>
        <p:spPr/>
        <p:txBody>
          <a:bodyPr/>
          <a:lstStyle>
            <a:lvl1pPr>
              <a:defRPr smtClean="0"/>
            </a:lvl1pPr>
          </a:lstStyle>
          <a:p>
            <a:pPr>
              <a:defRPr/>
            </a:pPr>
            <a:fld id="{1774C4B5-B8B1-4E4F-96AC-5A42338EA4B6}" type="slidenum">
              <a:rPr lang="en-US" altLang="en-US"/>
              <a:pPr>
                <a:defRPr/>
              </a:pPr>
              <a:t>‹#›</a:t>
            </a:fld>
            <a:endParaRPr lang="en-US" altLang="en-US" dirty="0"/>
          </a:p>
        </p:txBody>
      </p:sp>
      <p:grpSp>
        <p:nvGrpSpPr>
          <p:cNvPr id="8" name="Group 7"/>
          <p:cNvGrpSpPr/>
          <p:nvPr userDrawn="1"/>
        </p:nvGrpSpPr>
        <p:grpSpPr>
          <a:xfrm>
            <a:off x="3025180" y="5236778"/>
            <a:ext cx="736858" cy="731939"/>
            <a:chOff x="2458462" y="5095911"/>
            <a:chExt cx="736858" cy="731939"/>
          </a:xfrm>
        </p:grpSpPr>
        <p:sp>
          <p:nvSpPr>
            <p:cNvPr id="9" name="Oval 8"/>
            <p:cNvSpPr>
              <a:spLocks noChangeAspect="1"/>
            </p:cNvSpPr>
            <p:nvPr/>
          </p:nvSpPr>
          <p:spPr bwMode="auto">
            <a:xfrm>
              <a:off x="24638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10"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58462" y="5095911"/>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p:nvPr userDrawn="1"/>
        </p:nvGrpSpPr>
        <p:grpSpPr>
          <a:xfrm>
            <a:off x="6290628" y="5228251"/>
            <a:ext cx="731520" cy="749800"/>
            <a:chOff x="6107115" y="5083630"/>
            <a:chExt cx="731520" cy="749800"/>
          </a:xfrm>
        </p:grpSpPr>
        <p:sp>
          <p:nvSpPr>
            <p:cNvPr id="12" name="Oval 11"/>
            <p:cNvSpPr>
              <a:spLocks noChangeAspect="1"/>
            </p:cNvSpPr>
            <p:nvPr/>
          </p:nvSpPr>
          <p:spPr bwMode="auto">
            <a:xfrm>
              <a:off x="6107115" y="50836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13"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07115" y="5101911"/>
              <a:ext cx="731520" cy="73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userDrawn="1"/>
        </p:nvGrpSpPr>
        <p:grpSpPr>
          <a:xfrm>
            <a:off x="5476256" y="5257586"/>
            <a:ext cx="738172" cy="741793"/>
            <a:chOff x="5219699" y="5083630"/>
            <a:chExt cx="738172" cy="741793"/>
          </a:xfrm>
        </p:grpSpPr>
        <p:sp>
          <p:nvSpPr>
            <p:cNvPr id="15" name="Oval 14"/>
            <p:cNvSpPr/>
            <p:nvPr/>
          </p:nvSpPr>
          <p:spPr bwMode="auto">
            <a:xfrm>
              <a:off x="5219699" y="50836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pic>
          <p:nvPicPr>
            <p:cNvPr id="16"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33399" y="5093903"/>
              <a:ext cx="72447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p:cNvGrpSpPr/>
          <p:nvPr userDrawn="1"/>
        </p:nvGrpSpPr>
        <p:grpSpPr>
          <a:xfrm>
            <a:off x="7924800" y="5262529"/>
            <a:ext cx="731520" cy="731520"/>
            <a:chOff x="7924800" y="5096330"/>
            <a:chExt cx="731520" cy="731520"/>
          </a:xfrm>
        </p:grpSpPr>
        <p:sp>
          <p:nvSpPr>
            <p:cNvPr id="18" name="Oval 17"/>
            <p:cNvSpPr/>
            <p:nvPr/>
          </p:nvSpPr>
          <p:spPr bwMode="auto">
            <a:xfrm>
              <a:off x="79248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19" name="Picture 13"/>
            <p:cNvPicPr>
              <a:picLocks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924800" y="50963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p:cNvGrpSpPr/>
          <p:nvPr userDrawn="1"/>
        </p:nvGrpSpPr>
        <p:grpSpPr>
          <a:xfrm>
            <a:off x="3843270" y="5222670"/>
            <a:ext cx="736283" cy="737101"/>
            <a:chOff x="3378200" y="5096330"/>
            <a:chExt cx="736283" cy="737101"/>
          </a:xfrm>
        </p:grpSpPr>
        <p:sp>
          <p:nvSpPr>
            <p:cNvPr id="21" name="Oval 20"/>
            <p:cNvSpPr>
              <a:spLocks noChangeAspect="1"/>
            </p:cNvSpPr>
            <p:nvPr/>
          </p:nvSpPr>
          <p:spPr bwMode="auto">
            <a:xfrm>
              <a:off x="3382963"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22" name="Picture 1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378200" y="5101911"/>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p:cNvGrpSpPr/>
          <p:nvPr userDrawn="1"/>
        </p:nvGrpSpPr>
        <p:grpSpPr>
          <a:xfrm>
            <a:off x="4662737" y="5247700"/>
            <a:ext cx="732287" cy="741406"/>
            <a:chOff x="4307356" y="5073744"/>
            <a:chExt cx="732287" cy="741406"/>
          </a:xfrm>
        </p:grpSpPr>
        <p:sp>
          <p:nvSpPr>
            <p:cNvPr id="24" name="Oval 23"/>
            <p:cNvSpPr/>
            <p:nvPr/>
          </p:nvSpPr>
          <p:spPr bwMode="auto">
            <a:xfrm>
              <a:off x="4307356" y="5073744"/>
              <a:ext cx="730107" cy="74140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pic>
          <p:nvPicPr>
            <p:cNvPr id="25" name="Picture 19"/>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308123" y="50836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p:cNvGrpSpPr/>
          <p:nvPr userDrawn="1"/>
        </p:nvGrpSpPr>
        <p:grpSpPr>
          <a:xfrm>
            <a:off x="7111048" y="5252405"/>
            <a:ext cx="731520" cy="731520"/>
            <a:chOff x="7010400" y="5096330"/>
            <a:chExt cx="731520" cy="731520"/>
          </a:xfrm>
        </p:grpSpPr>
        <p:sp>
          <p:nvSpPr>
            <p:cNvPr id="27" name="Oval 26"/>
            <p:cNvSpPr/>
            <p:nvPr/>
          </p:nvSpPr>
          <p:spPr bwMode="auto">
            <a:xfrm>
              <a:off x="70104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28" name="Picture 21"/>
            <p:cNvPicPr>
              <a:picLocks/>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010400" y="50963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8"/>
          <p:cNvGrpSpPr/>
          <p:nvPr userDrawn="1"/>
        </p:nvGrpSpPr>
        <p:grpSpPr>
          <a:xfrm>
            <a:off x="2178771" y="5257586"/>
            <a:ext cx="773594" cy="783022"/>
            <a:chOff x="1480927" y="5061102"/>
            <a:chExt cx="773594" cy="783022"/>
          </a:xfrm>
        </p:grpSpPr>
        <p:pic>
          <p:nvPicPr>
            <p:cNvPr id="30" name="Picture 29"/>
            <p:cNvPicPr>
              <a:picLocks noChangeAspect="1"/>
            </p:cNvPicPr>
            <p:nvPr/>
          </p:nvPicPr>
          <p:blipFill>
            <a:blip r:embed="rId9"/>
            <a:stretch>
              <a:fillRect/>
            </a:stretch>
          </p:blipFill>
          <p:spPr>
            <a:xfrm>
              <a:off x="1480927" y="5117514"/>
              <a:ext cx="773594" cy="726610"/>
            </a:xfrm>
            <a:prstGeom prst="rect">
              <a:avLst/>
            </a:prstGeom>
          </p:spPr>
        </p:pic>
        <p:pic>
          <p:nvPicPr>
            <p:cNvPr id="31" name="Picture 30"/>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503910" y="5061102"/>
              <a:ext cx="731520" cy="731520"/>
            </a:xfrm>
            <a:prstGeom prst="rect">
              <a:avLst/>
            </a:prstGeom>
          </p:spPr>
        </p:pic>
      </p:grpSp>
      <p:pic>
        <p:nvPicPr>
          <p:cNvPr id="32" name="Picture 31"/>
          <p:cNvPicPr>
            <a:picLocks noChangeAspect="1"/>
          </p:cNvPicPr>
          <p:nvPr userDrawn="1"/>
        </p:nvPicPr>
        <p:blipFill>
          <a:blip r:embed="rId11"/>
          <a:stretch>
            <a:fillRect/>
          </a:stretch>
        </p:blipFill>
        <p:spPr>
          <a:xfrm>
            <a:off x="1325808" y="5246532"/>
            <a:ext cx="769551" cy="737121"/>
          </a:xfrm>
          <a:prstGeom prst="rect">
            <a:avLst/>
          </a:prstGeom>
        </p:spPr>
      </p:pic>
    </p:spTree>
    <p:extLst>
      <p:ext uri="{BB962C8B-B14F-4D97-AF65-F5344CB8AC3E}">
        <p14:creationId xmlns:p14="http://schemas.microsoft.com/office/powerpoint/2010/main" val="1385461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marL="685800" indent="-338138">
              <a:defRPr/>
            </a:lvl2pPr>
            <a:lvl3pPr marL="1033463" indent="-347663">
              <a:defRPr/>
            </a:lvl3pPr>
          </a:lstStyle>
          <a:p>
            <a:pPr lvl="0"/>
            <a:r>
              <a:rPr lang="en-US" smtClean="0"/>
              <a:t>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lvl1pPr>
              <a:defRPr/>
            </a:lvl1pPr>
          </a:lstStyle>
          <a:p>
            <a:pPr>
              <a:defRPr/>
            </a:pPr>
            <a:fld id="{97DB100A-D525-471C-A48C-A666D4833A70}" type="datetime1">
              <a:rPr lang="en-US"/>
              <a:pPr>
                <a:defRPr/>
              </a:pPr>
              <a:t>3/12/2021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“Medically Ready Force…Ready Medical Force”</a:t>
            </a:r>
          </a:p>
        </p:txBody>
      </p:sp>
      <p:sp>
        <p:nvSpPr>
          <p:cNvPr id="6" name="Slide Number Placeholder 5"/>
          <p:cNvSpPr>
            <a:spLocks noGrp="1"/>
          </p:cNvSpPr>
          <p:nvPr>
            <p:ph type="sldNum" sz="quarter" idx="12"/>
          </p:nvPr>
        </p:nvSpPr>
        <p:spPr/>
        <p:txBody>
          <a:bodyPr/>
          <a:lstStyle>
            <a:lvl1pPr>
              <a:defRPr sz="1400" smtClean="0"/>
            </a:lvl1pPr>
          </a:lstStyle>
          <a:p>
            <a:pPr>
              <a:defRPr/>
            </a:pPr>
            <a:fld id="{D062D1B8-CC46-40E7-BB44-8824195B0A8F}" type="slidenum">
              <a:rPr lang="en-US" altLang="en-US"/>
              <a:pPr>
                <a:defRPr/>
              </a:pPr>
              <a:t>‹#›</a:t>
            </a:fld>
            <a:endParaRPr lang="en-US" altLang="en-US" dirty="0"/>
          </a:p>
        </p:txBody>
      </p:sp>
    </p:spTree>
    <p:extLst>
      <p:ext uri="{BB962C8B-B14F-4D97-AF65-F5344CB8AC3E}">
        <p14:creationId xmlns:p14="http://schemas.microsoft.com/office/powerpoint/2010/main" val="2267886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lvl1pPr>
            <a:lvl2pPr marL="685800" indent="-341313">
              <a:defRPr sz="2400"/>
            </a:lvl2pPr>
            <a:lvl3pPr marL="914400" indent="-228600">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p:txBody>
      </p:sp>
      <p:sp>
        <p:nvSpPr>
          <p:cNvPr id="5" name="Date Placeholder 3"/>
          <p:cNvSpPr>
            <a:spLocks noGrp="1"/>
          </p:cNvSpPr>
          <p:nvPr>
            <p:ph type="dt" sz="half" idx="10"/>
          </p:nvPr>
        </p:nvSpPr>
        <p:spPr/>
        <p:txBody>
          <a:bodyPr/>
          <a:lstStyle>
            <a:lvl1pPr>
              <a:defRPr/>
            </a:lvl1pPr>
          </a:lstStyle>
          <a:p>
            <a:pPr>
              <a:defRPr/>
            </a:pPr>
            <a:fld id="{C379D297-EB16-4D5D-BABD-52A70830CE57}" type="datetime1">
              <a:rPr lang="en-US"/>
              <a:pPr>
                <a:defRPr/>
              </a:pPr>
              <a:t>3/12/2021</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“Medically Ready Force…Ready Medical Force”</a:t>
            </a:r>
          </a:p>
        </p:txBody>
      </p:sp>
      <p:sp>
        <p:nvSpPr>
          <p:cNvPr id="7" name="Slide Number Placeholder 5"/>
          <p:cNvSpPr>
            <a:spLocks noGrp="1"/>
          </p:cNvSpPr>
          <p:nvPr>
            <p:ph type="sldNum" sz="quarter" idx="12"/>
          </p:nvPr>
        </p:nvSpPr>
        <p:spPr/>
        <p:txBody>
          <a:bodyPr/>
          <a:lstStyle>
            <a:lvl1pPr>
              <a:defRPr/>
            </a:lvl1pPr>
          </a:lstStyle>
          <a:p>
            <a:pPr>
              <a:defRPr/>
            </a:pPr>
            <a:fld id="{6ECE94BA-B6AA-4869-8FC6-E07A3F382B3E}" type="slidenum">
              <a:rPr lang="en-US" altLang="en-US"/>
              <a:pPr>
                <a:defRPr/>
              </a:pPr>
              <a:t>‹#›</a:t>
            </a:fld>
            <a:endParaRPr lang="en-US" altLang="en-US" dirty="0"/>
          </a:p>
        </p:txBody>
      </p:sp>
    </p:spTree>
    <p:extLst>
      <p:ext uri="{BB962C8B-B14F-4D97-AF65-F5344CB8AC3E}">
        <p14:creationId xmlns:p14="http://schemas.microsoft.com/office/powerpoint/2010/main" val="13158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C91783D-BB6F-4E4B-B9D3-41BA1B19F2AA}" type="datetime1">
              <a:rPr lang="en-US"/>
              <a:pPr>
                <a:defRPr/>
              </a:pPr>
              <a:t>3/12/2021</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t>“Medically Ready Force…Ready Medical Force”</a:t>
            </a:r>
          </a:p>
        </p:txBody>
      </p:sp>
      <p:sp>
        <p:nvSpPr>
          <p:cNvPr id="9" name="Slide Number Placeholder 5"/>
          <p:cNvSpPr>
            <a:spLocks noGrp="1"/>
          </p:cNvSpPr>
          <p:nvPr>
            <p:ph type="sldNum" sz="quarter" idx="12"/>
          </p:nvPr>
        </p:nvSpPr>
        <p:spPr/>
        <p:txBody>
          <a:bodyPr/>
          <a:lstStyle>
            <a:lvl1pPr>
              <a:defRPr/>
            </a:lvl1pPr>
          </a:lstStyle>
          <a:p>
            <a:pPr>
              <a:defRPr/>
            </a:pPr>
            <a:fld id="{3D072489-AF60-4C0D-AB43-AAC3E926AAA5}" type="slidenum">
              <a:rPr lang="en-US" altLang="en-US"/>
              <a:pPr>
                <a:defRPr/>
              </a:pPr>
              <a:t>‹#›</a:t>
            </a:fld>
            <a:endParaRPr lang="en-US" altLang="en-US" dirty="0"/>
          </a:p>
        </p:txBody>
      </p:sp>
    </p:spTree>
    <p:extLst>
      <p:ext uri="{BB962C8B-B14F-4D97-AF65-F5344CB8AC3E}">
        <p14:creationId xmlns:p14="http://schemas.microsoft.com/office/powerpoint/2010/main" val="236928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2626A41A-A3ED-43E7-ACA9-261537BEF7A7}" type="datetime1">
              <a:rPr lang="en-US"/>
              <a:pPr>
                <a:defRPr/>
              </a:pPr>
              <a:t>3/12/2021</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t>“Medically Ready Force…Ready Medical Force”</a:t>
            </a:r>
          </a:p>
        </p:txBody>
      </p:sp>
      <p:sp>
        <p:nvSpPr>
          <p:cNvPr id="5" name="Slide Number Placeholder 5"/>
          <p:cNvSpPr>
            <a:spLocks noGrp="1"/>
          </p:cNvSpPr>
          <p:nvPr>
            <p:ph type="sldNum" sz="quarter" idx="12"/>
          </p:nvPr>
        </p:nvSpPr>
        <p:spPr/>
        <p:txBody>
          <a:bodyPr/>
          <a:lstStyle>
            <a:lvl1pPr>
              <a:defRPr/>
            </a:lvl1pPr>
          </a:lstStyle>
          <a:p>
            <a:pPr>
              <a:defRPr/>
            </a:pPr>
            <a:fld id="{39636C0B-63A5-4B5B-AF81-D59B7A8DD13F}" type="slidenum">
              <a:rPr lang="en-US" altLang="en-US"/>
              <a:pPr>
                <a:defRPr/>
              </a:pPr>
              <a:t>‹#›</a:t>
            </a:fld>
            <a:endParaRPr lang="en-US" altLang="en-US" dirty="0"/>
          </a:p>
        </p:txBody>
      </p:sp>
    </p:spTree>
    <p:extLst>
      <p:ext uri="{BB962C8B-B14F-4D97-AF65-F5344CB8AC3E}">
        <p14:creationId xmlns:p14="http://schemas.microsoft.com/office/powerpoint/2010/main" val="3172616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FAE75B-6BD3-4E54-B233-6EEF99728EA9}" type="datetime1">
              <a:rPr lang="en-US"/>
              <a:pPr>
                <a:defRPr/>
              </a:pPr>
              <a:t>3/12/2021</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t>“Medically Ready Force…Ready Medical Force”</a:t>
            </a:r>
          </a:p>
        </p:txBody>
      </p:sp>
      <p:sp>
        <p:nvSpPr>
          <p:cNvPr id="4" name="Slide Number Placeholder 5"/>
          <p:cNvSpPr>
            <a:spLocks noGrp="1"/>
          </p:cNvSpPr>
          <p:nvPr>
            <p:ph type="sldNum" sz="quarter" idx="12"/>
          </p:nvPr>
        </p:nvSpPr>
        <p:spPr/>
        <p:txBody>
          <a:bodyPr/>
          <a:lstStyle>
            <a:lvl1pPr>
              <a:defRPr/>
            </a:lvl1pPr>
          </a:lstStyle>
          <a:p>
            <a:pPr>
              <a:defRPr/>
            </a:pPr>
            <a:fld id="{5FF17875-BBEC-41C2-8C82-D57AA3BBF0E7}" type="slidenum">
              <a:rPr lang="en-US" altLang="en-US"/>
              <a:pPr>
                <a:defRPr/>
              </a:pPr>
              <a:t>‹#›</a:t>
            </a:fld>
            <a:endParaRPr lang="en-US" altLang="en-US" dirty="0"/>
          </a:p>
        </p:txBody>
      </p:sp>
    </p:spTree>
    <p:extLst>
      <p:ext uri="{BB962C8B-B14F-4D97-AF65-F5344CB8AC3E}">
        <p14:creationId xmlns:p14="http://schemas.microsoft.com/office/powerpoint/2010/main" val="26341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274638"/>
            <a:ext cx="662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dirty="0" smtClean="0"/>
          </a:p>
        </p:txBody>
      </p:sp>
      <p:sp>
        <p:nvSpPr>
          <p:cNvPr id="1027" name="Text Placeholder 2"/>
          <p:cNvSpPr>
            <a:spLocks noGrp="1"/>
          </p:cNvSpPr>
          <p:nvPr>
            <p:ph type="body" idx="1"/>
          </p:nvPr>
        </p:nvSpPr>
        <p:spPr bwMode="auto">
          <a:xfrm>
            <a:off x="457200" y="1668463"/>
            <a:ext cx="8229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Edit Master text styles</a:t>
            </a:r>
          </a:p>
          <a:p>
            <a:pPr lvl="1"/>
            <a:r>
              <a:rPr lang="en-US" altLang="en-US" dirty="0" smtClean="0"/>
              <a:t>Second level</a:t>
            </a:r>
          </a:p>
          <a:p>
            <a:pPr lvl="2"/>
            <a:r>
              <a:rPr lang="en-US" altLang="en-US" dirty="0" smtClean="0"/>
              <a:t>Third level</a:t>
            </a:r>
          </a:p>
        </p:txBody>
      </p:sp>
      <p:sp>
        <p:nvSpPr>
          <p:cNvPr id="4" name="Date Placeholder 3"/>
          <p:cNvSpPr>
            <a:spLocks noGrp="1"/>
          </p:cNvSpPr>
          <p:nvPr>
            <p:ph type="dt" sz="half" idx="2"/>
          </p:nvPr>
        </p:nvSpPr>
        <p:spPr>
          <a:xfrm>
            <a:off x="457200" y="6356350"/>
            <a:ext cx="1066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274F765E-DBD6-4534-9A84-CF59EC99B287}" type="datetime1">
              <a:rPr lang="en-US"/>
              <a:pPr>
                <a:defRPr/>
              </a:pPr>
              <a:t>3/12/2021</a:t>
            </a:fld>
            <a:endParaRPr lang="en-US" dirty="0"/>
          </a:p>
        </p:txBody>
      </p:sp>
      <p:sp>
        <p:nvSpPr>
          <p:cNvPr id="5" name="Footer Placeholder 4"/>
          <p:cNvSpPr>
            <a:spLocks noGrp="1"/>
          </p:cNvSpPr>
          <p:nvPr>
            <p:ph type="ftr" sz="quarter" idx="3"/>
          </p:nvPr>
        </p:nvSpPr>
        <p:spPr>
          <a:xfrm>
            <a:off x="1752600" y="6356350"/>
            <a:ext cx="5715000" cy="365125"/>
          </a:xfrm>
          <a:prstGeom prst="rect">
            <a:avLst/>
          </a:prstGeom>
        </p:spPr>
        <p:txBody>
          <a:bodyPr vert="horz" lIns="91440" tIns="45720" rIns="91440" bIns="45720" rtlCol="0" anchor="ctr"/>
          <a:lstStyle>
            <a:lvl1pPr algn="ctr" eaLnBrk="1" fontAlgn="auto" hangingPunct="1">
              <a:spcBef>
                <a:spcPts val="0"/>
              </a:spcBef>
              <a:spcAft>
                <a:spcPts val="0"/>
              </a:spcAft>
              <a:defRPr sz="2000" b="1" i="1">
                <a:solidFill>
                  <a:prstClr val="black"/>
                </a:solidFill>
                <a:effectLst>
                  <a:outerShdw blurRad="38100" dist="38100" dir="2700000" algn="tl">
                    <a:srgbClr val="000000">
                      <a:alpha val="43137"/>
                    </a:srgbClr>
                  </a:outerShdw>
                </a:effectLst>
                <a:latin typeface="+mn-lt"/>
                <a:cs typeface="+mn-cs"/>
              </a:defRPr>
            </a:lvl1pPr>
          </a:lstStyle>
          <a:p>
            <a:pPr>
              <a:defRPr/>
            </a:pPr>
            <a:r>
              <a:rPr lang="en-US" dirty="0"/>
              <a:t>“Medically Ready Force…Ready Medical Force”</a:t>
            </a:r>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b="1" smtClean="0">
                <a:solidFill>
                  <a:srgbClr val="898989"/>
                </a:solidFill>
              </a:defRPr>
            </a:lvl1pPr>
          </a:lstStyle>
          <a:p>
            <a:pPr>
              <a:defRPr/>
            </a:pPr>
            <a:fld id="{C162CFA0-88EF-4008-9B16-E1B42A78824C}" type="slidenum">
              <a:rPr lang="en-US" altLang="en-US"/>
              <a:pPr>
                <a:defRPr/>
              </a:pPr>
              <a:t>‹#›</a:t>
            </a:fld>
            <a:endParaRPr lang="en-US" altLang="en-US" dirty="0"/>
          </a:p>
        </p:txBody>
      </p:sp>
      <p:pic>
        <p:nvPicPr>
          <p:cNvPr id="1033"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010400" y="365267"/>
            <a:ext cx="1739888"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userDrawn="1"/>
        </p:nvSpPr>
        <p:spPr>
          <a:xfrm>
            <a:off x="0" y="1493838"/>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1" name="Rectangle 10"/>
          <p:cNvSpPr/>
          <p:nvPr userDrawn="1"/>
        </p:nvSpPr>
        <p:spPr>
          <a:xfrm>
            <a:off x="0" y="6178551"/>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0" r:id="rId3"/>
    <p:sldLayoutId id="2147484551" r:id="rId4"/>
    <p:sldLayoutId id="2147484552" r:id="rId5"/>
    <p:sldLayoutId id="2147484553" r:id="rId6"/>
  </p:sldLayoutIdLst>
  <p:hf hdr="0" dt="0"/>
  <p:txStyles>
    <p:title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1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26.jp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microsoft.com/office/2007/relationships/hdphoto" Target="../media/hdphoto2.wdp"/><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6.xml"/><Relationship Id="rId7" Type="http://schemas.openxmlformats.org/officeDocument/2006/relationships/image" Target="../media/image33.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notesSlide" Target="../notesSlides/notesSlide21.xml"/><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3.png"/><Relationship Id="rId5" Type="http://schemas.openxmlformats.org/officeDocument/2006/relationships/image" Target="../media/image40.tiff"/><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3.png"/><Relationship Id="rId5" Type="http://schemas.openxmlformats.org/officeDocument/2006/relationships/image" Target="../media/image4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3.png"/><Relationship Id="rId5" Type="http://schemas.openxmlformats.org/officeDocument/2006/relationships/image" Target="../media/image4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7.png"/><Relationship Id="rId5" Type="http://schemas.openxmlformats.org/officeDocument/2006/relationships/hyperlink" Target="mailto:Burntrauma.consult.army@mail.mil"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s://jts.amedd.army.mil/assets/docs/cpgs/JTS_Clinical_Practice_Guidelines_(CPGs)/Inhalation_Toxic_Chem_Exposure_25_Jul_2016_ID25.pdf" TargetMode="External"/><Relationship Id="rId7" Type="http://schemas.openxmlformats.org/officeDocument/2006/relationships/hyperlink" Target="https://www.newsweek.com/anti-isis-coalition-using-white-phosphorus-mosul-and-raqqa-endangering-625398" TargetMode="External"/><Relationship Id="rId2" Type="http://schemas.openxmlformats.org/officeDocument/2006/relationships/hyperlink" Target="https://jts.amedd.army.mil/assets/docs/cpgs/JTS_Clinical_Practice_Guidelines_(CPGs)/Burn_Care_11_May_2016_ID12.pdf" TargetMode="External"/><Relationship Id="rId1" Type="http://schemas.openxmlformats.org/officeDocument/2006/relationships/slideLayout" Target="../slideLayouts/slideLayout6.xml"/><Relationship Id="rId6" Type="http://schemas.openxmlformats.org/officeDocument/2006/relationships/hyperlink" Target="https://www.cs.amedd.army.mil/Portlet.aspx?ID=cb88853d-5b33-4b3f-968c-2cd95f7b7809" TargetMode="External"/><Relationship Id="rId5" Type="http://schemas.openxmlformats.org/officeDocument/2006/relationships/hyperlink" Target="https://jts.amedd.army.mil/assets/docs/cpgs/Prehospital_En_Route_CPGs/Wound_Management_PFC_24_Jul_2017_ID62.pdf" TargetMode="External"/><Relationship Id="rId4" Type="http://schemas.openxmlformats.org/officeDocument/2006/relationships/hyperlink" Target="https://jts.amedd.army.mil/assets/docs/cpgs/Prehospital_En_Route_CPGs/Burn_Management_PFC_13_Jan_2017_ID57.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2133600" y="2397234"/>
            <a:ext cx="3124200" cy="1264207"/>
          </a:xfrm>
        </p:spPr>
        <p:txBody>
          <a:bodyPr/>
          <a:lstStyle/>
          <a:p>
            <a:pPr algn="r"/>
            <a:r>
              <a:rPr lang="en-US" sz="4400" dirty="0"/>
              <a:t>Burn </a:t>
            </a:r>
            <a:r>
              <a:rPr lang="en-US" sz="4400" dirty="0" smtClean="0"/>
              <a:t>Care</a:t>
            </a:r>
            <a:endParaRPr lang="en-US" altLang="en-US" sz="1600" dirty="0" smtClean="0"/>
          </a:p>
        </p:txBody>
      </p:sp>
      <p:sp>
        <p:nvSpPr>
          <p:cNvPr id="6" name="Rectangle 2"/>
          <p:cNvSpPr txBox="1">
            <a:spLocks noChangeArrowheads="1"/>
          </p:cNvSpPr>
          <p:nvPr/>
        </p:nvSpPr>
        <p:spPr bwMode="auto">
          <a:xfrm>
            <a:off x="381000" y="10064"/>
            <a:ext cx="44958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spcBef>
                <a:spcPct val="0"/>
              </a:spcBef>
              <a:buFontTx/>
              <a:buNone/>
            </a:pPr>
            <a:r>
              <a:rPr lang="en-US" altLang="en-US" sz="3200" b="1" dirty="0">
                <a:solidFill>
                  <a:srgbClr val="000099"/>
                </a:solidFill>
              </a:rPr>
              <a:t>Joint Trauma System</a:t>
            </a:r>
          </a:p>
        </p:txBody>
      </p:sp>
      <p:pic>
        <p:nvPicPr>
          <p:cNvPr id="7" name="Picture 6" descr="Image of partial body of burned victim" title="Burn victim">
            <a:extLst>
              <a:ext uri="{FF2B5EF4-FFF2-40B4-BE49-F238E27FC236}">
                <a16:creationId xmlns:a16="http://schemas.microsoft.com/office/drawing/2014/main" id="{F59FC905-9983-4D2A-9641-41279315AE1A}"/>
              </a:ext>
            </a:extLst>
          </p:cNvPr>
          <p:cNvPicPr>
            <a:picLocks noChangeAspect="1"/>
          </p:cNvPicPr>
          <p:nvPr/>
        </p:nvPicPr>
        <p:blipFill rotWithShape="1">
          <a:blip r:embed="rId5"/>
          <a:srcRect l="1354" t="2881" r="3016" b="700"/>
          <a:stretch/>
        </p:blipFill>
        <p:spPr>
          <a:xfrm>
            <a:off x="5522201" y="1945732"/>
            <a:ext cx="2799806" cy="2120141"/>
          </a:xfrm>
          <a:prstGeom prst="rect">
            <a:avLst/>
          </a:prstGeom>
          <a:ln w="12700">
            <a:solidFill>
              <a:schemeClr val="tx1"/>
            </a:solidFill>
          </a:ln>
          <a:effectLst/>
        </p:spPr>
      </p:pic>
      <p:sp>
        <p:nvSpPr>
          <p:cNvPr id="8" name="Rectangle 2"/>
          <p:cNvSpPr txBox="1">
            <a:spLocks noChangeArrowheads="1"/>
          </p:cNvSpPr>
          <p:nvPr/>
        </p:nvSpPr>
        <p:spPr bwMode="auto">
          <a:xfrm>
            <a:off x="1524000" y="4533351"/>
            <a:ext cx="7142163" cy="72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ctr" eaLnBrk="1" hangingPunct="1">
              <a:spcBef>
                <a:spcPct val="0"/>
              </a:spcBef>
              <a:buFontTx/>
              <a:buNone/>
            </a:pPr>
            <a:r>
              <a:rPr lang="en-US" altLang="en-US" sz="2200" dirty="0">
                <a:solidFill>
                  <a:srgbClr val="000066"/>
                </a:solidFill>
              </a:rPr>
              <a:t>Joint Trauma System Battlefield Trauma Educational Program</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259" y="5715000"/>
            <a:ext cx="457200" cy="457200"/>
          </a:xfrm>
          <a:prstGeom prst="rect">
            <a:avLst/>
          </a:prstGeom>
        </p:spPr>
      </p:pic>
    </p:spTree>
    <p:extLst>
      <p:ext uri="{BB962C8B-B14F-4D97-AF65-F5344CB8AC3E}">
        <p14:creationId xmlns:p14="http://schemas.microsoft.com/office/powerpoint/2010/main" val="382596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10</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Carbon Monoxide</a:t>
            </a:r>
            <a:endParaRPr lang="en-US" dirty="0"/>
          </a:p>
        </p:txBody>
      </p:sp>
      <p:sp>
        <p:nvSpPr>
          <p:cNvPr id="5" name="Content Placeholder 1">
            <a:extLst>
              <a:ext uri="{FF2B5EF4-FFF2-40B4-BE49-F238E27FC236}">
                <a16:creationId xmlns:a16="http://schemas.microsoft.com/office/drawing/2014/main" id="{A0381084-965B-4685-BA0F-75050DC10D36}"/>
              </a:ext>
            </a:extLst>
          </p:cNvPr>
          <p:cNvSpPr txBox="1">
            <a:spLocks/>
          </p:cNvSpPr>
          <p:nvPr/>
        </p:nvSpPr>
        <p:spPr>
          <a:xfrm>
            <a:off x="457200" y="1855107"/>
            <a:ext cx="7672252" cy="4495800"/>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lnSpc>
                <a:spcPts val="2700"/>
              </a:lnSpc>
              <a:buFont typeface="Lucida Sans Unicode" panose="020B0602030504020204" pitchFamily="34" charset="0"/>
              <a:buChar char="∎"/>
            </a:pPr>
            <a:r>
              <a:rPr lang="en-US" altLang="en-US" dirty="0" smtClean="0"/>
              <a:t>Heaters, furnaces, fireplaces, stoves, and vehicles </a:t>
            </a:r>
            <a:br>
              <a:rPr lang="en-US" altLang="en-US" dirty="0" smtClean="0"/>
            </a:br>
            <a:r>
              <a:rPr lang="en-US" altLang="en-US" dirty="0" smtClean="0"/>
              <a:t>can produce CO.</a:t>
            </a:r>
          </a:p>
          <a:p>
            <a:pPr marL="342900" lvl="1" indent="-342900">
              <a:lnSpc>
                <a:spcPts val="2700"/>
              </a:lnSpc>
              <a:spcBef>
                <a:spcPts val="1200"/>
              </a:spcBef>
              <a:buFont typeface="Lucida Sans Unicode" panose="020B0602030504020204" pitchFamily="34" charset="0"/>
              <a:buChar char="∎"/>
            </a:pPr>
            <a:r>
              <a:rPr lang="en-US" altLang="en-US" dirty="0" smtClean="0"/>
              <a:t>Binds hemoglobin, shifting the oxygen-dissociation curve to the left, thereby preventing the release of O2.</a:t>
            </a:r>
          </a:p>
          <a:p>
            <a:pPr marL="342900" lvl="1" indent="-342900">
              <a:spcBef>
                <a:spcPts val="1200"/>
              </a:spcBef>
              <a:buFont typeface="Lucida Sans Unicode" panose="020B0602030504020204" pitchFamily="34" charset="0"/>
              <a:buChar char="∎"/>
            </a:pPr>
            <a:r>
              <a:rPr lang="en-US" altLang="en-US" dirty="0" smtClean="0"/>
              <a:t>Diagnosis: </a:t>
            </a:r>
          </a:p>
          <a:p>
            <a:pPr marL="742950" lvl="2" indent="-342900">
              <a:buSzPct val="90000"/>
              <a:buFont typeface="Wingdings" panose="05000000000000000000" pitchFamily="2" charset="2"/>
              <a:buChar char="q"/>
            </a:pPr>
            <a:r>
              <a:rPr lang="en-US" altLang="en-US" dirty="0" smtClean="0">
                <a:solidFill>
                  <a:prstClr val="black"/>
                </a:solidFill>
              </a:rPr>
              <a:t>Elevated </a:t>
            </a:r>
            <a:r>
              <a:rPr lang="en-US" altLang="en-US" dirty="0" err="1" smtClean="0">
                <a:solidFill>
                  <a:prstClr val="black"/>
                </a:solidFill>
              </a:rPr>
              <a:t>Carboxyhemoglobin</a:t>
            </a:r>
            <a:r>
              <a:rPr lang="en-US" altLang="en-US" dirty="0" smtClean="0">
                <a:solidFill>
                  <a:prstClr val="black"/>
                </a:solidFill>
              </a:rPr>
              <a:t> on ABG.</a:t>
            </a:r>
          </a:p>
          <a:p>
            <a:pPr marL="742950" lvl="2" indent="-342900">
              <a:spcAft>
                <a:spcPts val="300"/>
              </a:spcAft>
              <a:buSzPct val="90000"/>
              <a:buFont typeface="Wingdings" panose="05000000000000000000" pitchFamily="2" charset="2"/>
              <a:buChar char="q"/>
            </a:pPr>
            <a:r>
              <a:rPr lang="en-US" altLang="en-US" dirty="0" smtClean="0">
                <a:solidFill>
                  <a:prstClr val="black"/>
                </a:solidFill>
              </a:rPr>
              <a:t>SaO2 falsely elevated.</a:t>
            </a:r>
          </a:p>
          <a:p>
            <a:pPr marL="342900" lvl="1" indent="-342900">
              <a:spcBef>
                <a:spcPts val="1200"/>
              </a:spcBef>
              <a:buFont typeface="Lucida Sans Unicode" panose="020B0602030504020204" pitchFamily="34" charset="0"/>
              <a:buChar char="∎"/>
            </a:pPr>
            <a:r>
              <a:rPr lang="en-US" altLang="en-US" dirty="0" smtClean="0"/>
              <a:t>Treatment: </a:t>
            </a:r>
            <a:r>
              <a:rPr lang="en-US" altLang="en-US" b="1" dirty="0" smtClean="0">
                <a:solidFill>
                  <a:srgbClr val="0033CC"/>
                </a:solidFill>
              </a:rPr>
              <a:t>100% FiO2</a:t>
            </a:r>
            <a:endParaRPr lang="en-US" altLang="en-US" b="1" dirty="0">
              <a:solidFill>
                <a:srgbClr val="0033CC"/>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633" y="5671178"/>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8590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11</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Cyanide</a:t>
            </a:r>
            <a:endParaRPr lang="en-US" dirty="0"/>
          </a:p>
        </p:txBody>
      </p:sp>
      <p:sp>
        <p:nvSpPr>
          <p:cNvPr id="5" name="Content Placeholder 1">
            <a:extLst>
              <a:ext uri="{FF2B5EF4-FFF2-40B4-BE49-F238E27FC236}">
                <a16:creationId xmlns:a16="http://schemas.microsoft.com/office/drawing/2014/main" id="{A0381084-965B-4685-BA0F-75050DC10D36}"/>
              </a:ext>
            </a:extLst>
          </p:cNvPr>
          <p:cNvSpPr txBox="1">
            <a:spLocks/>
          </p:cNvSpPr>
          <p:nvPr/>
        </p:nvSpPr>
        <p:spPr>
          <a:xfrm>
            <a:off x="457200" y="1828800"/>
            <a:ext cx="7672252" cy="3695313"/>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lnSpc>
                <a:spcPts val="2700"/>
              </a:lnSpc>
              <a:spcBef>
                <a:spcPts val="600"/>
              </a:spcBef>
              <a:spcAft>
                <a:spcPts val="600"/>
              </a:spcAft>
              <a:buFont typeface="Lucida Sans Unicode" panose="020B0602030504020204" pitchFamily="34" charset="0"/>
              <a:buChar char="∎"/>
            </a:pPr>
            <a:r>
              <a:rPr lang="en-US" altLang="en-US" dirty="0" smtClean="0"/>
              <a:t>Burning wood and other compounds (anything that contains carbon and nitrogen) in enclosed spaces.</a:t>
            </a:r>
          </a:p>
          <a:p>
            <a:pPr marL="342900" lvl="1" indent="-342900">
              <a:lnSpc>
                <a:spcPts val="2700"/>
              </a:lnSpc>
              <a:spcBef>
                <a:spcPts val="600"/>
              </a:spcBef>
              <a:spcAft>
                <a:spcPts val="600"/>
              </a:spcAft>
              <a:buFont typeface="Lucida Sans Unicode" panose="020B0602030504020204" pitchFamily="34" charset="0"/>
              <a:buChar char="∎"/>
            </a:pPr>
            <a:r>
              <a:rPr lang="en-US" altLang="en-US" dirty="0" smtClean="0"/>
              <a:t>Inhibits mitochondrial cytochrome c oxidase (electron transport chain).</a:t>
            </a:r>
          </a:p>
          <a:p>
            <a:pPr marL="342900" lvl="1" indent="-342900">
              <a:spcBef>
                <a:spcPts val="600"/>
              </a:spcBef>
              <a:spcAft>
                <a:spcPts val="600"/>
              </a:spcAft>
              <a:buFont typeface="Lucida Sans Unicode" panose="020B0602030504020204" pitchFamily="34" charset="0"/>
              <a:buChar char="∎"/>
            </a:pPr>
            <a:r>
              <a:rPr lang="en-US" altLang="en-US" dirty="0" smtClean="0"/>
              <a:t>Body cannot use oxygen.</a:t>
            </a:r>
          </a:p>
          <a:p>
            <a:pPr marL="342900" lvl="1" indent="-342900">
              <a:spcBef>
                <a:spcPts val="600"/>
              </a:spcBef>
              <a:spcAft>
                <a:spcPts val="600"/>
              </a:spcAft>
              <a:buFont typeface="Lucida Sans Unicode" panose="020B0602030504020204" pitchFamily="34" charset="0"/>
              <a:buChar char="∎"/>
            </a:pPr>
            <a:r>
              <a:rPr lang="en-US" altLang="en-US" dirty="0" smtClean="0"/>
              <a:t>Diagnosis: Elevated SvO2 on ABG +/- elevated lactate.</a:t>
            </a:r>
          </a:p>
          <a:p>
            <a:pPr marL="342900" lvl="1" indent="-342900">
              <a:spcBef>
                <a:spcPts val="600"/>
              </a:spcBef>
              <a:spcAft>
                <a:spcPts val="600"/>
              </a:spcAft>
              <a:buFont typeface="Lucida Sans Unicode" panose="020B0602030504020204" pitchFamily="34" charset="0"/>
              <a:buChar char="∎"/>
            </a:pPr>
            <a:r>
              <a:rPr lang="en-US" altLang="en-US" dirty="0" smtClean="0"/>
              <a:t>Treatment: </a:t>
            </a:r>
            <a:r>
              <a:rPr lang="en-US" altLang="en-US" b="1" dirty="0" err="1" smtClean="0">
                <a:solidFill>
                  <a:srgbClr val="7030A0"/>
                </a:solidFill>
              </a:rPr>
              <a:t>Hydroxycobalamin</a:t>
            </a:r>
            <a:r>
              <a:rPr lang="en-US" altLang="en-US" dirty="0" smtClean="0">
                <a:solidFill>
                  <a:srgbClr val="7030A0"/>
                </a:solidFill>
              </a:rPr>
              <a:t> </a:t>
            </a:r>
            <a:r>
              <a:rPr lang="en-US" altLang="en-US" dirty="0" smtClean="0"/>
              <a:t>(Vitamin B12 analog) </a:t>
            </a:r>
            <a:br>
              <a:rPr lang="en-US" altLang="en-US" dirty="0" smtClean="0"/>
            </a:br>
            <a:r>
              <a:rPr lang="en-US" altLang="en-US" b="1" dirty="0" smtClean="0">
                <a:solidFill>
                  <a:srgbClr val="7030A0"/>
                </a:solidFill>
              </a:rPr>
              <a:t>AKA </a:t>
            </a:r>
            <a:r>
              <a:rPr lang="en-US" altLang="en-US" b="1" dirty="0" err="1" smtClean="0">
                <a:solidFill>
                  <a:srgbClr val="7030A0"/>
                </a:solidFill>
              </a:rPr>
              <a:t>Cyanokit</a:t>
            </a:r>
            <a:endParaRPr lang="en-US" altLang="en-US" b="1" dirty="0">
              <a:solidFill>
                <a:srgbClr val="7030A0"/>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711631"/>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70043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12</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Breathing</a:t>
            </a:r>
            <a:endParaRPr lang="en-US" dirty="0"/>
          </a:p>
        </p:txBody>
      </p:sp>
      <p:sp>
        <p:nvSpPr>
          <p:cNvPr id="7" name="Content Placeholder 1">
            <a:extLst>
              <a:ext uri="{FF2B5EF4-FFF2-40B4-BE49-F238E27FC236}">
                <a16:creationId xmlns:a16="http://schemas.microsoft.com/office/drawing/2014/main" id="{A0381084-965B-4685-BA0F-75050DC10D36}"/>
              </a:ext>
            </a:extLst>
          </p:cNvPr>
          <p:cNvSpPr txBox="1">
            <a:spLocks/>
          </p:cNvSpPr>
          <p:nvPr/>
        </p:nvSpPr>
        <p:spPr>
          <a:xfrm>
            <a:off x="457200" y="1981200"/>
            <a:ext cx="4953000" cy="3245475"/>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600"/>
              </a:spcAft>
            </a:pPr>
            <a:r>
              <a:rPr lang="en-US" sz="2400" dirty="0" smtClean="0"/>
              <a:t>Full-thickness (3</a:t>
            </a:r>
            <a:r>
              <a:rPr lang="en-US" sz="2400" baseline="30000" dirty="0" smtClean="0"/>
              <a:t>rd</a:t>
            </a:r>
            <a:r>
              <a:rPr lang="en-US" sz="2400" dirty="0" smtClean="0"/>
              <a:t> degree) burns</a:t>
            </a:r>
          </a:p>
          <a:p>
            <a:pPr>
              <a:spcBef>
                <a:spcPts val="600"/>
              </a:spcBef>
              <a:spcAft>
                <a:spcPts val="600"/>
              </a:spcAft>
            </a:pPr>
            <a:r>
              <a:rPr lang="en-US" sz="2400" dirty="0" smtClean="0"/>
              <a:t>Eschar Compartment Syndrome</a:t>
            </a:r>
          </a:p>
          <a:p>
            <a:pPr marL="687388" lvl="1" indent="-347663">
              <a:spcBef>
                <a:spcPts val="600"/>
              </a:spcBef>
              <a:spcAft>
                <a:spcPts val="600"/>
              </a:spcAft>
            </a:pPr>
            <a:r>
              <a:rPr lang="en-US" sz="2200" dirty="0" smtClean="0"/>
              <a:t>Physiologic tourniquet</a:t>
            </a:r>
          </a:p>
          <a:p>
            <a:pPr marL="687388" lvl="1" indent="-347663">
              <a:spcBef>
                <a:spcPts val="600"/>
              </a:spcBef>
              <a:spcAft>
                <a:spcPts val="600"/>
              </a:spcAft>
            </a:pPr>
            <a:r>
              <a:rPr lang="en-US" sz="2200" dirty="0" smtClean="0"/>
              <a:t>Results in difficulty ventilating</a:t>
            </a:r>
          </a:p>
          <a:p>
            <a:pPr marL="1028700" lvl="2" indent="-342900">
              <a:spcBef>
                <a:spcPts val="600"/>
              </a:spcBef>
              <a:buSzPct val="140000"/>
            </a:pPr>
            <a:r>
              <a:rPr lang="en-US" altLang="en-US" sz="2000" b="1" dirty="0" smtClean="0"/>
              <a:t>↑</a:t>
            </a:r>
            <a:r>
              <a:rPr lang="en-US" altLang="en-US" sz="2000" dirty="0" smtClean="0"/>
              <a:t> Airway pressures</a:t>
            </a:r>
          </a:p>
          <a:p>
            <a:pPr marL="1028700" lvl="2" indent="-342900">
              <a:spcBef>
                <a:spcPts val="600"/>
              </a:spcBef>
              <a:buSzPct val="140000"/>
            </a:pPr>
            <a:r>
              <a:rPr lang="en-US" altLang="en-US" sz="2000" b="1" dirty="0" smtClean="0"/>
              <a:t>↑</a:t>
            </a:r>
            <a:r>
              <a:rPr lang="en-US" altLang="en-US" sz="2000" dirty="0" smtClean="0"/>
              <a:t>PaCO2</a:t>
            </a:r>
          </a:p>
          <a:p>
            <a:pPr marL="1028700" lvl="2" indent="-342900">
              <a:spcBef>
                <a:spcPts val="600"/>
              </a:spcBef>
              <a:buSzPct val="140000"/>
            </a:pPr>
            <a:r>
              <a:rPr lang="en-US" altLang="en-US" sz="2000" b="1" dirty="0" smtClean="0"/>
              <a:t>↓</a:t>
            </a:r>
            <a:r>
              <a:rPr lang="en-US" altLang="en-US" sz="2000" dirty="0" smtClean="0"/>
              <a:t>SaO2</a:t>
            </a:r>
            <a:endParaRPr lang="en-US" altLang="en-US" sz="2000" dirty="0"/>
          </a:p>
        </p:txBody>
      </p:sp>
      <p:cxnSp>
        <p:nvCxnSpPr>
          <p:cNvPr id="8" name="Straight Connector 7"/>
          <p:cNvCxnSpPr/>
          <p:nvPr/>
        </p:nvCxnSpPr>
        <p:spPr>
          <a:xfrm>
            <a:off x="5334000" y="2057400"/>
            <a:ext cx="0" cy="36576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8" descr="Full thickness burn with escharotomies&#10;" title="escharotomies">
            <a:extLst>
              <a:ext uri="{FF2B5EF4-FFF2-40B4-BE49-F238E27FC236}">
                <a16:creationId xmlns:a16="http://schemas.microsoft.com/office/drawing/2014/main" id="{148222A4-E219-47C8-B4FE-44138C5D1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362200"/>
            <a:ext cx="2871152" cy="277160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0" name="Content Placeholder 1">
            <a:extLst>
              <a:ext uri="{FF2B5EF4-FFF2-40B4-BE49-F238E27FC236}">
                <a16:creationId xmlns:a16="http://schemas.microsoft.com/office/drawing/2014/main" id="{36003DD6-869E-4B2E-8FF7-A00C2EC45454}"/>
              </a:ext>
            </a:extLst>
          </p:cNvPr>
          <p:cNvSpPr txBox="1">
            <a:spLocks/>
          </p:cNvSpPr>
          <p:nvPr/>
        </p:nvSpPr>
        <p:spPr bwMode="auto">
          <a:xfrm>
            <a:off x="5638800" y="53340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Wingdings" panose="05000000000000000000" pitchFamily="2" charset="2"/>
              <a:buChar char="q"/>
              <a:defRPr lang="en-US" altLang="en-US" sz="24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Wingdings" panose="05000000000000000000" pitchFamily="2" charset="2"/>
              <a:buChar char="§"/>
              <a:defRPr lang="en-US" altLang="en-US"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buNone/>
            </a:pPr>
            <a:r>
              <a:rPr lang="en-US" sz="1600" i="1" dirty="0"/>
              <a:t>Full </a:t>
            </a:r>
            <a:r>
              <a:rPr lang="en-US" sz="1600" i="1" dirty="0" smtClean="0"/>
              <a:t>thickness </a:t>
            </a:r>
            <a:r>
              <a:rPr lang="en-US" sz="1600" i="1" dirty="0"/>
              <a:t>b</a:t>
            </a:r>
            <a:r>
              <a:rPr lang="en-US" sz="1600" i="1" dirty="0" smtClean="0"/>
              <a:t>urn with escharotomies</a:t>
            </a:r>
            <a:endParaRPr lang="en-US" sz="1600" i="1" dirty="0"/>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308" y="5698253"/>
            <a:ext cx="457200" cy="457200"/>
          </a:xfrm>
          <a:prstGeom prst="rect">
            <a:avLst/>
          </a:prstGeom>
        </p:spPr>
      </p:pic>
      <p:sp>
        <p:nvSpPr>
          <p:cNvPr id="14" name="TextBox 13"/>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15582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13</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Breathing</a:t>
            </a:r>
            <a:endParaRPr lang="en-US" dirty="0"/>
          </a:p>
        </p:txBody>
      </p:sp>
      <p:sp>
        <p:nvSpPr>
          <p:cNvPr id="5" name="Content Placeholder 1">
            <a:extLst>
              <a:ext uri="{FF2B5EF4-FFF2-40B4-BE49-F238E27FC236}">
                <a16:creationId xmlns:a16="http://schemas.microsoft.com/office/drawing/2014/main" id="{A0381084-965B-4685-BA0F-75050DC10D36}"/>
              </a:ext>
            </a:extLst>
          </p:cNvPr>
          <p:cNvSpPr txBox="1">
            <a:spLocks/>
          </p:cNvSpPr>
          <p:nvPr/>
        </p:nvSpPr>
        <p:spPr>
          <a:xfrm>
            <a:off x="457201" y="1836420"/>
            <a:ext cx="4933941" cy="3566160"/>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Escharotomy: Excise SKIN only</a:t>
            </a:r>
          </a:p>
          <a:p>
            <a:pPr marL="687388" lvl="1" indent="-342900">
              <a:spcBef>
                <a:spcPts val="600"/>
              </a:spcBef>
              <a:spcAft>
                <a:spcPts val="0"/>
              </a:spcAft>
            </a:pPr>
            <a:r>
              <a:rPr lang="en-US" altLang="en-US" sz="2200" dirty="0" smtClean="0"/>
              <a:t>Bilateral anterior axillary lines</a:t>
            </a:r>
          </a:p>
          <a:p>
            <a:pPr marL="687388" lvl="1" indent="-342900">
              <a:spcBef>
                <a:spcPts val="600"/>
              </a:spcBef>
              <a:spcAft>
                <a:spcPts val="0"/>
              </a:spcAft>
            </a:pPr>
            <a:r>
              <a:rPr lang="en-US" altLang="en-US" sz="2200" dirty="0" smtClean="0"/>
              <a:t>Subcostal margin</a:t>
            </a:r>
          </a:p>
          <a:p>
            <a:pPr marL="687388" lvl="1" indent="-342900">
              <a:spcBef>
                <a:spcPts val="600"/>
              </a:spcBef>
              <a:spcAft>
                <a:spcPts val="0"/>
              </a:spcAft>
            </a:pPr>
            <a:r>
              <a:rPr lang="en-US" altLang="en-US" sz="2200" dirty="0" smtClean="0"/>
              <a:t>Abdomen if involved</a:t>
            </a:r>
          </a:p>
          <a:p>
            <a:pPr marL="914400" lvl="1" indent="-227013">
              <a:spcBef>
                <a:spcPts val="600"/>
              </a:spcBef>
              <a:buSzPct val="100000"/>
              <a:buFont typeface="Wingdings" panose="05000000000000000000" pitchFamily="2" charset="2"/>
              <a:buChar char="§"/>
            </a:pPr>
            <a:r>
              <a:rPr lang="en-US" sz="2000" spc="-30" dirty="0" smtClean="0"/>
              <a:t>Can be useful if there is evidence </a:t>
            </a:r>
            <a:br>
              <a:rPr lang="en-US" sz="2000" spc="-30" dirty="0" smtClean="0"/>
            </a:br>
            <a:r>
              <a:rPr lang="en-US" sz="2000" spc="-30" dirty="0" smtClean="0"/>
              <a:t>of abdominal compartment syndrome.</a:t>
            </a:r>
          </a:p>
          <a:p>
            <a:pPr marL="914400" lvl="1" indent="-227013">
              <a:spcBef>
                <a:spcPts val="600"/>
              </a:spcBef>
              <a:buSzPct val="100000"/>
              <a:buFont typeface="Wingdings" panose="05000000000000000000" pitchFamily="2" charset="2"/>
              <a:buChar char="§"/>
            </a:pPr>
            <a:r>
              <a:rPr lang="en-US" sz="2000" b="1" i="1" spc="-30" dirty="0" smtClean="0"/>
              <a:t>DON’T</a:t>
            </a:r>
            <a:r>
              <a:rPr lang="en-US" sz="2000" spc="-30" dirty="0" smtClean="0"/>
              <a:t> perform a laparotomy </a:t>
            </a:r>
            <a:br>
              <a:rPr lang="en-US" sz="2000" spc="-30" dirty="0" smtClean="0"/>
            </a:br>
            <a:r>
              <a:rPr lang="en-US" sz="2000" spc="-30" dirty="0" smtClean="0"/>
              <a:t>for abdominal compartment </a:t>
            </a:r>
            <a:br>
              <a:rPr lang="en-US" sz="2000" spc="-30" dirty="0" smtClean="0"/>
            </a:br>
            <a:r>
              <a:rPr lang="en-US" sz="2000" spc="-30" dirty="0" smtClean="0"/>
              <a:t>syndrome in burns.</a:t>
            </a:r>
            <a:endParaRPr lang="en-US" sz="2000" spc="-30" dirty="0"/>
          </a:p>
        </p:txBody>
      </p:sp>
      <p:cxnSp>
        <p:nvCxnSpPr>
          <p:cNvPr id="6" name="Straight Connector 5"/>
          <p:cNvCxnSpPr/>
          <p:nvPr/>
        </p:nvCxnSpPr>
        <p:spPr>
          <a:xfrm>
            <a:off x="5545792" y="1887784"/>
            <a:ext cx="0" cy="402336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5888038" y="2209800"/>
            <a:ext cx="2937804" cy="2935281"/>
            <a:chOff x="5888038" y="2209800"/>
            <a:chExt cx="2937804" cy="2935281"/>
          </a:xfrm>
        </p:grpSpPr>
        <p:pic>
          <p:nvPicPr>
            <p:cNvPr id="9" name="Picture 8"/>
            <p:cNvPicPr>
              <a:picLocks noChangeAspect="1"/>
            </p:cNvPicPr>
            <p:nvPr/>
          </p:nvPicPr>
          <p:blipFill>
            <a:blip r:embed="rId5"/>
            <a:stretch>
              <a:fillRect/>
            </a:stretch>
          </p:blipFill>
          <p:spPr>
            <a:xfrm>
              <a:off x="5888038" y="2209800"/>
              <a:ext cx="2937804" cy="2935281"/>
            </a:xfrm>
            <a:prstGeom prst="rect">
              <a:avLst/>
            </a:prstGeom>
            <a:ln w="12700">
              <a:solidFill>
                <a:schemeClr val="tx1"/>
              </a:solidFill>
            </a:ln>
            <a:effectLst/>
          </p:spPr>
        </p:pic>
        <p:sp>
          <p:nvSpPr>
            <p:cNvPr id="10" name="Freeform 9"/>
            <p:cNvSpPr/>
            <p:nvPr/>
          </p:nvSpPr>
          <p:spPr>
            <a:xfrm>
              <a:off x="6270478" y="3899464"/>
              <a:ext cx="1213828" cy="804371"/>
            </a:xfrm>
            <a:custGeom>
              <a:avLst/>
              <a:gdLst>
                <a:gd name="connsiteX0" fmla="*/ 0 w 2239505"/>
                <a:gd name="connsiteY0" fmla="*/ 276814 h 1059478"/>
                <a:gd name="connsiteX1" fmla="*/ 1046135 w 2239505"/>
                <a:gd name="connsiteY1" fmla="*/ 44339 h 1059478"/>
                <a:gd name="connsiteX2" fmla="*/ 2239505 w 2239505"/>
                <a:gd name="connsiteY2" fmla="*/ 1059478 h 1059478"/>
              </a:gdLst>
              <a:ahLst/>
              <a:cxnLst>
                <a:cxn ang="0">
                  <a:pos x="connsiteX0" y="connsiteY0"/>
                </a:cxn>
                <a:cxn ang="0">
                  <a:pos x="connsiteX1" y="connsiteY1"/>
                </a:cxn>
                <a:cxn ang="0">
                  <a:pos x="connsiteX2" y="connsiteY2"/>
                </a:cxn>
              </a:cxnLst>
              <a:rect l="l" t="t" r="r" b="b"/>
              <a:pathLst>
                <a:path w="2239505" h="1059478">
                  <a:moveTo>
                    <a:pt x="0" y="276814"/>
                  </a:moveTo>
                  <a:cubicBezTo>
                    <a:pt x="336442" y="95354"/>
                    <a:pt x="672884" y="-86105"/>
                    <a:pt x="1046135" y="44339"/>
                  </a:cubicBezTo>
                  <a:cubicBezTo>
                    <a:pt x="1419386" y="174783"/>
                    <a:pt x="1829445" y="617130"/>
                    <a:pt x="2239505" y="1059478"/>
                  </a:cubicBezTo>
                </a:path>
              </a:pathLst>
            </a:custGeom>
            <a:noFill/>
            <a:ln w="1905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513708" y="4412609"/>
              <a:ext cx="937428" cy="341232"/>
            </a:xfrm>
            <a:prstGeom prst="rect">
              <a:avLst/>
            </a:prstGeom>
            <a:noFill/>
          </p:spPr>
          <p:txBody>
            <a:bodyPr wrap="square" rtlCol="0">
              <a:spAutoFit/>
            </a:bodyPr>
            <a:lstStyle/>
            <a:p>
              <a:pPr eaLnBrk="1" fontAlgn="auto" hangingPunct="1">
                <a:spcBef>
                  <a:spcPts val="0"/>
                </a:spcBef>
                <a:spcAft>
                  <a:spcPts val="0"/>
                </a:spcAft>
              </a:pPr>
              <a:r>
                <a:rPr lang="en-US" sz="1600" b="1" dirty="0">
                  <a:solidFill>
                    <a:srgbClr val="FFFF00"/>
                  </a:solidFill>
                  <a:latin typeface="Calibri" panose="020F0502020204030204"/>
                  <a:cs typeface="+mn-cs"/>
                </a:rPr>
                <a:t>Optional</a:t>
              </a:r>
            </a:p>
          </p:txBody>
        </p:sp>
      </p:grpSp>
      <p:sp>
        <p:nvSpPr>
          <p:cNvPr id="12" name="Content Placeholder 1">
            <a:extLst>
              <a:ext uri="{FF2B5EF4-FFF2-40B4-BE49-F238E27FC236}">
                <a16:creationId xmlns:a16="http://schemas.microsoft.com/office/drawing/2014/main" id="{B5D96F20-55B6-499E-8DBA-DBE3D6705AA1}"/>
              </a:ext>
            </a:extLst>
          </p:cNvPr>
          <p:cNvSpPr txBox="1">
            <a:spLocks/>
          </p:cNvSpPr>
          <p:nvPr/>
        </p:nvSpPr>
        <p:spPr bwMode="auto">
          <a:xfrm>
            <a:off x="5770308" y="5371395"/>
            <a:ext cx="3394584" cy="43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Wingdings" panose="05000000000000000000" pitchFamily="2" charset="2"/>
              <a:buChar char="q"/>
              <a:defRPr lang="en-US" altLang="en-US" sz="24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Wingdings" panose="05000000000000000000" pitchFamily="2" charset="2"/>
              <a:buChar char="§"/>
              <a:defRPr lang="en-US" altLang="en-US"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buNone/>
            </a:pPr>
            <a:r>
              <a:rPr lang="en-US" sz="1600" i="1" dirty="0"/>
              <a:t>Full </a:t>
            </a:r>
            <a:r>
              <a:rPr lang="en-US" sz="1600" i="1" dirty="0" smtClean="0"/>
              <a:t>thickness </a:t>
            </a:r>
            <a:r>
              <a:rPr lang="en-US" sz="1600" i="1" dirty="0"/>
              <a:t>b</a:t>
            </a:r>
            <a:r>
              <a:rPr lang="en-US" sz="1600" i="1" dirty="0" smtClean="0"/>
              <a:t>urn </a:t>
            </a:r>
            <a:r>
              <a:rPr lang="en-US" sz="1600" i="1" dirty="0"/>
              <a:t>with escharotomies</a:t>
            </a:r>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771" y="5699126"/>
            <a:ext cx="457200" cy="457200"/>
          </a:xfrm>
          <a:prstGeom prst="rect">
            <a:avLst/>
          </a:prstGeom>
        </p:spPr>
      </p:pic>
      <p:sp>
        <p:nvSpPr>
          <p:cNvPr id="14" name="TextBox 13"/>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290363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0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14</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Circulation</a:t>
            </a:r>
            <a:endParaRPr lang="en-US" dirty="0"/>
          </a:p>
        </p:txBody>
      </p:sp>
      <p:sp>
        <p:nvSpPr>
          <p:cNvPr id="5" name="Content Placeholder 1">
            <a:extLst>
              <a:ext uri="{FF2B5EF4-FFF2-40B4-BE49-F238E27FC236}">
                <a16:creationId xmlns:a16="http://schemas.microsoft.com/office/drawing/2014/main" id="{A0381084-965B-4685-BA0F-75050DC10D36}"/>
              </a:ext>
            </a:extLst>
          </p:cNvPr>
          <p:cNvSpPr txBox="1">
            <a:spLocks/>
          </p:cNvSpPr>
          <p:nvPr/>
        </p:nvSpPr>
        <p:spPr>
          <a:xfrm>
            <a:off x="457200" y="1700212"/>
            <a:ext cx="7315200" cy="4495800"/>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SzPct val="100000"/>
              <a:buFont typeface="Lucida Sans Unicode" panose="020B0602030504020204" pitchFamily="34" charset="0"/>
              <a:buChar char="∎"/>
            </a:pPr>
            <a:r>
              <a:rPr lang="en-US" altLang="en-US" sz="2200" dirty="0" smtClean="0"/>
              <a:t>Remove constrictive articles.</a:t>
            </a:r>
          </a:p>
          <a:p>
            <a:pPr marL="687388" lvl="2" indent="-347663">
              <a:spcBef>
                <a:spcPts val="0"/>
              </a:spcBef>
              <a:buSzPct val="90000"/>
              <a:buFont typeface="Wingdings" panose="05000000000000000000" pitchFamily="2" charset="2"/>
              <a:buChar char="q"/>
            </a:pPr>
            <a:r>
              <a:rPr lang="en-US" altLang="en-US" sz="2000" dirty="0" smtClean="0"/>
              <a:t>Extremities swell with resuscitation.</a:t>
            </a:r>
          </a:p>
          <a:p>
            <a:pPr marL="687388" lvl="2" indent="-347663">
              <a:spcBef>
                <a:spcPts val="0"/>
              </a:spcBef>
              <a:buSzPct val="90000"/>
              <a:buFont typeface="Wingdings" panose="05000000000000000000" pitchFamily="2" charset="2"/>
              <a:buChar char="q"/>
            </a:pPr>
            <a:r>
              <a:rPr lang="en-US" altLang="en-US" sz="2000" dirty="0" smtClean="0"/>
              <a:t>Constrictive articles (i.e. rings) can cause distal ischemia.</a:t>
            </a:r>
          </a:p>
          <a:p>
            <a:pPr marL="342900" lvl="1" indent="-342900">
              <a:spcBef>
                <a:spcPts val="800"/>
              </a:spcBef>
              <a:buSzPct val="100000"/>
              <a:buFont typeface="Lucida Sans Unicode" panose="020B0602030504020204" pitchFamily="34" charset="0"/>
              <a:buChar char="∎"/>
            </a:pPr>
            <a:r>
              <a:rPr lang="en-US" altLang="en-US" sz="2200" dirty="0" smtClean="0"/>
              <a:t>Obtain IV access.</a:t>
            </a:r>
          </a:p>
          <a:p>
            <a:pPr marL="687388" lvl="2" indent="-347663">
              <a:spcBef>
                <a:spcPts val="0"/>
              </a:spcBef>
              <a:buSzPct val="90000"/>
              <a:buFont typeface="Wingdings" panose="05000000000000000000" pitchFamily="2" charset="2"/>
              <a:buChar char="q"/>
            </a:pPr>
            <a:r>
              <a:rPr lang="en-US" altLang="en-US" sz="2000" dirty="0" smtClean="0"/>
              <a:t>Prefer through healthy skin.</a:t>
            </a:r>
          </a:p>
          <a:p>
            <a:pPr marL="687388" lvl="2" indent="-347663">
              <a:spcBef>
                <a:spcPts val="0"/>
              </a:spcBef>
              <a:buSzPct val="90000"/>
              <a:buFont typeface="Wingdings" panose="05000000000000000000" pitchFamily="2" charset="2"/>
              <a:buChar char="q"/>
            </a:pPr>
            <a:r>
              <a:rPr lang="en-US" altLang="en-US" sz="2000" dirty="0" smtClean="0"/>
              <a:t>Through burn skin okay if required.</a:t>
            </a:r>
          </a:p>
          <a:p>
            <a:pPr marL="1027113" lvl="3" indent="-287338">
              <a:spcBef>
                <a:spcPts val="0"/>
              </a:spcBef>
              <a:buSzPct val="100000"/>
              <a:buFont typeface="Wingdings" panose="05000000000000000000" pitchFamily="2" charset="2"/>
              <a:buChar char="§"/>
            </a:pPr>
            <a:r>
              <a:rPr lang="en-US" altLang="en-US" sz="1800" dirty="0" smtClean="0"/>
              <a:t>Secure with sutures or staples.</a:t>
            </a:r>
          </a:p>
          <a:p>
            <a:pPr marL="1027113" lvl="3" indent="-287338">
              <a:spcBef>
                <a:spcPts val="0"/>
              </a:spcBef>
              <a:buClr>
                <a:schemeClr val="tx1"/>
              </a:buClr>
              <a:buSzPct val="100000"/>
              <a:buFont typeface="Wingdings" panose="05000000000000000000" pitchFamily="2" charset="2"/>
              <a:buChar char="§"/>
            </a:pPr>
            <a:r>
              <a:rPr lang="en-US" altLang="en-US" sz="1800" b="1" i="1" dirty="0" smtClean="0"/>
              <a:t>Tape doesn’t stick to burned skin!</a:t>
            </a:r>
          </a:p>
          <a:p>
            <a:pPr marL="342900" lvl="1" indent="-342900">
              <a:spcBef>
                <a:spcPts val="800"/>
              </a:spcBef>
              <a:buSzPct val="100000"/>
              <a:buFont typeface="Lucida Sans Unicode" panose="020B0602030504020204" pitchFamily="34" charset="0"/>
              <a:buChar char="∎"/>
            </a:pPr>
            <a:r>
              <a:rPr lang="en-US" altLang="en-US" sz="2200" dirty="0" smtClean="0"/>
              <a:t>IO access acceptable if unable to obtain IV.</a:t>
            </a:r>
          </a:p>
          <a:p>
            <a:pPr marL="687388" lvl="2" indent="-347663">
              <a:spcBef>
                <a:spcPts val="0"/>
              </a:spcBef>
              <a:buSzPct val="90000"/>
              <a:buFont typeface="Wingdings" panose="05000000000000000000" pitchFamily="2" charset="2"/>
              <a:buChar char="q"/>
            </a:pPr>
            <a:r>
              <a:rPr lang="en-US" altLang="en-US" sz="2000" dirty="0" smtClean="0"/>
              <a:t>Avoid placing through burns.</a:t>
            </a:r>
          </a:p>
          <a:p>
            <a:pPr marL="342900" lvl="1" indent="-342900">
              <a:spcBef>
                <a:spcPts val="800"/>
              </a:spcBef>
              <a:buSzPct val="100000"/>
              <a:buFont typeface="Lucida Sans Unicode" panose="020B0602030504020204" pitchFamily="34" charset="0"/>
              <a:buChar char="∎"/>
            </a:pPr>
            <a:r>
              <a:rPr lang="en-US" altLang="en-US" sz="2200" dirty="0" smtClean="0"/>
              <a:t>Also require arterial line and central lines.</a:t>
            </a:r>
          </a:p>
          <a:p>
            <a:pPr marL="687388" lvl="2" indent="-347663">
              <a:spcBef>
                <a:spcPts val="0"/>
              </a:spcBef>
              <a:buSzPct val="90000"/>
              <a:buFont typeface="Wingdings" panose="05000000000000000000" pitchFamily="2" charset="2"/>
              <a:buChar char="q"/>
            </a:pPr>
            <a:r>
              <a:rPr lang="en-US" altLang="en-US" sz="2000" dirty="0" smtClean="0"/>
              <a:t>Try to avoid placing through burns.</a:t>
            </a:r>
          </a:p>
          <a:p>
            <a:pPr marL="687388" lvl="2" indent="-347663">
              <a:spcBef>
                <a:spcPts val="0"/>
              </a:spcBef>
              <a:buSzPct val="90000"/>
              <a:buFont typeface="Wingdings" panose="05000000000000000000" pitchFamily="2" charset="2"/>
              <a:buChar char="q"/>
            </a:pPr>
            <a:r>
              <a:rPr lang="en-US" altLang="en-US" sz="2000" dirty="0" smtClean="0"/>
              <a:t>If there is no choice, place through burns.</a:t>
            </a:r>
            <a:endParaRPr lang="en-US" altLang="en-US" sz="2000" dirty="0"/>
          </a:p>
        </p:txBody>
      </p:sp>
      <p:pic>
        <p:nvPicPr>
          <p:cNvPr id="6" name="Picture 5" descr="Ring_cutter.jpg"/>
          <p:cNvPicPr>
            <a:picLocks noChangeAspect="1"/>
          </p:cNvPicPr>
          <p:nvPr/>
        </p:nvPicPr>
        <p:blipFill>
          <a:blip r:embed="rId5" cstate="print"/>
          <a:srcRect/>
          <a:stretch>
            <a:fillRect/>
          </a:stretch>
        </p:blipFill>
        <p:spPr bwMode="auto">
          <a:xfrm>
            <a:off x="5181600" y="2743200"/>
            <a:ext cx="3657600" cy="1486304"/>
          </a:xfrm>
          <a:prstGeom prst="rect">
            <a:avLst/>
          </a:prstGeom>
          <a:noFill/>
          <a:ln w="9525">
            <a:noFill/>
            <a:miter lim="800000"/>
            <a:headEnd/>
            <a:tailEnd/>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5738812"/>
            <a:ext cx="457200" cy="457200"/>
          </a:xfrm>
          <a:prstGeom prst="rect">
            <a:avLst/>
          </a:prstGeom>
        </p:spPr>
      </p:pic>
      <p:sp>
        <p:nvSpPr>
          <p:cNvPr id="8" name="TextBox 7"/>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22011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15</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Examination</a:t>
            </a:r>
            <a:endParaRPr lang="en-US" dirty="0"/>
          </a:p>
        </p:txBody>
      </p:sp>
      <p:sp>
        <p:nvSpPr>
          <p:cNvPr id="5" name="Content Placeholder 1">
            <a:extLst>
              <a:ext uri="{FF2B5EF4-FFF2-40B4-BE49-F238E27FC236}">
                <a16:creationId xmlns:a16="http://schemas.microsoft.com/office/drawing/2014/main" id="{A55E1F58-552A-4021-9ECD-5E647ADF2D57}"/>
              </a:ext>
            </a:extLst>
          </p:cNvPr>
          <p:cNvSpPr txBox="1">
            <a:spLocks/>
          </p:cNvSpPr>
          <p:nvPr/>
        </p:nvSpPr>
        <p:spPr bwMode="auto">
          <a:xfrm>
            <a:off x="3404605" y="1740221"/>
            <a:ext cx="3581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Wingdings" panose="05000000000000000000" pitchFamily="2" charset="2"/>
              <a:buChar char="q"/>
              <a:defRPr lang="en-US" altLang="en-US" sz="24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Wingdings" panose="05000000000000000000" pitchFamily="2" charset="2"/>
              <a:buChar char="§"/>
              <a:defRPr lang="en-US" altLang="en-US"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t>Estimating Burn Size</a:t>
            </a:r>
          </a:p>
        </p:txBody>
      </p:sp>
      <p:sp>
        <p:nvSpPr>
          <p:cNvPr id="6" name="Content Placeholder 1">
            <a:extLst>
              <a:ext uri="{FF2B5EF4-FFF2-40B4-BE49-F238E27FC236}">
                <a16:creationId xmlns:a16="http://schemas.microsoft.com/office/drawing/2014/main" id="{A55E1F58-552A-4021-9ECD-5E647ADF2D57}"/>
              </a:ext>
            </a:extLst>
          </p:cNvPr>
          <p:cNvSpPr txBox="1">
            <a:spLocks/>
          </p:cNvSpPr>
          <p:nvPr/>
        </p:nvSpPr>
        <p:spPr bwMode="auto">
          <a:xfrm>
            <a:off x="557539" y="4235002"/>
            <a:ext cx="1997267" cy="77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Wingdings" panose="05000000000000000000" pitchFamily="2" charset="2"/>
              <a:buChar char="q"/>
              <a:defRPr lang="en-US" altLang="en-US" sz="24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Wingdings" panose="05000000000000000000" pitchFamily="2" charset="2"/>
              <a:buChar char="§"/>
              <a:defRPr lang="en-US" altLang="en-US"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buNone/>
            </a:pPr>
            <a:r>
              <a:rPr lang="en-US" sz="2000" i="1" dirty="0"/>
              <a:t>Superficial or </a:t>
            </a:r>
            <a:br>
              <a:rPr lang="en-US" sz="2000" i="1" dirty="0"/>
            </a:br>
            <a:r>
              <a:rPr lang="en-US" sz="2000" i="1" dirty="0"/>
              <a:t>1</a:t>
            </a:r>
            <a:r>
              <a:rPr lang="en-US" sz="2000" i="1" baseline="30000" dirty="0"/>
              <a:t>st</a:t>
            </a:r>
            <a:r>
              <a:rPr lang="en-US" sz="2000" i="1" dirty="0"/>
              <a:t> Degree Burn</a:t>
            </a:r>
          </a:p>
        </p:txBody>
      </p:sp>
      <p:sp>
        <p:nvSpPr>
          <p:cNvPr id="7" name="Content Placeholder 1">
            <a:extLst>
              <a:ext uri="{FF2B5EF4-FFF2-40B4-BE49-F238E27FC236}">
                <a16:creationId xmlns:a16="http://schemas.microsoft.com/office/drawing/2014/main" id="{A55E1F58-552A-4021-9ECD-5E647ADF2D57}"/>
              </a:ext>
            </a:extLst>
          </p:cNvPr>
          <p:cNvSpPr txBox="1">
            <a:spLocks/>
          </p:cNvSpPr>
          <p:nvPr/>
        </p:nvSpPr>
        <p:spPr bwMode="auto">
          <a:xfrm>
            <a:off x="3630009" y="5398687"/>
            <a:ext cx="230705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Wingdings" panose="05000000000000000000" pitchFamily="2" charset="2"/>
              <a:buChar char="q"/>
              <a:defRPr lang="en-US" altLang="en-US" sz="24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Wingdings" panose="05000000000000000000" pitchFamily="2" charset="2"/>
              <a:buChar char="§"/>
              <a:defRPr lang="en-US" altLang="en-US"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buNone/>
            </a:pPr>
            <a:r>
              <a:rPr lang="en-US" sz="2000" i="1" dirty="0"/>
              <a:t>Partial Thickness or 2</a:t>
            </a:r>
            <a:r>
              <a:rPr lang="en-US" sz="2000" i="1" baseline="30000" dirty="0"/>
              <a:t>nd</a:t>
            </a:r>
            <a:r>
              <a:rPr lang="en-US" sz="2000" i="1" dirty="0"/>
              <a:t> Degree Burn</a:t>
            </a:r>
          </a:p>
        </p:txBody>
      </p:sp>
      <p:sp>
        <p:nvSpPr>
          <p:cNvPr id="8" name="Content Placeholder 1">
            <a:extLst>
              <a:ext uri="{FF2B5EF4-FFF2-40B4-BE49-F238E27FC236}">
                <a16:creationId xmlns:a16="http://schemas.microsoft.com/office/drawing/2014/main" id="{A55E1F58-552A-4021-9ECD-5E647ADF2D57}"/>
              </a:ext>
            </a:extLst>
          </p:cNvPr>
          <p:cNvSpPr txBox="1">
            <a:spLocks/>
          </p:cNvSpPr>
          <p:nvPr/>
        </p:nvSpPr>
        <p:spPr bwMode="auto">
          <a:xfrm>
            <a:off x="6424825" y="4579022"/>
            <a:ext cx="207699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Wingdings" panose="05000000000000000000" pitchFamily="2" charset="2"/>
              <a:buChar char="q"/>
              <a:defRPr lang="en-US" altLang="en-US" sz="24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Wingdings" panose="05000000000000000000" pitchFamily="2" charset="2"/>
              <a:buChar char="§"/>
              <a:defRPr lang="en-US" altLang="en-US"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Lucida Sans Unicode" panose="020B0602030504020204" pitchFamily="34" charset="0"/>
              <a:buChar char="▹"/>
              <a:defRPr lang="en-US" altLang="en-US"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buNone/>
            </a:pPr>
            <a:r>
              <a:rPr lang="en-US" sz="2000" i="1" dirty="0"/>
              <a:t>Full Thickness or 3</a:t>
            </a:r>
            <a:r>
              <a:rPr lang="en-US" sz="2000" i="1" baseline="30000" dirty="0"/>
              <a:t>rd</a:t>
            </a:r>
            <a:r>
              <a:rPr lang="en-US" sz="2000" i="1" dirty="0"/>
              <a:t> Degree Burn</a:t>
            </a:r>
          </a:p>
        </p:txBody>
      </p:sp>
      <p:pic>
        <p:nvPicPr>
          <p:cNvPr id="9" name="Picture 8" descr="Image of Superficial or 1st Degree Burn&#10;" title="Superficial or 1st Degree Burn example"/>
          <p:cNvPicPr>
            <a:picLocks noChangeAspect="1"/>
          </p:cNvPicPr>
          <p:nvPr/>
        </p:nvPicPr>
        <p:blipFill rotWithShape="1">
          <a:blip r:embed="rId5"/>
          <a:srcRect r="71405" b="58465"/>
          <a:stretch/>
        </p:blipFill>
        <p:spPr>
          <a:xfrm>
            <a:off x="557539" y="2374928"/>
            <a:ext cx="2302602" cy="1677582"/>
          </a:xfrm>
          <a:prstGeom prst="rect">
            <a:avLst/>
          </a:prstGeom>
          <a:ln w="12700">
            <a:solidFill>
              <a:schemeClr val="tx1"/>
            </a:solidFill>
          </a:ln>
          <a:effectLst/>
        </p:spPr>
      </p:pic>
      <p:pic>
        <p:nvPicPr>
          <p:cNvPr id="10" name="Picture 9" descr="Image of partial Thickness or 2nd Degree Burn&#10;" title="Partial Thickness or 2nd Degree Burn example"/>
          <p:cNvPicPr>
            <a:picLocks noChangeAspect="1"/>
          </p:cNvPicPr>
          <p:nvPr/>
        </p:nvPicPr>
        <p:blipFill>
          <a:blip r:embed="rId6"/>
          <a:stretch>
            <a:fillRect/>
          </a:stretch>
        </p:blipFill>
        <p:spPr>
          <a:xfrm>
            <a:off x="3655588" y="3472263"/>
            <a:ext cx="2387779" cy="1670065"/>
          </a:xfrm>
          <a:prstGeom prst="rect">
            <a:avLst/>
          </a:prstGeom>
          <a:ln w="12700">
            <a:solidFill>
              <a:schemeClr val="tx1"/>
            </a:solidFill>
          </a:ln>
          <a:effectLst/>
        </p:spPr>
      </p:pic>
      <p:pic>
        <p:nvPicPr>
          <p:cNvPr id="11" name="Picture 10" descr="Image of Full Thickness or 3rd Degree Burn&#10;" title="Full Thickness or 3rd Degree Burn example"/>
          <p:cNvPicPr>
            <a:picLocks noChangeAspect="1"/>
          </p:cNvPicPr>
          <p:nvPr/>
        </p:nvPicPr>
        <p:blipFill>
          <a:blip r:embed="rId7"/>
          <a:stretch>
            <a:fillRect/>
          </a:stretch>
        </p:blipFill>
        <p:spPr>
          <a:xfrm>
            <a:off x="6424825" y="2457435"/>
            <a:ext cx="2382354" cy="1950652"/>
          </a:xfrm>
          <a:prstGeom prst="rect">
            <a:avLst/>
          </a:prstGeom>
          <a:ln w="12700">
            <a:solidFill>
              <a:schemeClr val="tx1"/>
            </a:solidFill>
          </a:ln>
          <a:effectLst/>
        </p:spPr>
      </p:pic>
      <p:sp>
        <p:nvSpPr>
          <p:cNvPr id="12" name="Right Arrow 11"/>
          <p:cNvSpPr/>
          <p:nvPr/>
        </p:nvSpPr>
        <p:spPr>
          <a:xfrm>
            <a:off x="3655588" y="2392359"/>
            <a:ext cx="2362200" cy="891373"/>
          </a:xfrm>
          <a:prstGeom prst="rightArrow">
            <a:avLst/>
          </a:prstGeom>
          <a:solidFill>
            <a:srgbClr val="000099"/>
          </a:solidFill>
          <a:ln>
            <a:solidFill>
              <a:srgbClr val="C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Use for Estimate</a:t>
            </a:r>
          </a:p>
        </p:txBody>
      </p:sp>
      <p:sp>
        <p:nvSpPr>
          <p:cNvPr id="13" name="Right Arrow 12"/>
          <p:cNvSpPr/>
          <p:nvPr/>
        </p:nvSpPr>
        <p:spPr>
          <a:xfrm flipH="1">
            <a:off x="563880" y="5043466"/>
            <a:ext cx="2712720" cy="891373"/>
          </a:xfrm>
          <a:prstGeom prst="rightArrow">
            <a:avLst/>
          </a:prstGeom>
          <a:solidFill>
            <a:srgbClr val="000099"/>
          </a:solidFill>
          <a:ln>
            <a:solidFill>
              <a:srgbClr val="C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Do Not Use for Estimate</a:t>
            </a: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8" y="5688395"/>
            <a:ext cx="457200" cy="457200"/>
          </a:xfrm>
          <a:prstGeom prst="rect">
            <a:avLst/>
          </a:prstGeom>
        </p:spPr>
      </p:pic>
      <p:cxnSp>
        <p:nvCxnSpPr>
          <p:cNvPr id="15" name="Straight Connector 14"/>
          <p:cNvCxnSpPr/>
          <p:nvPr/>
        </p:nvCxnSpPr>
        <p:spPr>
          <a:xfrm>
            <a:off x="3404605" y="2380642"/>
            <a:ext cx="24395" cy="370802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180616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1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16</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pPr fontAlgn="auto">
              <a:lnSpc>
                <a:spcPct val="90000"/>
              </a:lnSpc>
              <a:spcBef>
                <a:spcPts val="1000"/>
              </a:spcBef>
              <a:spcAft>
                <a:spcPts val="0"/>
              </a:spcAft>
            </a:pPr>
            <a:r>
              <a:rPr lang="en-US" sz="2400" smtClean="0">
                <a:solidFill>
                  <a:srgbClr val="000099"/>
                </a:solidFill>
              </a:rPr>
              <a:t>EWS Burn Care </a:t>
            </a:r>
            <a:br>
              <a:rPr lang="en-US" sz="2400" smtClean="0">
                <a:solidFill>
                  <a:srgbClr val="000099"/>
                </a:solidFill>
              </a:rPr>
            </a:br>
            <a:r>
              <a:rPr lang="en-US" smtClean="0">
                <a:solidFill>
                  <a:prstClr val="black"/>
                </a:solidFill>
              </a:rPr>
              <a:t>Calculating %TBSA</a:t>
            </a:r>
            <a:endParaRPr lang="en-US" dirty="0">
              <a:solidFill>
                <a:prstClr val="black"/>
              </a:solidFill>
            </a:endParaRPr>
          </a:p>
        </p:txBody>
      </p:sp>
      <p:sp>
        <p:nvSpPr>
          <p:cNvPr id="5" name="Content Placeholder 1">
            <a:extLst>
              <a:ext uri="{FF2B5EF4-FFF2-40B4-BE49-F238E27FC236}">
                <a16:creationId xmlns:a16="http://schemas.microsoft.com/office/drawing/2014/main" id="{A0381084-965B-4685-BA0F-75050DC10D36}"/>
              </a:ext>
            </a:extLst>
          </p:cNvPr>
          <p:cNvSpPr txBox="1">
            <a:spLocks/>
          </p:cNvSpPr>
          <p:nvPr/>
        </p:nvSpPr>
        <p:spPr>
          <a:xfrm>
            <a:off x="685800" y="1858227"/>
            <a:ext cx="4267200" cy="3810000"/>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Lucida Sans Unicode" panose="020B0602030504020204" pitchFamily="34" charset="0"/>
              <a:buChar char="∎"/>
            </a:pPr>
            <a:r>
              <a:rPr lang="en-US" altLang="en-US" sz="2200" dirty="0" smtClean="0"/>
              <a:t>Assess Total Body Surface Area (TBSA) involvement.</a:t>
            </a:r>
          </a:p>
          <a:p>
            <a:pPr marL="342900" lvl="1" indent="-342900">
              <a:spcBef>
                <a:spcPts val="1200"/>
              </a:spcBef>
              <a:buFont typeface="Lucida Sans Unicode" panose="020B0602030504020204" pitchFamily="34" charset="0"/>
              <a:buChar char="∎"/>
            </a:pPr>
            <a:r>
              <a:rPr lang="en-US" altLang="en-US" sz="2200" dirty="0" smtClean="0"/>
              <a:t>Use that number to drive resuscitation.</a:t>
            </a:r>
          </a:p>
          <a:p>
            <a:pPr marL="342900" lvl="1" indent="-342900">
              <a:spcBef>
                <a:spcPts val="1200"/>
              </a:spcBef>
              <a:buFont typeface="Lucida Sans Unicode" panose="020B0602030504020204" pitchFamily="34" charset="0"/>
              <a:buChar char="∎"/>
            </a:pPr>
            <a:r>
              <a:rPr lang="en-US" altLang="en-US" sz="2200" dirty="0" smtClean="0"/>
              <a:t>Quick estimate can be done by using the Rule of Nines.</a:t>
            </a:r>
          </a:p>
          <a:p>
            <a:pPr marL="342900" lvl="1" indent="-342900">
              <a:spcBef>
                <a:spcPts val="1200"/>
              </a:spcBef>
              <a:buFont typeface="Lucida Sans Unicode" panose="020B0602030504020204" pitchFamily="34" charset="0"/>
              <a:buChar char="∎"/>
            </a:pPr>
            <a:r>
              <a:rPr lang="en-US" altLang="en-US" sz="2200" dirty="0" smtClean="0"/>
              <a:t>Smaller areas can be estimated by the patient’s palm ~1% TBSA.</a:t>
            </a:r>
          </a:p>
          <a:p>
            <a:pPr marL="342900" lvl="1" indent="-342900">
              <a:spcBef>
                <a:spcPts val="1200"/>
              </a:spcBef>
              <a:buFont typeface="Lucida Sans Unicode" panose="020B0602030504020204" pitchFamily="34" charset="0"/>
              <a:buChar char="∎"/>
            </a:pPr>
            <a:r>
              <a:rPr lang="en-US" altLang="en-US" sz="2200" dirty="0" smtClean="0"/>
              <a:t>Lund-Browder Chart (left) is the most accurate.</a:t>
            </a:r>
            <a:endParaRPr lang="en-US" altLang="en-US" sz="2200" dirty="0"/>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834969" y="1782026"/>
            <a:ext cx="3318431" cy="4191000"/>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9280" y="2267446"/>
            <a:ext cx="1688239" cy="3220159"/>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 y="5744426"/>
            <a:ext cx="477773" cy="457200"/>
          </a:xfrm>
          <a:prstGeom prst="rect">
            <a:avLst/>
          </a:prstGeom>
        </p:spPr>
      </p:pic>
      <p:sp>
        <p:nvSpPr>
          <p:cNvPr id="9" name="TextBox 8"/>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79719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17</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pPr fontAlgn="auto">
              <a:lnSpc>
                <a:spcPct val="90000"/>
              </a:lnSpc>
              <a:spcBef>
                <a:spcPts val="1000"/>
              </a:spcBef>
              <a:spcAft>
                <a:spcPts val="0"/>
              </a:spcAft>
            </a:pPr>
            <a:r>
              <a:rPr lang="en-US" sz="2400" smtClean="0">
                <a:solidFill>
                  <a:srgbClr val="000099"/>
                </a:solidFill>
              </a:rPr>
              <a:t>EWS Burn Care </a:t>
            </a:r>
            <a:br>
              <a:rPr lang="en-US" sz="2400" smtClean="0">
                <a:solidFill>
                  <a:srgbClr val="000099"/>
                </a:solidFill>
              </a:rPr>
            </a:br>
            <a:r>
              <a:rPr lang="en-US" smtClean="0">
                <a:solidFill>
                  <a:prstClr val="black"/>
                </a:solidFill>
              </a:rPr>
              <a:t>Lund-Browder Chart</a:t>
            </a:r>
            <a:endParaRPr lang="en-US" dirty="0">
              <a:solidFill>
                <a:prstClr val="black"/>
              </a:solidFill>
            </a:endParaRPr>
          </a:p>
        </p:txBody>
      </p:sp>
      <p:sp>
        <p:nvSpPr>
          <p:cNvPr id="5" name="Content Placeholder 1">
            <a:extLst>
              <a:ext uri="{FF2B5EF4-FFF2-40B4-BE49-F238E27FC236}">
                <a16:creationId xmlns:a16="http://schemas.microsoft.com/office/drawing/2014/main" id="{A0381084-965B-4685-BA0F-75050DC10D36}"/>
              </a:ext>
            </a:extLst>
          </p:cNvPr>
          <p:cNvSpPr txBox="1">
            <a:spLocks/>
          </p:cNvSpPr>
          <p:nvPr/>
        </p:nvSpPr>
        <p:spPr>
          <a:xfrm>
            <a:off x="4419600" y="1905000"/>
            <a:ext cx="4648200" cy="457200"/>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Font typeface="Wingdings" panose="05000000000000000000" pitchFamily="2" charset="2"/>
              <a:buNone/>
            </a:pPr>
            <a:r>
              <a:rPr lang="en-US" altLang="en-US" sz="2000" smtClean="0"/>
              <a:t>Correctly completed Lund-Browder Chart </a:t>
            </a:r>
            <a:endParaRPr lang="en-US" altLang="en-US" sz="2000" dirty="0"/>
          </a:p>
        </p:txBody>
      </p:sp>
      <p:sp>
        <p:nvSpPr>
          <p:cNvPr id="6" name="object 8" descr="close up image of  Lund-Browder burn diagram of body&#10;" title="Lund-Browder  burn diagram"/>
          <p:cNvSpPr>
            <a:spLocks noChangeAspect="1"/>
          </p:cNvSpPr>
          <p:nvPr/>
        </p:nvSpPr>
        <p:spPr>
          <a:xfrm>
            <a:off x="4779917" y="2616926"/>
            <a:ext cx="3962400" cy="3216442"/>
          </a:xfrm>
          <a:prstGeom prst="rect">
            <a:avLst/>
          </a:prstGeom>
          <a:blipFill>
            <a:blip r:embed="rId5" cstate="print"/>
            <a:stretch>
              <a:fillRect/>
            </a:stretch>
          </a:blipFill>
        </p:spPr>
        <p:txBody>
          <a:bodyPr wrap="square" lIns="0" tIns="0" rIns="0" bIns="0" rtlCol="0"/>
          <a:lstStyle/>
          <a:p>
            <a:endParaRPr/>
          </a:p>
        </p:txBody>
      </p:sp>
      <p:pic>
        <p:nvPicPr>
          <p:cNvPr id="7" name="Picture 6" descr="Correctly completed filled out Lund-Browder Chart" title="Filled out Lund-Browder Chart"/>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52994" y="1675077"/>
            <a:ext cx="3740337" cy="433810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654" y="5727568"/>
            <a:ext cx="457200" cy="457200"/>
          </a:xfrm>
          <a:prstGeom prst="rect">
            <a:avLst/>
          </a:prstGeom>
        </p:spPr>
      </p:pic>
      <p:sp>
        <p:nvSpPr>
          <p:cNvPr id="9" name="TextBox 8"/>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21814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18</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Initial Fluid Resuscitation</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7200" y="1828800"/>
            <a:ext cx="6606540" cy="3786188"/>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smtClean="0"/>
              <a:t>DO NOT BOLUS fluids.</a:t>
            </a:r>
          </a:p>
          <a:p>
            <a:pPr>
              <a:spcBef>
                <a:spcPts val="0"/>
              </a:spcBef>
              <a:spcAft>
                <a:spcPts val="600"/>
              </a:spcAft>
            </a:pPr>
            <a:r>
              <a:rPr lang="en-US" sz="2200" dirty="0" smtClean="0"/>
              <a:t>Utilize Rule of Ten for initial fluid rate in adults.</a:t>
            </a:r>
          </a:p>
          <a:p>
            <a:pPr marL="0" indent="0">
              <a:spcBef>
                <a:spcPts val="600"/>
              </a:spcBef>
              <a:spcAft>
                <a:spcPts val="600"/>
              </a:spcAft>
              <a:buFont typeface="Lucida Sans Unicode" panose="020B0602030504020204" pitchFamily="34" charset="0"/>
              <a:buNone/>
            </a:pPr>
            <a:endParaRPr lang="en-US" sz="2200" dirty="0" smtClean="0"/>
          </a:p>
          <a:p>
            <a:pPr marL="687388" lvl="1" indent="-347663">
              <a:spcBef>
                <a:spcPts val="300"/>
              </a:spcBef>
              <a:spcAft>
                <a:spcPts val="600"/>
              </a:spcAft>
            </a:pPr>
            <a:r>
              <a:rPr lang="en-US" sz="2000" dirty="0" smtClean="0"/>
              <a:t>Needed for &gt; 20% TBSA burns.</a:t>
            </a:r>
          </a:p>
          <a:p>
            <a:pPr marL="687388" lvl="1" indent="-347663">
              <a:spcBef>
                <a:spcPts val="300"/>
              </a:spcBef>
              <a:spcAft>
                <a:spcPts val="600"/>
              </a:spcAft>
            </a:pPr>
            <a:r>
              <a:rPr lang="en-US" sz="2000" dirty="0" smtClean="0"/>
              <a:t>Example: 45% TBSA burn started at 450 mL/hr.</a:t>
            </a:r>
          </a:p>
          <a:p>
            <a:pPr marL="687388" lvl="1" indent="-347663">
              <a:spcBef>
                <a:spcPts val="300"/>
              </a:spcBef>
              <a:spcAft>
                <a:spcPts val="600"/>
              </a:spcAft>
            </a:pPr>
            <a:r>
              <a:rPr lang="en-US" sz="2000" dirty="0" smtClean="0"/>
              <a:t>Add 100 mL/</a:t>
            </a:r>
            <a:r>
              <a:rPr lang="en-US" sz="2000" dirty="0" err="1" smtClean="0"/>
              <a:t>hr</a:t>
            </a:r>
            <a:r>
              <a:rPr lang="en-US" sz="2000" dirty="0" smtClean="0"/>
              <a:t> for every 10 kg &gt; 80 kg if patient weighs &gt;80 kg.</a:t>
            </a:r>
          </a:p>
          <a:p>
            <a:pPr>
              <a:spcBef>
                <a:spcPts val="0"/>
              </a:spcBef>
              <a:spcAft>
                <a:spcPts val="600"/>
              </a:spcAft>
            </a:pPr>
            <a:r>
              <a:rPr lang="en-US" sz="2200" dirty="0" smtClean="0"/>
              <a:t>Use balanced salt solutions (e.g., LR or Plasmalyte).</a:t>
            </a:r>
          </a:p>
          <a:p>
            <a:pPr>
              <a:spcBef>
                <a:spcPts val="0"/>
              </a:spcBef>
              <a:spcAft>
                <a:spcPts val="600"/>
              </a:spcAft>
            </a:pPr>
            <a:r>
              <a:rPr lang="en-US" sz="2200" dirty="0" smtClean="0"/>
              <a:t>Resuscitation formula is a starting point.</a:t>
            </a:r>
            <a:endParaRPr lang="en-US" sz="22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724412"/>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pic>
        <p:nvPicPr>
          <p:cNvPr id="9" name="Picture 8"/>
          <p:cNvPicPr>
            <a:picLocks noChangeAspect="1"/>
          </p:cNvPicPr>
          <p:nvPr/>
        </p:nvPicPr>
        <p:blipFill>
          <a:blip r:embed="rId6"/>
          <a:stretch>
            <a:fillRect/>
          </a:stretch>
        </p:blipFill>
        <p:spPr>
          <a:xfrm>
            <a:off x="838200" y="2607138"/>
            <a:ext cx="5638800" cy="682811"/>
          </a:xfrm>
          <a:prstGeom prst="rect">
            <a:avLst/>
          </a:prstGeom>
        </p:spPr>
      </p:pic>
    </p:spTree>
    <p:extLst>
      <p:ext uri="{BB962C8B-B14F-4D97-AF65-F5344CB8AC3E}">
        <p14:creationId xmlns:p14="http://schemas.microsoft.com/office/powerpoint/2010/main" val="14938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19</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Initial Fluid Resuscitation</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7200" y="1825936"/>
            <a:ext cx="5791200" cy="4343400"/>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200"/>
              </a:lnSpc>
            </a:pPr>
            <a:r>
              <a:rPr lang="en-US" sz="2000" spc="-30" dirty="0" smtClean="0"/>
              <a:t>Adjust fluid rate hourly based on urinary output (UOP), single most reliable indicator of adequate resuscitation.</a:t>
            </a:r>
          </a:p>
          <a:p>
            <a:pPr marL="687388" lvl="1" indent="-347663"/>
            <a:r>
              <a:rPr lang="en-US" sz="1800" spc="-30" dirty="0" smtClean="0"/>
              <a:t>Place Foley catheter (try to avoid suprapubic catheter).</a:t>
            </a:r>
          </a:p>
          <a:p>
            <a:pPr marL="687388" lvl="1" indent="-347663"/>
            <a:r>
              <a:rPr lang="en-US" sz="1800" spc="-30" dirty="0" smtClean="0"/>
              <a:t>Target urine output – 30-50 mL/hr.</a:t>
            </a:r>
          </a:p>
          <a:p>
            <a:pPr marL="687388" lvl="1" indent="-347663"/>
            <a:r>
              <a:rPr lang="en-US" sz="1800" spc="-30" dirty="0" smtClean="0"/>
              <a:t>Target urine output if rhabdomyolysis </a:t>
            </a:r>
            <a:br>
              <a:rPr lang="en-US" sz="1800" spc="-30" dirty="0" smtClean="0"/>
            </a:br>
            <a:r>
              <a:rPr lang="en-US" sz="1800" spc="-30" dirty="0" smtClean="0"/>
              <a:t>(e.g., high voltage electrical injury) – 75-100 mL/hr.</a:t>
            </a:r>
          </a:p>
          <a:p>
            <a:pPr>
              <a:spcBef>
                <a:spcPts val="600"/>
              </a:spcBef>
            </a:pPr>
            <a:r>
              <a:rPr lang="en-US" sz="2000" spc="-30" dirty="0" smtClean="0"/>
              <a:t>Adjust rate </a:t>
            </a:r>
            <a:r>
              <a:rPr lang="en-US" sz="2000" b="1" spc="-30" dirty="0" smtClean="0"/>
              <a:t>↑</a:t>
            </a:r>
            <a:r>
              <a:rPr lang="en-US" sz="2000" spc="-30" dirty="0" smtClean="0"/>
              <a:t> or </a:t>
            </a:r>
            <a:r>
              <a:rPr lang="en-US" sz="2000" b="1" spc="-30" dirty="0" smtClean="0"/>
              <a:t>↓</a:t>
            </a:r>
            <a:r>
              <a:rPr lang="en-US" sz="2000" spc="-30" dirty="0" smtClean="0"/>
              <a:t> by 0-20%. </a:t>
            </a:r>
            <a:br>
              <a:rPr lang="en-US" sz="2000" spc="-30" dirty="0" smtClean="0"/>
            </a:br>
            <a:r>
              <a:rPr lang="en-US" sz="2000" spc="-30" dirty="0" smtClean="0"/>
              <a:t>Do not make changes &gt;20%.</a:t>
            </a:r>
          </a:p>
          <a:p>
            <a:pPr>
              <a:lnSpc>
                <a:spcPts val="2200"/>
              </a:lnSpc>
              <a:spcBef>
                <a:spcPts val="800"/>
              </a:spcBef>
            </a:pPr>
            <a:r>
              <a:rPr lang="en-US" sz="2000" spc="-30" dirty="0" smtClean="0"/>
              <a:t>Resuscitation ends when maintenance rate is achieved. </a:t>
            </a:r>
          </a:p>
          <a:p>
            <a:pPr marL="687388" lvl="1" indent="-347663">
              <a:lnSpc>
                <a:spcPts val="2100"/>
              </a:lnSpc>
            </a:pPr>
            <a:r>
              <a:rPr lang="en-US" altLang="en-US" sz="1800" spc="-30" dirty="0" smtClean="0"/>
              <a:t>This will be higher than normal as the patient </a:t>
            </a:r>
            <a:br>
              <a:rPr lang="en-US" altLang="en-US" sz="1800" spc="-30" dirty="0" smtClean="0"/>
            </a:br>
            <a:r>
              <a:rPr lang="en-US" altLang="en-US" sz="1800" spc="-30" dirty="0" smtClean="0"/>
              <a:t>will lose free water from the burn wounds </a:t>
            </a:r>
            <a:br>
              <a:rPr lang="en-US" altLang="en-US" sz="1800" spc="-30" dirty="0" smtClean="0"/>
            </a:br>
            <a:r>
              <a:rPr lang="en-US" altLang="en-US" sz="1800" spc="-30" dirty="0" smtClean="0"/>
              <a:t>at ~ 1 mL/kg/%TBSA/day.</a:t>
            </a:r>
            <a:endParaRPr lang="en-US" altLang="en-US" sz="1800" spc="-30" dirty="0"/>
          </a:p>
        </p:txBody>
      </p:sp>
      <p:pic>
        <p:nvPicPr>
          <p:cNvPr id="6" name="Picture 5" descr="image of Initial Fluid Resuscitation before foley catheter is inserted." title="Initial Fluid Resuscitation: Before"/>
          <p:cNvPicPr>
            <a:picLocks noChangeAspect="1"/>
          </p:cNvPicPr>
          <p:nvPr/>
        </p:nvPicPr>
        <p:blipFill>
          <a:blip r:embed="rId5"/>
          <a:stretch>
            <a:fillRect/>
          </a:stretch>
        </p:blipFill>
        <p:spPr>
          <a:xfrm>
            <a:off x="6390481" y="1956599"/>
            <a:ext cx="2443053" cy="1600200"/>
          </a:xfrm>
          <a:prstGeom prst="rect">
            <a:avLst/>
          </a:prstGeom>
          <a:ln w="12700">
            <a:solidFill>
              <a:schemeClr val="tx1"/>
            </a:solidFill>
          </a:ln>
          <a:effectLst/>
        </p:spPr>
      </p:pic>
      <p:pic>
        <p:nvPicPr>
          <p:cNvPr id="7" name="Picture 6" descr="image of Initial Fluid Resuscitation with foley catheter placed and fluids given." title="Initial Fluid Resuscitation : After"/>
          <p:cNvPicPr>
            <a:picLocks noChangeAspect="1"/>
          </p:cNvPicPr>
          <p:nvPr/>
        </p:nvPicPr>
        <p:blipFill>
          <a:blip r:embed="rId6"/>
          <a:stretch>
            <a:fillRect/>
          </a:stretch>
        </p:blipFill>
        <p:spPr>
          <a:xfrm>
            <a:off x="6392807" y="3845203"/>
            <a:ext cx="2438400" cy="1625600"/>
          </a:xfrm>
          <a:prstGeom prst="rect">
            <a:avLst/>
          </a:prstGeom>
          <a:ln w="12700">
            <a:solidFill>
              <a:schemeClr val="tx1"/>
            </a:solidFill>
          </a:ln>
          <a:effec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5712136"/>
            <a:ext cx="457200" cy="457200"/>
          </a:xfrm>
          <a:prstGeom prst="rect">
            <a:avLst/>
          </a:prstGeom>
        </p:spPr>
      </p:pic>
      <p:sp>
        <p:nvSpPr>
          <p:cNvPr id="9" name="TextBox 8"/>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10279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2</a:t>
            </a:fld>
            <a:endParaRPr lang="en-US" altLang="en-US" sz="1200" b="0" dirty="0">
              <a:solidFill>
                <a:srgbClr val="002060"/>
              </a:solidFill>
            </a:endParaRPr>
          </a:p>
        </p:txBody>
      </p:sp>
      <p:sp>
        <p:nvSpPr>
          <p:cNvPr id="4" name="Rectangle 3"/>
          <p:cNvSpPr/>
          <p:nvPr/>
        </p:nvSpPr>
        <p:spPr>
          <a:xfrm>
            <a:off x="609600" y="304800"/>
            <a:ext cx="4572000" cy="954107"/>
          </a:xfrm>
          <a:prstGeom prst="rect">
            <a:avLst/>
          </a:prstGeom>
        </p:spPr>
        <p:txBody>
          <a:bodyPr>
            <a:spAutoFit/>
          </a:bodyPr>
          <a:lstStyle/>
          <a:p>
            <a:r>
              <a:rPr lang="en-US" sz="2400" b="1" dirty="0">
                <a:solidFill>
                  <a:srgbClr val="000099"/>
                </a:solidFill>
              </a:rPr>
              <a:t>EWS Burn Care </a:t>
            </a:r>
            <a:r>
              <a:rPr lang="en-US" sz="3200" b="1" dirty="0"/>
              <a:t/>
            </a:r>
            <a:br>
              <a:rPr lang="en-US" sz="3200" b="1" dirty="0"/>
            </a:br>
            <a:r>
              <a:rPr lang="en-US" sz="3200" b="1" dirty="0"/>
              <a:t>Scenario</a:t>
            </a:r>
            <a:endParaRPr lang="en-US" sz="2400" b="1" dirty="0"/>
          </a:p>
        </p:txBody>
      </p:sp>
      <p:sp>
        <p:nvSpPr>
          <p:cNvPr id="5" name="Content Placeholder 1">
            <a:extLst>
              <a:ext uri="{FF2B5EF4-FFF2-40B4-BE49-F238E27FC236}">
                <a16:creationId xmlns:a16="http://schemas.microsoft.com/office/drawing/2014/main" id="{F0715A3F-0970-4744-B7E2-5E0FC61A7E7A}"/>
              </a:ext>
            </a:extLst>
          </p:cNvPr>
          <p:cNvSpPr txBox="1">
            <a:spLocks/>
          </p:cNvSpPr>
          <p:nvPr/>
        </p:nvSpPr>
        <p:spPr>
          <a:xfrm>
            <a:off x="609600" y="1828800"/>
            <a:ext cx="7848600" cy="3581400"/>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Lucida Sans Unicode" panose="020B0602030504020204" pitchFamily="34" charset="0"/>
              <a:buNone/>
            </a:pPr>
            <a:r>
              <a:rPr lang="en-US" sz="2400" dirty="0" smtClean="0"/>
              <a:t>You are at a Role 2 facility.  A 19-year-old male E2, who had been assigned to burn trash by his supervisor, sustained burns after throwing JP8 Jet Fuel on the fire as an accelerant.  Medics call in from the scene, estimating that he is burned over 80% of his body.</a:t>
            </a:r>
          </a:p>
          <a:p>
            <a:pPr marL="339725" indent="-339725">
              <a:spcBef>
                <a:spcPts val="1200"/>
              </a:spcBef>
              <a:spcAft>
                <a:spcPts val="600"/>
              </a:spcAft>
              <a:buFont typeface="+mj-lt"/>
              <a:buAutoNum type="arabicPeriod"/>
            </a:pPr>
            <a:r>
              <a:rPr lang="en-US" sz="2400" dirty="0" smtClean="0"/>
              <a:t>What are your priorities of care?</a:t>
            </a:r>
          </a:p>
          <a:p>
            <a:pPr marL="339725" indent="-339725">
              <a:spcBef>
                <a:spcPts val="600"/>
              </a:spcBef>
              <a:spcAft>
                <a:spcPts val="600"/>
              </a:spcAft>
              <a:buFont typeface="+mj-lt"/>
              <a:buAutoNum type="arabicPeriod"/>
            </a:pPr>
            <a:r>
              <a:rPr lang="en-US" sz="2400" dirty="0" smtClean="0"/>
              <a:t>What are appropriate surgical interventions at a Role 2?</a:t>
            </a:r>
          </a:p>
          <a:p>
            <a:pPr marL="339725" indent="-339725">
              <a:spcBef>
                <a:spcPts val="600"/>
              </a:spcBef>
              <a:spcAft>
                <a:spcPts val="0"/>
              </a:spcAft>
              <a:buFont typeface="+mj-lt"/>
              <a:buAutoNum type="arabicPeriod"/>
            </a:pPr>
            <a:r>
              <a:rPr lang="en-US" sz="2400" dirty="0" smtClean="0"/>
              <a:t>How would one go about resuscitating this patient?</a:t>
            </a:r>
            <a:endParaRPr lang="en-US" sz="24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683983"/>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15414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20</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Difficult Resuscitation</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7200" y="1919604"/>
            <a:ext cx="8001000" cy="3886200"/>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Lucida Sans Unicode" panose="020B0602030504020204" pitchFamily="34" charset="0"/>
              <a:buNone/>
            </a:pPr>
            <a:r>
              <a:rPr lang="en-US" b="1" dirty="0" smtClean="0"/>
              <a:t>After 8 hours post burn:</a:t>
            </a:r>
          </a:p>
          <a:p>
            <a:pPr marL="342900" lvl="1" indent="-342900">
              <a:spcBef>
                <a:spcPts val="200"/>
              </a:spcBef>
              <a:spcAft>
                <a:spcPts val="200"/>
              </a:spcAft>
              <a:buFont typeface="Lucida Sans Unicode" panose="020B0602030504020204" pitchFamily="34" charset="0"/>
              <a:buChar char="∎"/>
            </a:pPr>
            <a:r>
              <a:rPr lang="en-US" altLang="en-US" sz="2000" spc="-30" dirty="0" smtClean="0"/>
              <a:t>If IV fluid rate is &gt; 1500 mL/</a:t>
            </a:r>
            <a:r>
              <a:rPr lang="en-US" altLang="en-US" sz="2000" spc="-30" dirty="0" err="1" smtClean="0"/>
              <a:t>hr</a:t>
            </a:r>
            <a:r>
              <a:rPr lang="en-US" altLang="en-US" sz="2000" spc="-30" dirty="0" smtClean="0"/>
              <a:t/>
            </a:r>
            <a:br>
              <a:rPr lang="en-US" altLang="en-US" sz="2000" spc="-30" dirty="0" smtClean="0"/>
            </a:br>
            <a:r>
              <a:rPr lang="en-US" altLang="en-US" sz="2000" b="1" i="1" spc="-30" dirty="0" smtClean="0"/>
              <a:t>OR</a:t>
            </a:r>
          </a:p>
          <a:p>
            <a:pPr marL="342900" lvl="1" indent="-342900">
              <a:spcBef>
                <a:spcPts val="400"/>
              </a:spcBef>
              <a:spcAft>
                <a:spcPts val="400"/>
              </a:spcAft>
              <a:buFont typeface="Lucida Sans Unicode" panose="020B0602030504020204" pitchFamily="34" charset="0"/>
              <a:buChar char="∎"/>
            </a:pPr>
            <a:r>
              <a:rPr lang="en-US" altLang="en-US" sz="2000" spc="-30" dirty="0" smtClean="0"/>
              <a:t>If 24 </a:t>
            </a:r>
            <a:r>
              <a:rPr lang="en-US" altLang="en-US" sz="2000" spc="-30" dirty="0" err="1" smtClean="0"/>
              <a:t>hr</a:t>
            </a:r>
            <a:r>
              <a:rPr lang="en-US" altLang="en-US" sz="2000" spc="-30" dirty="0" smtClean="0"/>
              <a:t> total fluid volume exceeds 250 mL/kg</a:t>
            </a:r>
          </a:p>
          <a:p>
            <a:pPr marL="339725" lvl="1" indent="0">
              <a:spcBef>
                <a:spcPts val="200"/>
              </a:spcBef>
              <a:spcAft>
                <a:spcPts val="200"/>
              </a:spcAft>
              <a:buFont typeface="Wingdings" panose="05000000000000000000" pitchFamily="2" charset="2"/>
              <a:buNone/>
            </a:pPr>
            <a:r>
              <a:rPr lang="en-US" sz="2000" b="1" i="1" spc="-30" dirty="0" smtClean="0"/>
              <a:t>THEN </a:t>
            </a:r>
          </a:p>
          <a:p>
            <a:pPr marL="687388" lvl="1" indent="-347663">
              <a:spcBef>
                <a:spcPts val="400"/>
              </a:spcBef>
              <a:spcAft>
                <a:spcPts val="400"/>
              </a:spcAft>
            </a:pPr>
            <a:r>
              <a:rPr lang="en-US" altLang="en-US" sz="2000" spc="-30" dirty="0" smtClean="0"/>
              <a:t>Add colloids (5% albumin)</a:t>
            </a:r>
            <a:r>
              <a:rPr lang="en-US" altLang="en-US" sz="2000" i="1" spc="-30" dirty="0" smtClean="0"/>
              <a:t> </a:t>
            </a:r>
            <a:r>
              <a:rPr lang="en-US" altLang="en-US" sz="2000" b="1" i="1" u="sng" spc="-30" dirty="0" smtClean="0"/>
              <a:t>or</a:t>
            </a:r>
            <a:r>
              <a:rPr lang="en-US" altLang="en-US" sz="2000" b="1" spc="-30" dirty="0" smtClean="0"/>
              <a:t> </a:t>
            </a:r>
            <a:r>
              <a:rPr lang="en-US" altLang="en-US" sz="2000" spc="-30" dirty="0" smtClean="0"/>
              <a:t>fresh frozen plasma if </a:t>
            </a:r>
            <a:r>
              <a:rPr lang="en-US" altLang="en-US" sz="2000" spc="-30" dirty="0" err="1" smtClean="0"/>
              <a:t>coagulopathic</a:t>
            </a:r>
            <a:endParaRPr lang="en-US" altLang="en-US" sz="2000" spc="-30" dirty="0" smtClean="0"/>
          </a:p>
          <a:p>
            <a:pPr marL="339725" lvl="1" indent="0">
              <a:spcBef>
                <a:spcPts val="200"/>
              </a:spcBef>
              <a:spcAft>
                <a:spcPts val="200"/>
              </a:spcAft>
              <a:buFont typeface="Wingdings" panose="05000000000000000000" pitchFamily="2" charset="2"/>
              <a:buNone/>
            </a:pPr>
            <a:r>
              <a:rPr lang="en-US" altLang="en-US" sz="2000" b="1" i="1" spc="-30" dirty="0" smtClean="0"/>
              <a:t>OR</a:t>
            </a:r>
          </a:p>
          <a:p>
            <a:pPr marL="687388" lvl="1" indent="-347663">
              <a:spcBef>
                <a:spcPts val="400"/>
              </a:spcBef>
            </a:pPr>
            <a:r>
              <a:rPr lang="en-US" sz="2000" spc="-30" dirty="0" smtClean="0"/>
              <a:t>Start vasopressors: Vasopressin 0.04 Units/min </a:t>
            </a:r>
            <a:r>
              <a:rPr lang="en-US" sz="2000" b="1" i="1" u="sng" spc="-30" dirty="0" smtClean="0"/>
              <a:t>or</a:t>
            </a:r>
            <a:r>
              <a:rPr lang="en-US" sz="2000" b="1" i="1" spc="-30" dirty="0" smtClean="0"/>
              <a:t> </a:t>
            </a:r>
            <a:r>
              <a:rPr lang="en-US" sz="2000" spc="-30" dirty="0" smtClean="0"/>
              <a:t>Norepinephrine (</a:t>
            </a:r>
            <a:r>
              <a:rPr lang="en-US" sz="2000" spc="-30" dirty="0" err="1" smtClean="0"/>
              <a:t>Levophed</a:t>
            </a:r>
            <a:r>
              <a:rPr lang="en-US" sz="2000" spc="-30" dirty="0" smtClean="0"/>
              <a:t>) 2-20 mcg/min</a:t>
            </a:r>
          </a:p>
          <a:p>
            <a:pPr marL="339725" lvl="1" indent="0">
              <a:spcBef>
                <a:spcPts val="600"/>
              </a:spcBef>
              <a:buFont typeface="Wingdings" panose="05000000000000000000" pitchFamily="2" charset="2"/>
              <a:buNone/>
            </a:pPr>
            <a:r>
              <a:rPr lang="en-US" sz="2000" b="1" i="1" u="sng" spc="-30" dirty="0" smtClean="0"/>
              <a:t>OR DO BOTH </a:t>
            </a:r>
            <a:endParaRPr lang="en-US" altLang="en-US" sz="2000" b="1" i="1" u="sng" spc="-30" dirty="0"/>
          </a:p>
        </p:txBody>
      </p:sp>
      <p:graphicFrame>
        <p:nvGraphicFramePr>
          <p:cNvPr id="6" name="Table 5" descr="Albumin Infusion (mL/hr) dosage table according to TBSA percentage" title="Albumin Infusion (mL/hr) dosage"/>
          <p:cNvGraphicFramePr>
            <a:graphicFrameLocks noGrp="1"/>
          </p:cNvGraphicFramePr>
          <p:nvPr>
            <p:extLst>
              <p:ext uri="{D42A27DB-BD31-4B8C-83A1-F6EECF244321}">
                <p14:modId xmlns:p14="http://schemas.microsoft.com/office/powerpoint/2010/main" val="4048248554"/>
              </p:ext>
            </p:extLst>
          </p:nvPr>
        </p:nvGraphicFramePr>
        <p:xfrm>
          <a:off x="4610100" y="1752600"/>
          <a:ext cx="4191000" cy="1356360"/>
        </p:xfrm>
        <a:graphic>
          <a:graphicData uri="http://schemas.openxmlformats.org/drawingml/2006/table">
            <a:tbl>
              <a:tblPr firstRow="1" bandRow="1"/>
              <a:tblGrid>
                <a:gridCol w="15240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tblGrid>
              <a:tr h="370840">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lnSpc>
                          <a:spcPts val="1500"/>
                        </a:lnSpc>
                      </a:pPr>
                      <a:r>
                        <a:rPr lang="en-US" sz="1400" dirty="0">
                          <a:solidFill>
                            <a:srgbClr val="FFFF00"/>
                          </a:solidFill>
                        </a:rPr>
                        <a:t>5% Albumin Infusion (mL/</a:t>
                      </a:r>
                      <a:r>
                        <a:rPr lang="en-US" sz="1400" dirty="0" err="1">
                          <a:solidFill>
                            <a:srgbClr val="FFFF00"/>
                          </a:solidFill>
                        </a:rPr>
                        <a:t>hr</a:t>
                      </a:r>
                      <a:r>
                        <a:rPr lang="en-US" sz="1400" dirty="0">
                          <a:solidFill>
                            <a:srgbClr val="FFFF00"/>
                          </a:solidFill>
                        </a:rPr>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lnSpc>
                          <a:spcPts val="1500"/>
                        </a:lnSpc>
                      </a:pPr>
                      <a:r>
                        <a:rPr lang="en-US" sz="1400" dirty="0">
                          <a:solidFill>
                            <a:srgbClr val="FFFF00"/>
                          </a:solidFill>
                        </a:rPr>
                        <a:t>30-49% </a:t>
                      </a:r>
                      <a:br>
                        <a:rPr lang="en-US" sz="1400" dirty="0">
                          <a:solidFill>
                            <a:srgbClr val="FFFF00"/>
                          </a:solidFill>
                        </a:rPr>
                      </a:br>
                      <a:r>
                        <a:rPr lang="en-US" sz="1400" dirty="0">
                          <a:solidFill>
                            <a:srgbClr val="FFFF00"/>
                          </a:solidFill>
                        </a:rPr>
                        <a:t>TBSA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lnSpc>
                          <a:spcPts val="1500"/>
                        </a:lnSpc>
                      </a:pPr>
                      <a:r>
                        <a:rPr lang="en-US" sz="1400" dirty="0">
                          <a:solidFill>
                            <a:srgbClr val="FFFF00"/>
                          </a:solidFill>
                        </a:rPr>
                        <a:t>50-69% TBSA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lnSpc>
                          <a:spcPts val="1500"/>
                        </a:lnSpc>
                      </a:pPr>
                      <a:r>
                        <a:rPr lang="en-US" sz="1400" dirty="0">
                          <a:solidFill>
                            <a:srgbClr val="FFFF00"/>
                          </a:solidFill>
                        </a:rPr>
                        <a:t>70-100% TBSA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25241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&lt;70 kg</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30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70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110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25241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70-90 kg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40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80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140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3200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&gt; 90 kg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90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ts val="1500"/>
                        </a:lnSpc>
                      </a:pPr>
                      <a:r>
                        <a:rPr lang="en-US" sz="1400" b="1" dirty="0"/>
                        <a:t>160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bl>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715738"/>
            <a:ext cx="457200" cy="457200"/>
          </a:xfrm>
          <a:prstGeom prst="rect">
            <a:avLst/>
          </a:prstGeom>
        </p:spPr>
      </p:pic>
      <p:sp>
        <p:nvSpPr>
          <p:cNvPr id="8" name="TextBox 7"/>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201452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21</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pPr>
              <a:lnSpc>
                <a:spcPts val="3000"/>
              </a:lnSpc>
            </a:pPr>
            <a:r>
              <a:rPr lang="en-US" sz="2400" smtClean="0">
                <a:solidFill>
                  <a:srgbClr val="000099"/>
                </a:solidFill>
              </a:rPr>
              <a:t>EWS Burn Care </a:t>
            </a:r>
            <a:br>
              <a:rPr lang="en-US" sz="2400" smtClean="0">
                <a:solidFill>
                  <a:srgbClr val="000099"/>
                </a:solidFill>
              </a:rPr>
            </a:br>
            <a:r>
              <a:rPr lang="en-US" smtClean="0"/>
              <a:t>Pediatric Resuscitation</a:t>
            </a:r>
            <a:endParaRPr lang="en-US" dirty="0"/>
          </a:p>
        </p:txBody>
      </p:sp>
      <p:pic>
        <p:nvPicPr>
          <p:cNvPr id="5" name="Picture 4" title="Pediatric Resuscitation"/>
          <p:cNvPicPr>
            <a:picLocks noChangeAspect="1"/>
          </p:cNvPicPr>
          <p:nvPr/>
        </p:nvPicPr>
        <p:blipFill rotWithShape="1">
          <a:blip r:embed="rId5" cstate="print">
            <a:lum/>
            <a:extLst>
              <a:ext uri="{BEBA8EAE-BF5A-486C-A8C5-ECC9F3942E4B}">
                <a14:imgProps xmlns:a14="http://schemas.microsoft.com/office/drawing/2010/main">
                  <a14:imgLayer r:embed="rId6">
                    <a14:imgEffect>
                      <a14:sharpenSoften amount="26000"/>
                    </a14:imgEffect>
                    <a14:imgEffect>
                      <a14:saturation sat="400000"/>
                    </a14:imgEffect>
                  </a14:imgLayer>
                </a14:imgProps>
              </a:ext>
              <a:ext uri="{28A0092B-C50C-407E-A947-70E740481C1C}">
                <a14:useLocalDpi xmlns:a14="http://schemas.microsoft.com/office/drawing/2010/main" val="0"/>
              </a:ext>
            </a:extLst>
          </a:blip>
          <a:srcRect b="5452"/>
          <a:stretch/>
        </p:blipFill>
        <p:spPr bwMode="auto">
          <a:xfrm>
            <a:off x="113721" y="1639524"/>
            <a:ext cx="3651647" cy="4410900"/>
          </a:xfrm>
          <a:prstGeom prst="rect">
            <a:avLst/>
          </a:prstGeom>
          <a:noFill/>
        </p:spPr>
      </p:pic>
      <p:pic>
        <p:nvPicPr>
          <p:cNvPr id="6" name="Picture 5" descr="Infant Lund-Browder &#10;Burn Estimate &amp; Diagram&#10;" title="Infant Lund-Browder "/>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400000"/>
                    </a14:imgEffect>
                    <a14:imgEffect>
                      <a14:brightnessContrast contrast="20000"/>
                    </a14:imgEffect>
                  </a14:imgLayer>
                </a14:imgProps>
              </a:ext>
            </a:extLst>
          </a:blip>
          <a:srcRect b="2771"/>
          <a:stretch/>
        </p:blipFill>
        <p:spPr>
          <a:xfrm>
            <a:off x="6123390" y="1665132"/>
            <a:ext cx="3010546" cy="4384006"/>
          </a:xfrm>
          <a:prstGeom prst="rect">
            <a:avLst/>
          </a:prstGeom>
        </p:spPr>
      </p:pic>
      <p:sp>
        <p:nvSpPr>
          <p:cNvPr id="7" name="Rectangle 6" descr="Pediatric Lund-Browder &#10;Burn Estimate &amp; Diagram&#10;" title="Pediatric Lund-Browder "/>
          <p:cNvSpPr/>
          <p:nvPr/>
        </p:nvSpPr>
        <p:spPr>
          <a:xfrm>
            <a:off x="3765368" y="5521436"/>
            <a:ext cx="2358021" cy="523220"/>
          </a:xfrm>
          <a:prstGeom prst="rect">
            <a:avLst/>
          </a:prstGeom>
        </p:spPr>
        <p:txBody>
          <a:bodyPr wrap="square">
            <a:spAutoFit/>
          </a:bodyPr>
          <a:lstStyle/>
          <a:p>
            <a:pPr algn="ctr"/>
            <a:r>
              <a:rPr lang="en-US" sz="1400" i="1" dirty="0"/>
              <a:t>Pediatric </a:t>
            </a:r>
            <a:r>
              <a:rPr lang="en-US" sz="1400" i="1" dirty="0" smtClean="0"/>
              <a:t>Lund-Browder </a:t>
            </a:r>
            <a:r>
              <a:rPr lang="en-US" sz="1400" i="1" dirty="0"/>
              <a:t/>
            </a:r>
            <a:br>
              <a:rPr lang="en-US" sz="1400" i="1" dirty="0"/>
            </a:br>
            <a:r>
              <a:rPr lang="en-US" sz="1400" i="1" dirty="0"/>
              <a:t>Burn Estimate &amp; Diagram</a:t>
            </a:r>
          </a:p>
        </p:txBody>
      </p:sp>
      <p:sp>
        <p:nvSpPr>
          <p:cNvPr id="8" name="Rectangle 7"/>
          <p:cNvSpPr/>
          <p:nvPr/>
        </p:nvSpPr>
        <p:spPr>
          <a:xfrm>
            <a:off x="3801501" y="1734725"/>
            <a:ext cx="2285753" cy="3677930"/>
          </a:xfrm>
          <a:prstGeom prst="rect">
            <a:avLst/>
          </a:prstGeom>
        </p:spPr>
        <p:txBody>
          <a:bodyPr wrap="square">
            <a:spAutoFit/>
          </a:bodyPr>
          <a:lstStyle/>
          <a:p>
            <a:pPr>
              <a:spcAft>
                <a:spcPts val="600"/>
              </a:spcAft>
            </a:pPr>
            <a:r>
              <a:rPr lang="en-US" sz="1600" b="1" dirty="0" smtClean="0">
                <a:solidFill>
                  <a:schemeClr val="accent1">
                    <a:lumMod val="60000"/>
                    <a:lumOff val="40000"/>
                  </a:schemeClr>
                </a:solidFill>
              </a:rPr>
              <a:t>3 </a:t>
            </a:r>
            <a:r>
              <a:rPr lang="en-US" sz="1600" b="1" dirty="0">
                <a:solidFill>
                  <a:schemeClr val="accent1">
                    <a:lumMod val="60000"/>
                    <a:lumOff val="40000"/>
                  </a:schemeClr>
                </a:solidFill>
              </a:rPr>
              <a:t>mL / kg / % TBSA over 1st 24 hours</a:t>
            </a:r>
          </a:p>
          <a:p>
            <a:pPr marL="169863" indent="-169863">
              <a:spcAft>
                <a:spcPts val="600"/>
              </a:spcAft>
              <a:buFont typeface="Wingdings" panose="05000000000000000000" pitchFamily="2" charset="2"/>
              <a:buChar char="§"/>
            </a:pPr>
            <a:r>
              <a:rPr lang="en-US" sz="1600" spc="-30" dirty="0"/>
              <a:t>Half in first 8 hours, half in second 16 hours.</a:t>
            </a:r>
          </a:p>
          <a:p>
            <a:pPr marL="169863" indent="-169863">
              <a:spcAft>
                <a:spcPts val="600"/>
              </a:spcAft>
              <a:buFont typeface="Wingdings" panose="05000000000000000000" pitchFamily="2" charset="2"/>
              <a:buChar char="§"/>
            </a:pPr>
            <a:r>
              <a:rPr lang="en-US" sz="1600" spc="-30" dirty="0"/>
              <a:t>Adjust as one would </a:t>
            </a:r>
            <a:br>
              <a:rPr lang="en-US" sz="1600" spc="-30" dirty="0"/>
            </a:br>
            <a:r>
              <a:rPr lang="en-US" sz="1600" spc="-30" dirty="0"/>
              <a:t>for adults.</a:t>
            </a:r>
          </a:p>
          <a:p>
            <a:pPr marL="169863" indent="-169863">
              <a:spcAft>
                <a:spcPts val="600"/>
              </a:spcAft>
              <a:buFont typeface="Wingdings" panose="05000000000000000000" pitchFamily="2" charset="2"/>
              <a:buChar char="§"/>
            </a:pPr>
            <a:r>
              <a:rPr lang="en-US" sz="1600" spc="-30" dirty="0"/>
              <a:t>Goal UOP 0.5-1.0 </a:t>
            </a:r>
            <a:r>
              <a:rPr lang="en-US" sz="1600" spc="-30" dirty="0" smtClean="0"/>
              <a:t>mL/kg/hr.</a:t>
            </a:r>
            <a:endParaRPr lang="en-US" sz="1600" spc="-30" dirty="0"/>
          </a:p>
          <a:p>
            <a:pPr marL="169863" indent="-169863">
              <a:spcAft>
                <a:spcPts val="600"/>
              </a:spcAft>
              <a:buFont typeface="Wingdings" panose="05000000000000000000" pitchFamily="2" charset="2"/>
              <a:buChar char="§"/>
            </a:pPr>
            <a:r>
              <a:rPr lang="en-US" sz="1600" spc="-30" dirty="0"/>
              <a:t>Add maintenance rate of D5LR for children </a:t>
            </a:r>
            <a:br>
              <a:rPr lang="en-US" sz="1600" spc="-30" dirty="0"/>
            </a:br>
            <a:r>
              <a:rPr lang="en-US" sz="1600" spc="-30" dirty="0"/>
              <a:t>&lt; 20 </a:t>
            </a:r>
            <a:r>
              <a:rPr lang="en-US" sz="1600" spc="-30" dirty="0" smtClean="0"/>
              <a:t>kg.</a:t>
            </a:r>
            <a:endParaRPr lang="en-US" sz="1600" spc="-30" dirty="0"/>
          </a:p>
          <a:p>
            <a:pPr marL="169863" indent="-169863">
              <a:spcAft>
                <a:spcPts val="600"/>
              </a:spcAft>
              <a:buFont typeface="Wingdings" panose="05000000000000000000" pitchFamily="2" charset="2"/>
              <a:buChar char="§"/>
            </a:pPr>
            <a:r>
              <a:rPr lang="en-US" sz="1600" spc="-30" dirty="0"/>
              <a:t>See Burn Care CPG </a:t>
            </a:r>
            <a:br>
              <a:rPr lang="en-US" sz="1600" spc="-30" dirty="0"/>
            </a:br>
            <a:r>
              <a:rPr lang="en-US" sz="1600" spc="-30" dirty="0"/>
              <a:t>for details.</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834" y="5708748"/>
            <a:ext cx="457200" cy="457200"/>
          </a:xfrm>
          <a:prstGeom prst="rect">
            <a:avLst/>
          </a:prstGeom>
        </p:spPr>
      </p:pic>
      <p:sp>
        <p:nvSpPr>
          <p:cNvPr id="10" name="TextBox 9"/>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189909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22</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Over Resuscitation</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7200" y="1752600"/>
            <a:ext cx="8534400" cy="4167188"/>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smtClean="0"/>
              <a:t>Airway obstruction from angioedema</a:t>
            </a:r>
          </a:p>
          <a:p>
            <a:pPr>
              <a:spcBef>
                <a:spcPts val="800"/>
              </a:spcBef>
            </a:pPr>
            <a:r>
              <a:rPr lang="en-US" sz="2200" dirty="0" smtClean="0"/>
              <a:t>Difficulty ventilating and oxygenating - acute respiratory distress syndrome (ARDS)</a:t>
            </a:r>
          </a:p>
          <a:p>
            <a:pPr>
              <a:spcBef>
                <a:spcPts val="800"/>
              </a:spcBef>
            </a:pPr>
            <a:r>
              <a:rPr lang="en-US" sz="2200" dirty="0" smtClean="0"/>
              <a:t>Compartment syndrome</a:t>
            </a:r>
          </a:p>
          <a:p>
            <a:pPr marL="687388" lvl="1" indent="-347663">
              <a:spcBef>
                <a:spcPts val="200"/>
              </a:spcBef>
            </a:pPr>
            <a:r>
              <a:rPr lang="en-US" sz="2000" dirty="0" smtClean="0"/>
              <a:t>Abdominal</a:t>
            </a:r>
          </a:p>
          <a:p>
            <a:pPr marL="687388" lvl="1" indent="-347663">
              <a:spcBef>
                <a:spcPts val="200"/>
              </a:spcBef>
            </a:pPr>
            <a:r>
              <a:rPr lang="en-US" sz="2000" dirty="0" smtClean="0"/>
              <a:t>Extremity</a:t>
            </a:r>
          </a:p>
          <a:p>
            <a:pPr>
              <a:spcBef>
                <a:spcPts val="800"/>
              </a:spcBef>
            </a:pPr>
            <a:r>
              <a:rPr lang="en-US" sz="2200" dirty="0" smtClean="0"/>
              <a:t>Cerebral herniation</a:t>
            </a:r>
          </a:p>
          <a:p>
            <a:pPr>
              <a:spcBef>
                <a:spcPts val="800"/>
              </a:spcBef>
            </a:pPr>
            <a:r>
              <a:rPr lang="en-US" sz="2200" dirty="0" smtClean="0"/>
              <a:t>Ocular compartment syndrome</a:t>
            </a:r>
          </a:p>
          <a:p>
            <a:pPr marL="687388" lvl="1" indent="-347663">
              <a:spcBef>
                <a:spcPts val="200"/>
              </a:spcBef>
            </a:pPr>
            <a:r>
              <a:rPr lang="en-US" altLang="en-US" sz="2000" dirty="0" smtClean="0"/>
              <a:t>May need lateral </a:t>
            </a:r>
            <a:r>
              <a:rPr lang="en-US" altLang="en-US" sz="2000" dirty="0" err="1" smtClean="0"/>
              <a:t>canthotomies</a:t>
            </a:r>
            <a:r>
              <a:rPr lang="en-US" altLang="en-US" sz="2000" dirty="0" smtClean="0"/>
              <a:t> if it develops.</a:t>
            </a:r>
          </a:p>
          <a:p>
            <a:pPr>
              <a:spcBef>
                <a:spcPts val="800"/>
              </a:spcBef>
            </a:pPr>
            <a:r>
              <a:rPr lang="en-US" sz="2200" dirty="0" smtClean="0"/>
              <a:t>Burn wound conversion</a:t>
            </a:r>
          </a:p>
          <a:p>
            <a:pPr marL="687388" lvl="1" indent="-347663">
              <a:spcBef>
                <a:spcPts val="200"/>
              </a:spcBef>
            </a:pPr>
            <a:r>
              <a:rPr lang="en-US" altLang="en-US" sz="2000" dirty="0" smtClean="0"/>
              <a:t>2</a:t>
            </a:r>
            <a:r>
              <a:rPr lang="en-US" altLang="en-US" sz="2000" baseline="30000" dirty="0" smtClean="0"/>
              <a:t>nd</a:t>
            </a:r>
            <a:r>
              <a:rPr lang="en-US" altLang="en-US" sz="2000" dirty="0" smtClean="0"/>
              <a:t> degree wounds convert to 3</a:t>
            </a:r>
            <a:r>
              <a:rPr lang="en-US" altLang="en-US" sz="2000" baseline="30000" dirty="0" smtClean="0"/>
              <a:t>rd</a:t>
            </a:r>
            <a:r>
              <a:rPr lang="en-US" altLang="en-US" sz="2000" dirty="0" smtClean="0"/>
              <a:t> degree.</a:t>
            </a:r>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680869"/>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91472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23</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Under Resuscitation</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658018" y="1931204"/>
            <a:ext cx="4627563" cy="4167188"/>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Shock</a:t>
            </a:r>
          </a:p>
          <a:p>
            <a:pPr>
              <a:spcBef>
                <a:spcPts val="800"/>
              </a:spcBef>
            </a:pPr>
            <a:r>
              <a:rPr lang="en-US" dirty="0" smtClean="0"/>
              <a:t>End organ </a:t>
            </a:r>
            <a:r>
              <a:rPr lang="en-US" dirty="0" err="1" smtClean="0"/>
              <a:t>malperfusion</a:t>
            </a:r>
            <a:endParaRPr lang="en-US" dirty="0" smtClean="0"/>
          </a:p>
          <a:p>
            <a:pPr marL="687388" lvl="1" indent="-347663"/>
            <a:r>
              <a:rPr lang="en-US" altLang="en-US" sz="2200" dirty="0" smtClean="0"/>
              <a:t>Renal failure</a:t>
            </a:r>
          </a:p>
          <a:p>
            <a:pPr marL="687388" lvl="1" indent="-347663"/>
            <a:r>
              <a:rPr lang="en-US" altLang="en-US" sz="2000" dirty="0" smtClean="0"/>
              <a:t>Non-ST-elevation myocardial infarction </a:t>
            </a:r>
          </a:p>
          <a:p>
            <a:pPr marL="687388" lvl="1" indent="-347663"/>
            <a:r>
              <a:rPr lang="en-US" altLang="en-US" sz="2200" dirty="0" smtClean="0"/>
              <a:t>Anoxic brain injury</a:t>
            </a:r>
          </a:p>
          <a:p>
            <a:pPr>
              <a:spcBef>
                <a:spcPts val="800"/>
              </a:spcBef>
            </a:pPr>
            <a:r>
              <a:rPr lang="en-US" dirty="0" smtClean="0"/>
              <a:t>Burn wound conversion</a:t>
            </a:r>
          </a:p>
          <a:p>
            <a:pPr marL="687388" lvl="1" indent="-347663"/>
            <a:r>
              <a:rPr lang="en-US" altLang="en-US" sz="2200" dirty="0" smtClean="0"/>
              <a:t>2</a:t>
            </a:r>
            <a:r>
              <a:rPr lang="en-US" altLang="en-US" sz="2200" baseline="30000" dirty="0" smtClean="0"/>
              <a:t>nd</a:t>
            </a:r>
            <a:r>
              <a:rPr lang="en-US" altLang="en-US" sz="2200" dirty="0" smtClean="0"/>
              <a:t> degree wounds convert to 3rd degree</a:t>
            </a:r>
            <a:endParaRPr lang="en-US" altLang="en-US" sz="2200" dirty="0"/>
          </a:p>
        </p:txBody>
      </p:sp>
      <p:pic>
        <p:nvPicPr>
          <p:cNvPr id="6" name="Picture 5" descr="Facial photo of Patient post burn resuscitation" title="Patient post burn resuscitation"/>
          <p:cNvPicPr>
            <a:picLocks noChangeAspect="1"/>
          </p:cNvPicPr>
          <p:nvPr/>
        </p:nvPicPr>
        <p:blipFill>
          <a:blip r:embed="rId5"/>
          <a:stretch>
            <a:fillRect/>
          </a:stretch>
        </p:blipFill>
        <p:spPr>
          <a:xfrm>
            <a:off x="5888038" y="2155667"/>
            <a:ext cx="2743200" cy="3048000"/>
          </a:xfrm>
          <a:prstGeom prst="rect">
            <a:avLst/>
          </a:prstGeom>
          <a:ln w="12700">
            <a:solidFill>
              <a:schemeClr val="tx1"/>
            </a:solidFill>
          </a:ln>
          <a:effectLst/>
        </p:spPr>
      </p:pic>
      <p:cxnSp>
        <p:nvCxnSpPr>
          <p:cNvPr id="7" name="Straight Connector 6"/>
          <p:cNvCxnSpPr/>
          <p:nvPr/>
        </p:nvCxnSpPr>
        <p:spPr>
          <a:xfrm>
            <a:off x="5486400" y="1999954"/>
            <a:ext cx="0" cy="384048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888038" y="5501880"/>
            <a:ext cx="2729017" cy="338554"/>
          </a:xfrm>
          <a:prstGeom prst="rect">
            <a:avLst/>
          </a:prstGeom>
        </p:spPr>
        <p:txBody>
          <a:bodyPr wrap="none">
            <a:spAutoFit/>
          </a:bodyPr>
          <a:lstStyle/>
          <a:p>
            <a:r>
              <a:rPr lang="en-US" sz="1600" i="1" dirty="0"/>
              <a:t>Patient post burn resuscitation</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61" y="5671157"/>
            <a:ext cx="457200" cy="457200"/>
          </a:xfrm>
          <a:prstGeom prst="rect">
            <a:avLst/>
          </a:prstGeom>
        </p:spPr>
      </p:pic>
      <p:sp>
        <p:nvSpPr>
          <p:cNvPr id="10" name="TextBox 9"/>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31477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24</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Documentation</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2887" y="2020590"/>
            <a:ext cx="4491661" cy="2818040"/>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Lucida Sans Unicode" panose="020B0602030504020204" pitchFamily="34" charset="0"/>
              <a:buNone/>
            </a:pPr>
            <a:r>
              <a:rPr lang="en-US" sz="2200" b="1" i="1" dirty="0" smtClean="0"/>
              <a:t>Documentation is important and necessary </a:t>
            </a:r>
            <a:r>
              <a:rPr lang="en-US" sz="2200" dirty="0" smtClean="0"/>
              <a:t>to help guide management along the continuum of care. </a:t>
            </a:r>
          </a:p>
          <a:p>
            <a:pPr marL="0" indent="0">
              <a:spcBef>
                <a:spcPts val="600"/>
              </a:spcBef>
              <a:spcAft>
                <a:spcPts val="600"/>
              </a:spcAft>
              <a:buFont typeface="Lucida Sans Unicode" panose="020B0602030504020204" pitchFamily="34" charset="0"/>
              <a:buNone/>
            </a:pPr>
            <a:r>
              <a:rPr lang="en-US" sz="2200" dirty="0" smtClean="0"/>
              <a:t>For instance, t</a:t>
            </a:r>
            <a:r>
              <a:rPr lang="en-US" altLang="en-US" sz="2200" dirty="0" smtClean="0"/>
              <a:t>he JTS Burn Resuscitation Flow Sheet provides clinicians with a tool to track burn resuscitation over a 72-hour period. </a:t>
            </a:r>
            <a:endParaRPr lang="en-US" sz="2200" dirty="0"/>
          </a:p>
        </p:txBody>
      </p:sp>
      <p:pic>
        <p:nvPicPr>
          <p:cNvPr id="6" name="Picture 5" descr="JTS Burn Resuscitation Flow Sheet&#10;" title="JTS Burn Resuscitation Flow Sheet"/>
          <p:cNvPicPr>
            <a:picLocks noChangeAspect="1"/>
          </p:cNvPicPr>
          <p:nvPr/>
        </p:nvPicPr>
        <p:blipFill>
          <a:blip r:embed="rId5">
            <a:lum contrast="2000"/>
          </a:blip>
          <a:stretch>
            <a:fillRect/>
          </a:stretch>
        </p:blipFill>
        <p:spPr>
          <a:xfrm rot="1266198">
            <a:off x="5437928" y="2085235"/>
            <a:ext cx="2883180" cy="2512488"/>
          </a:xfrm>
          <a:prstGeom prst="rect">
            <a:avLst/>
          </a:prstGeom>
          <a:solidFill>
            <a:srgbClr val="FFFFFF">
              <a:shade val="85000"/>
            </a:srgbClr>
          </a:solidFill>
          <a:ln w="952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4701300" y="5032516"/>
            <a:ext cx="3729932" cy="984885"/>
          </a:xfrm>
          <a:prstGeom prst="rect">
            <a:avLst/>
          </a:prstGeom>
        </p:spPr>
        <p:txBody>
          <a:bodyPr wrap="none">
            <a:spAutoFit/>
          </a:bodyPr>
          <a:lstStyle/>
          <a:p>
            <a:pPr>
              <a:spcBef>
                <a:spcPts val="300"/>
              </a:spcBef>
              <a:spcAft>
                <a:spcPts val="300"/>
              </a:spcAft>
            </a:pPr>
            <a:r>
              <a:rPr lang="en-US" sz="1600" dirty="0">
                <a:sym typeface="Wingdings" panose="05000000000000000000" pitchFamily="2" charset="2"/>
              </a:rPr>
              <a:t> </a:t>
            </a:r>
            <a:r>
              <a:rPr lang="en-US" sz="1600" dirty="0"/>
              <a:t>JTS Burn Resuscitation Work Sheet</a:t>
            </a:r>
          </a:p>
          <a:p>
            <a:pPr>
              <a:spcBef>
                <a:spcPts val="300"/>
              </a:spcBef>
              <a:spcAft>
                <a:spcPts val="300"/>
              </a:spcAft>
            </a:pPr>
            <a:r>
              <a:rPr lang="en-US" sz="1600" dirty="0">
                <a:sym typeface="Wingdings" panose="05000000000000000000" pitchFamily="2" charset="2"/>
              </a:rPr>
              <a:t> </a:t>
            </a:r>
            <a:r>
              <a:rPr lang="en-US" sz="1600" dirty="0"/>
              <a:t>JTS Burn Resuscitation Flow Sheet</a:t>
            </a:r>
          </a:p>
          <a:p>
            <a:pPr>
              <a:spcBef>
                <a:spcPts val="300"/>
              </a:spcBef>
              <a:spcAft>
                <a:spcPts val="300"/>
              </a:spcAft>
            </a:pPr>
            <a:r>
              <a:rPr lang="en-US" sz="1600" dirty="0">
                <a:sym typeface="Wingdings" panose="05000000000000000000" pitchFamily="2" charset="2"/>
              </a:rPr>
              <a:t> </a:t>
            </a:r>
            <a:r>
              <a:rPr lang="en-US" sz="1600" dirty="0"/>
              <a:t>Lund Browder Burn Estimate &amp; Diagram</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75" y="5715000"/>
            <a:ext cx="457200" cy="457200"/>
          </a:xfrm>
          <a:prstGeom prst="rect">
            <a:avLst/>
          </a:prstGeom>
        </p:spPr>
      </p:pic>
      <p:sp>
        <p:nvSpPr>
          <p:cNvPr id="9" name="TextBox 8"/>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8591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25</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Hypothermia</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7200" y="1962001"/>
            <a:ext cx="5181600" cy="3733800"/>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600"/>
              </a:spcAft>
            </a:pPr>
            <a:r>
              <a:rPr lang="en-US" sz="2200" dirty="0" smtClean="0"/>
              <a:t>Burn patients are prone to hypothermia.</a:t>
            </a:r>
          </a:p>
          <a:p>
            <a:pPr>
              <a:spcBef>
                <a:spcPts val="600"/>
              </a:spcBef>
              <a:spcAft>
                <a:spcPts val="600"/>
              </a:spcAft>
            </a:pPr>
            <a:r>
              <a:rPr lang="en-US" sz="2200" dirty="0" smtClean="0"/>
              <a:t>Damaged skin loses the ability to regulate temperature.</a:t>
            </a:r>
          </a:p>
          <a:p>
            <a:r>
              <a:rPr lang="en-US" sz="2200" dirty="0" smtClean="0"/>
              <a:t>Keep patient warm.</a:t>
            </a:r>
          </a:p>
          <a:p>
            <a:pPr marL="687388" lvl="1" indent="-347663"/>
            <a:r>
              <a:rPr lang="en-US" altLang="en-US" sz="2000" dirty="0" smtClean="0"/>
              <a:t>Keep room warm - 90⁰F+ if possible</a:t>
            </a:r>
          </a:p>
          <a:p>
            <a:pPr marL="687388" lvl="1" indent="-347663"/>
            <a:r>
              <a:rPr lang="en-US" altLang="en-US" sz="2000" dirty="0" smtClean="0"/>
              <a:t>Warm IV fluids</a:t>
            </a:r>
          </a:p>
          <a:p>
            <a:pPr marL="687388" lvl="1" indent="-347663"/>
            <a:r>
              <a:rPr lang="en-US" altLang="en-US" sz="2000" dirty="0" smtClean="0"/>
              <a:t>Warm blankets</a:t>
            </a:r>
          </a:p>
          <a:p>
            <a:pPr marL="687388" lvl="1" indent="-347663"/>
            <a:r>
              <a:rPr lang="en-US" altLang="en-US" sz="2000" dirty="0" smtClean="0"/>
              <a:t>Bair Hugger (or equivalent device)</a:t>
            </a:r>
          </a:p>
          <a:p>
            <a:pPr marL="687388" lvl="1" indent="-347663"/>
            <a:r>
              <a:rPr lang="en-US" altLang="en-US" sz="2000" dirty="0" smtClean="0"/>
              <a:t>Reflective blanket</a:t>
            </a:r>
            <a:endParaRPr lang="en-US" altLang="en-US" sz="2000" dirty="0"/>
          </a:p>
        </p:txBody>
      </p:sp>
      <p:cxnSp>
        <p:nvCxnSpPr>
          <p:cNvPr id="6" name="Straight Connector 5"/>
          <p:cNvCxnSpPr/>
          <p:nvPr/>
        </p:nvCxnSpPr>
        <p:spPr>
          <a:xfrm>
            <a:off x="5888038" y="1912528"/>
            <a:ext cx="0" cy="374904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photo of burned back" title="Burned back"/>
          <p:cNvPicPr>
            <a:picLocks noChangeAspect="1"/>
          </p:cNvPicPr>
          <p:nvPr/>
        </p:nvPicPr>
        <p:blipFill rotWithShape="1">
          <a:blip r:embed="rId5"/>
          <a:srcRect l="3633" t="834" r="1354" b="1119"/>
          <a:stretch/>
        </p:blipFill>
        <p:spPr>
          <a:xfrm>
            <a:off x="6164396" y="2057400"/>
            <a:ext cx="2606407" cy="3459297"/>
          </a:xfrm>
          <a:prstGeom prst="rect">
            <a:avLst/>
          </a:prstGeom>
          <a:ln w="12700">
            <a:solidFill>
              <a:schemeClr val="tx1"/>
            </a:solidFill>
          </a:ln>
          <a:effec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5676602"/>
            <a:ext cx="457200" cy="457200"/>
          </a:xfrm>
          <a:prstGeom prst="rect">
            <a:avLst/>
          </a:prstGeom>
        </p:spPr>
      </p:pic>
      <p:sp>
        <p:nvSpPr>
          <p:cNvPr id="9" name="TextBox 8"/>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92011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26</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867400"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dirty="0" smtClean="0">
                <a:solidFill>
                  <a:srgbClr val="000099"/>
                </a:solidFill>
              </a:rPr>
              <a:t>EWS Burn Care </a:t>
            </a:r>
            <a:br>
              <a:rPr lang="en-US" sz="2400" dirty="0" smtClean="0">
                <a:solidFill>
                  <a:srgbClr val="000099"/>
                </a:solidFill>
              </a:rPr>
            </a:br>
            <a:r>
              <a:rPr lang="en-US" dirty="0" smtClean="0"/>
              <a:t>Acute Wound Care &amp; Prophylaxis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376814" y="1727481"/>
            <a:ext cx="5181600" cy="4343400"/>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0"/>
              </a:spcAft>
            </a:pPr>
            <a:r>
              <a:rPr lang="en-US" sz="2200" spc="-20" dirty="0" smtClean="0"/>
              <a:t>Debride wounds.</a:t>
            </a:r>
          </a:p>
          <a:p>
            <a:pPr marL="625475" lvl="1">
              <a:spcBef>
                <a:spcPts val="300"/>
              </a:spcBef>
            </a:pPr>
            <a:r>
              <a:rPr lang="en-US" altLang="en-US" sz="1800" spc="-20" dirty="0" smtClean="0"/>
              <a:t>Clean with Hibiclens.</a:t>
            </a:r>
          </a:p>
          <a:p>
            <a:pPr marL="625475" lvl="1"/>
            <a:r>
              <a:rPr lang="en-US" altLang="en-US" sz="1800" spc="-20" dirty="0" smtClean="0"/>
              <a:t>Use IV narcotics and/or ketamine for analgesia</a:t>
            </a:r>
          </a:p>
          <a:p>
            <a:pPr marL="625475" lvl="1">
              <a:spcBef>
                <a:spcPts val="300"/>
              </a:spcBef>
              <a:spcAft>
                <a:spcPts val="400"/>
              </a:spcAft>
            </a:pPr>
            <a:r>
              <a:rPr lang="en-US" altLang="en-US" sz="1800" spc="-20" dirty="0" smtClean="0"/>
              <a:t>Inspect daily for cellulitis.</a:t>
            </a:r>
          </a:p>
          <a:p>
            <a:pPr>
              <a:lnSpc>
                <a:spcPts val="2400"/>
              </a:lnSpc>
              <a:spcBef>
                <a:spcPts val="300"/>
              </a:spcBef>
              <a:spcAft>
                <a:spcPts val="600"/>
              </a:spcAft>
            </a:pPr>
            <a:r>
              <a:rPr lang="en-US" sz="2200" spc="-20" dirty="0" smtClean="0"/>
              <a:t>Defer excision and grafting to </a:t>
            </a:r>
            <a:br>
              <a:rPr lang="en-US" sz="2200" spc="-20" dirty="0" smtClean="0"/>
            </a:br>
            <a:r>
              <a:rPr lang="en-US" sz="2200" spc="-20" dirty="0" smtClean="0"/>
              <a:t>definitive care facility.</a:t>
            </a:r>
          </a:p>
          <a:p>
            <a:pPr>
              <a:lnSpc>
                <a:spcPts val="2400"/>
              </a:lnSpc>
              <a:spcBef>
                <a:spcPts val="300"/>
              </a:spcBef>
              <a:spcAft>
                <a:spcPts val="600"/>
              </a:spcAft>
            </a:pPr>
            <a:r>
              <a:rPr lang="en-US" sz="2200" spc="-20" dirty="0" smtClean="0"/>
              <a:t>Update Tetanus.</a:t>
            </a:r>
          </a:p>
          <a:p>
            <a:pPr>
              <a:lnSpc>
                <a:spcPts val="2400"/>
              </a:lnSpc>
              <a:spcBef>
                <a:spcPts val="300"/>
              </a:spcBef>
              <a:spcAft>
                <a:spcPts val="600"/>
              </a:spcAft>
            </a:pPr>
            <a:r>
              <a:rPr lang="en-US" sz="2200" spc="-20" dirty="0" smtClean="0"/>
              <a:t>Provide GI prophylaxis (e.g. 40 mg IV pantoprazole daily) for all burns &gt; 20%TBSA.</a:t>
            </a:r>
          </a:p>
          <a:p>
            <a:pPr>
              <a:lnSpc>
                <a:spcPts val="2400"/>
              </a:lnSpc>
              <a:spcBef>
                <a:spcPts val="300"/>
              </a:spcBef>
              <a:spcAft>
                <a:spcPts val="600"/>
              </a:spcAft>
            </a:pPr>
            <a:r>
              <a:rPr lang="en-US" sz="2200" spc="-20" dirty="0" smtClean="0"/>
              <a:t>No need for IV antibiotic prophylaxis.</a:t>
            </a:r>
            <a:endParaRPr lang="en-US" sz="2200" spc="-20" dirty="0"/>
          </a:p>
        </p:txBody>
      </p:sp>
      <p:cxnSp>
        <p:nvCxnSpPr>
          <p:cNvPr id="6" name="Straight Connector 5"/>
          <p:cNvCxnSpPr/>
          <p:nvPr/>
        </p:nvCxnSpPr>
        <p:spPr>
          <a:xfrm>
            <a:off x="5680668" y="1828800"/>
            <a:ext cx="0" cy="39624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Acute wound care and debridement image. " title="Debride wounds"/>
          <p:cNvPicPr>
            <a:picLocks noChangeAspect="1"/>
          </p:cNvPicPr>
          <p:nvPr/>
        </p:nvPicPr>
        <p:blipFill>
          <a:blip r:embed="rId5"/>
          <a:stretch>
            <a:fillRect/>
          </a:stretch>
        </p:blipFill>
        <p:spPr>
          <a:xfrm>
            <a:off x="5925178" y="2438400"/>
            <a:ext cx="2906080" cy="2455951"/>
          </a:xfrm>
          <a:prstGeom prst="rect">
            <a:avLst/>
          </a:prstGeom>
          <a:ln w="12700">
            <a:solidFill>
              <a:schemeClr val="tx1"/>
            </a:solidFill>
          </a:ln>
          <a:effec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30" y="5756416"/>
            <a:ext cx="457200" cy="457200"/>
          </a:xfrm>
          <a:prstGeom prst="rect">
            <a:avLst/>
          </a:prstGeom>
        </p:spPr>
      </p:pic>
      <p:sp>
        <p:nvSpPr>
          <p:cNvPr id="12" name="TextBox 11"/>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1885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27</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Prolonged Field Care</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9151" y="2514833"/>
            <a:ext cx="5135989" cy="1675318"/>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0"/>
              </a:spcAft>
            </a:pPr>
            <a:r>
              <a:rPr lang="en-US" sz="2400" dirty="0" smtClean="0"/>
              <a:t>Burn surgery is resource intense.</a:t>
            </a:r>
          </a:p>
          <a:p>
            <a:pPr>
              <a:spcBef>
                <a:spcPts val="600"/>
              </a:spcBef>
              <a:spcAft>
                <a:spcPts val="0"/>
              </a:spcAft>
            </a:pPr>
            <a:r>
              <a:rPr lang="en-US" sz="2400" dirty="0" smtClean="0"/>
              <a:t>Even small burns will deplete </a:t>
            </a:r>
            <a:br>
              <a:rPr lang="en-US" sz="2400" dirty="0" smtClean="0"/>
            </a:br>
            <a:r>
              <a:rPr lang="en-US" sz="2400" dirty="0" smtClean="0"/>
              <a:t>a Role 2 or Role 3 of supplies if surgery is undertaken.</a:t>
            </a:r>
            <a:endParaRPr lang="en-US" sz="2400" dirty="0"/>
          </a:p>
        </p:txBody>
      </p:sp>
      <p:sp>
        <p:nvSpPr>
          <p:cNvPr id="6" name="Rectangle 5"/>
          <p:cNvSpPr/>
          <p:nvPr/>
        </p:nvSpPr>
        <p:spPr>
          <a:xfrm>
            <a:off x="457200" y="1886447"/>
            <a:ext cx="1464632" cy="523220"/>
          </a:xfrm>
          <a:prstGeom prst="rect">
            <a:avLst/>
          </a:prstGeom>
        </p:spPr>
        <p:txBody>
          <a:bodyPr wrap="none">
            <a:spAutoFit/>
          </a:bodyPr>
          <a:lstStyle/>
          <a:p>
            <a:r>
              <a:rPr lang="en-US" sz="2800" b="1" dirty="0">
                <a:solidFill>
                  <a:srgbClr val="FF0000"/>
                </a:solidFill>
              </a:rPr>
              <a:t>BEWARE</a:t>
            </a:r>
            <a:endParaRPr lang="en-US" sz="2800" b="1" dirty="0"/>
          </a:p>
        </p:txBody>
      </p:sp>
      <p:grpSp>
        <p:nvGrpSpPr>
          <p:cNvPr id="7" name="Group 6"/>
          <p:cNvGrpSpPr/>
          <p:nvPr/>
        </p:nvGrpSpPr>
        <p:grpSpPr>
          <a:xfrm>
            <a:off x="914400" y="4343400"/>
            <a:ext cx="4751114" cy="1666858"/>
            <a:chOff x="1049885" y="4161079"/>
            <a:chExt cx="4575333" cy="1971919"/>
          </a:xfrm>
        </p:grpSpPr>
        <p:sp>
          <p:nvSpPr>
            <p:cNvPr id="8" name="Rectangle 7"/>
            <p:cNvSpPr/>
            <p:nvPr/>
          </p:nvSpPr>
          <p:spPr>
            <a:xfrm>
              <a:off x="1123266" y="4510771"/>
              <a:ext cx="2409186" cy="923331"/>
            </a:xfrm>
            <a:prstGeom prst="rect">
              <a:avLst/>
            </a:prstGeom>
          </p:spPr>
          <p:txBody>
            <a:bodyPr wrap="none">
              <a:spAutoFit/>
            </a:bodyPr>
            <a:lstStyle/>
            <a:p>
              <a:r>
                <a:rPr lang="en-US" i="1" dirty="0"/>
                <a:t>Maybe. Be careful. </a:t>
              </a:r>
            </a:p>
            <a:p>
              <a:pPr marL="112713" indent="-112713">
                <a:buFont typeface="Arial" panose="020B0604020202020204" pitchFamily="34" charset="0"/>
                <a:buChar char="•"/>
              </a:pPr>
              <a:r>
                <a:rPr lang="en-US" i="1" dirty="0"/>
                <a:t>Not on U.S. Nationals. </a:t>
              </a:r>
            </a:p>
            <a:p>
              <a:pPr marL="112713" indent="-112713">
                <a:buFont typeface="Arial" panose="020B0604020202020204" pitchFamily="34" charset="0"/>
                <a:buChar char="•"/>
              </a:pPr>
              <a:r>
                <a:rPr lang="en-US" i="1" dirty="0"/>
                <a:t>Wait to evacuate.</a:t>
              </a:r>
            </a:p>
          </p:txBody>
        </p:sp>
        <p:pic>
          <p:nvPicPr>
            <p:cNvPr id="9" name="Picture 8" descr="Image of bottom of foot after treatment. " title="Bottom foot burn"/>
            <p:cNvPicPr>
              <a:picLocks noChangeAspect="1"/>
            </p:cNvPicPr>
            <p:nvPr/>
          </p:nvPicPr>
          <p:blipFill rotWithShape="1">
            <a:blip r:embed="rId5"/>
            <a:srcRect l="7062" t="7057" r="18793" b="14672"/>
            <a:stretch/>
          </p:blipFill>
          <p:spPr>
            <a:xfrm>
              <a:off x="3452370" y="4355002"/>
              <a:ext cx="2065381" cy="1573624"/>
            </a:xfrm>
            <a:prstGeom prst="rect">
              <a:avLst/>
            </a:prstGeom>
            <a:ln w="12700">
              <a:solidFill>
                <a:schemeClr val="tx1"/>
              </a:solidFill>
            </a:ln>
            <a:effectLst/>
          </p:spPr>
        </p:pic>
        <p:cxnSp>
          <p:nvCxnSpPr>
            <p:cNvPr id="10" name="Straight Arrow Connector 9"/>
            <p:cNvCxnSpPr/>
            <p:nvPr/>
          </p:nvCxnSpPr>
          <p:spPr>
            <a:xfrm flipH="1" flipV="1">
              <a:off x="4300453" y="5562600"/>
              <a:ext cx="576347" cy="366026"/>
            </a:xfrm>
            <a:prstGeom prst="straightConnector1">
              <a:avLst/>
            </a:prstGeom>
            <a:ln w="38100">
              <a:solidFill>
                <a:schemeClr val="accent5">
                  <a:lumMod val="60000"/>
                  <a:lumOff val="40000"/>
                </a:schemeClr>
              </a:solidFill>
              <a:tailEnd type="arrow"/>
            </a:ln>
            <a:effectLst>
              <a:outerShdw blurRad="50800" dist="38100" dir="18900000" algn="bl" rotWithShape="0">
                <a:prstClr val="black">
                  <a:alpha val="40000"/>
                </a:prstClr>
              </a:outerShdw>
            </a:effectLst>
          </p:spPr>
          <p:style>
            <a:lnRef idx="2">
              <a:schemeClr val="accent4"/>
            </a:lnRef>
            <a:fillRef idx="0">
              <a:schemeClr val="accent4"/>
            </a:fillRef>
            <a:effectRef idx="1">
              <a:schemeClr val="accent4"/>
            </a:effectRef>
            <a:fontRef idx="minor">
              <a:schemeClr val="tx1"/>
            </a:fontRef>
          </p:style>
        </p:cxnSp>
        <p:sp>
          <p:nvSpPr>
            <p:cNvPr id="11" name="Rectangle 10"/>
            <p:cNvSpPr/>
            <p:nvPr/>
          </p:nvSpPr>
          <p:spPr>
            <a:xfrm>
              <a:off x="1049885" y="4161079"/>
              <a:ext cx="4575333" cy="1971919"/>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descr="Photo of burn victim and shows areas which should be treated with special care" title="Burn victim"/>
          <p:cNvGrpSpPr/>
          <p:nvPr/>
        </p:nvGrpSpPr>
        <p:grpSpPr>
          <a:xfrm>
            <a:off x="5821877" y="1752600"/>
            <a:ext cx="3103562" cy="4257658"/>
            <a:chOff x="5888038" y="1832187"/>
            <a:chExt cx="3103562" cy="4257658"/>
          </a:xfrm>
        </p:grpSpPr>
        <p:pic>
          <p:nvPicPr>
            <p:cNvPr id="13" name="Picture 12"/>
            <p:cNvPicPr>
              <a:picLocks noChangeAspect="1"/>
            </p:cNvPicPr>
            <p:nvPr/>
          </p:nvPicPr>
          <p:blipFill rotWithShape="1">
            <a:blip r:embed="rId6"/>
            <a:srcRect l="8403" t="5521" r="10383" b="8531"/>
            <a:stretch/>
          </p:blipFill>
          <p:spPr>
            <a:xfrm>
              <a:off x="6159139" y="1941566"/>
              <a:ext cx="2561359" cy="3569839"/>
            </a:xfrm>
            <a:prstGeom prst="rect">
              <a:avLst/>
            </a:prstGeom>
            <a:ln w="12700">
              <a:solidFill>
                <a:schemeClr val="tx1"/>
              </a:solidFill>
            </a:ln>
            <a:effectLst/>
          </p:spPr>
        </p:pic>
        <p:sp>
          <p:nvSpPr>
            <p:cNvPr id="14" name="Rectangle 13"/>
            <p:cNvSpPr/>
            <p:nvPr/>
          </p:nvSpPr>
          <p:spPr>
            <a:xfrm>
              <a:off x="6071797" y="5651469"/>
              <a:ext cx="2579681" cy="369332"/>
            </a:xfrm>
            <a:prstGeom prst="rect">
              <a:avLst/>
            </a:prstGeom>
          </p:spPr>
          <p:txBody>
            <a:bodyPr wrap="none">
              <a:spAutoFit/>
            </a:bodyPr>
            <a:lstStyle/>
            <a:p>
              <a:pPr lvl="0"/>
              <a:r>
                <a:rPr lang="en-US" i="1" dirty="0">
                  <a:solidFill>
                    <a:prstClr val="black"/>
                  </a:solidFill>
                </a:rPr>
                <a:t>Don’t even think about it!</a:t>
              </a:r>
            </a:p>
          </p:txBody>
        </p:sp>
        <p:cxnSp>
          <p:nvCxnSpPr>
            <p:cNvPr id="15" name="Straight Arrow Connector 14"/>
            <p:cNvCxnSpPr/>
            <p:nvPr/>
          </p:nvCxnSpPr>
          <p:spPr>
            <a:xfrm>
              <a:off x="6006740" y="3856877"/>
              <a:ext cx="546982" cy="519852"/>
            </a:xfrm>
            <a:prstGeom prst="straightConnector1">
              <a:avLst/>
            </a:prstGeom>
            <a:ln w="38100">
              <a:solidFill>
                <a:schemeClr val="accent5">
                  <a:lumMod val="60000"/>
                  <a:lumOff val="40000"/>
                </a:schemeClr>
              </a:solidFill>
              <a:tailEnd type="arrow"/>
            </a:ln>
            <a:effectLst>
              <a:outerShdw blurRad="50800" dist="38100" dir="18900000" algn="bl" rotWithShape="0">
                <a:prstClr val="black">
                  <a:alpha val="40000"/>
                </a:prstClr>
              </a:outerShdw>
            </a:effectLst>
          </p:spPr>
          <p:style>
            <a:lnRef idx="2">
              <a:schemeClr val="accent4"/>
            </a:lnRef>
            <a:fillRef idx="0">
              <a:schemeClr val="accent4"/>
            </a:fillRef>
            <a:effectRef idx="1">
              <a:schemeClr val="accent4"/>
            </a:effectRef>
            <a:fontRef idx="minor">
              <a:schemeClr val="tx1"/>
            </a:fontRef>
          </p:style>
        </p:cxnSp>
        <p:sp>
          <p:nvSpPr>
            <p:cNvPr id="16" name="Rectangle 15"/>
            <p:cNvSpPr/>
            <p:nvPr/>
          </p:nvSpPr>
          <p:spPr>
            <a:xfrm>
              <a:off x="5888038" y="1832187"/>
              <a:ext cx="3103562" cy="4257658"/>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730" y="5682802"/>
            <a:ext cx="457200" cy="457200"/>
          </a:xfrm>
          <a:prstGeom prst="rect">
            <a:avLst/>
          </a:prstGeom>
        </p:spPr>
      </p:pic>
      <p:sp>
        <p:nvSpPr>
          <p:cNvPr id="18" name="TextBox 17"/>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106328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4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a:xfrm>
            <a:off x="7620000" y="6356350"/>
            <a:ext cx="1066800" cy="365125"/>
          </a:xfrm>
        </p:spPr>
        <p:txBody>
          <a:bodyPr/>
          <a:lstStyle/>
          <a:p>
            <a:pPr>
              <a:defRPr/>
            </a:pPr>
            <a:fld id="{5FF17875-BBEC-41C2-8C82-D57AA3BBF0E7}" type="slidenum">
              <a:rPr lang="en-US" altLang="en-US" sz="1200" b="0" smtClean="0">
                <a:solidFill>
                  <a:srgbClr val="002060"/>
                </a:solidFill>
              </a:rPr>
              <a:pPr>
                <a:defRPr/>
              </a:pPr>
              <a:t>28</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Topical Agents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761998" y="1700212"/>
            <a:ext cx="8382002" cy="814388"/>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700"/>
              </a:lnSpc>
              <a:spcBef>
                <a:spcPts val="0"/>
              </a:spcBef>
              <a:buFont typeface="Lucida Sans Unicode" panose="020B0602030504020204" pitchFamily="34" charset="0"/>
              <a:buNone/>
            </a:pPr>
            <a:r>
              <a:rPr lang="en-US" sz="2400" dirty="0" smtClean="0"/>
              <a:t>Topical agents have different positives and negatives associated with each and preferred uses for different burn depths.</a:t>
            </a:r>
            <a:endParaRPr lang="en-US" sz="2400" dirty="0"/>
          </a:p>
        </p:txBody>
      </p:sp>
      <p:graphicFrame>
        <p:nvGraphicFramePr>
          <p:cNvPr id="6" name="Group 109" descr="Table of Topical agents with preferred uses for different burn depths" title="Topical agent table"/>
          <p:cNvGraphicFramePr>
            <a:graphicFrameLocks noGrp="1"/>
          </p:cNvGraphicFramePr>
          <p:nvPr>
            <p:extLst>
              <p:ext uri="{D42A27DB-BD31-4B8C-83A1-F6EECF244321}">
                <p14:modId xmlns:p14="http://schemas.microsoft.com/office/powerpoint/2010/main" val="282466596"/>
              </p:ext>
            </p:extLst>
          </p:nvPr>
        </p:nvGraphicFramePr>
        <p:xfrm>
          <a:off x="761999" y="2514600"/>
          <a:ext cx="8160655" cy="3406991"/>
        </p:xfrm>
        <a:graphic>
          <a:graphicData uri="http://schemas.openxmlformats.org/drawingml/2006/table">
            <a:tbl>
              <a:tblPr/>
              <a:tblGrid>
                <a:gridCol w="1447801">
                  <a:extLst>
                    <a:ext uri="{9D8B030D-6E8A-4147-A177-3AD203B41FA5}">
                      <a16:colId xmlns:a16="http://schemas.microsoft.com/office/drawing/2014/main" val="20000"/>
                    </a:ext>
                  </a:extLst>
                </a:gridCol>
                <a:gridCol w="1345517">
                  <a:extLst>
                    <a:ext uri="{9D8B030D-6E8A-4147-A177-3AD203B41FA5}">
                      <a16:colId xmlns:a16="http://schemas.microsoft.com/office/drawing/2014/main" val="20001"/>
                    </a:ext>
                  </a:extLst>
                </a:gridCol>
                <a:gridCol w="1721027">
                  <a:extLst>
                    <a:ext uri="{9D8B030D-6E8A-4147-A177-3AD203B41FA5}">
                      <a16:colId xmlns:a16="http://schemas.microsoft.com/office/drawing/2014/main" val="20002"/>
                    </a:ext>
                  </a:extLst>
                </a:gridCol>
                <a:gridCol w="1528539">
                  <a:extLst>
                    <a:ext uri="{9D8B030D-6E8A-4147-A177-3AD203B41FA5}">
                      <a16:colId xmlns:a16="http://schemas.microsoft.com/office/drawing/2014/main" val="20003"/>
                    </a:ext>
                  </a:extLst>
                </a:gridCol>
                <a:gridCol w="2117771">
                  <a:extLst>
                    <a:ext uri="{9D8B030D-6E8A-4147-A177-3AD203B41FA5}">
                      <a16:colId xmlns:a16="http://schemas.microsoft.com/office/drawing/2014/main" val="20004"/>
                    </a:ext>
                  </a:extLst>
                </a:gridCol>
              </a:tblGrid>
              <a:tr h="6259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base" latinLnBrk="0" hangingPunct="1">
                        <a:lnSpc>
                          <a:spcPts val="1800"/>
                        </a:lnSpc>
                        <a:spcBef>
                          <a:spcPts val="0"/>
                        </a:spcBef>
                        <a:spcAft>
                          <a:spcPct val="0"/>
                        </a:spcAft>
                        <a:buClr>
                          <a:schemeClr val="bg2"/>
                        </a:buClr>
                        <a:buSzPct val="75000"/>
                        <a:buFont typeface="Wingdings 3" pitchFamily="18" charset="2"/>
                        <a:buNone/>
                        <a:tabLst/>
                      </a:pPr>
                      <a:endParaRPr kumimoji="0" lang="en-US" sz="1600" b="0" i="0" u="none" strike="noStrike" cap="none" normalizeH="0" baseline="0" dirty="0">
                        <a:ln>
                          <a:noFill/>
                        </a:ln>
                        <a:solidFill>
                          <a:schemeClr val="bg2"/>
                        </a:solidFill>
                        <a:effectLst/>
                        <a:latin typeface="+mn-lt"/>
                        <a:ea typeface="MS PGothic" pitchFamily="34" charset="-128"/>
                      </a:endParaRPr>
                    </a:p>
                  </a:txBody>
                  <a:tcPr marL="92075" marR="92075" marT="46032" marB="460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ts val="1800"/>
                        </a:lnSpc>
                        <a:spcBef>
                          <a:spcPts val="0"/>
                        </a:spcBef>
                        <a:spcAft>
                          <a:spcPct val="0"/>
                        </a:spcAft>
                        <a:buClr>
                          <a:schemeClr val="bg2"/>
                        </a:buClr>
                        <a:buSzPct val="75000"/>
                        <a:buFont typeface="Wingdings 3" pitchFamily="18" charset="2"/>
                        <a:buNone/>
                        <a:tabLst/>
                      </a:pPr>
                      <a:r>
                        <a:rPr kumimoji="0" lang="en-US" sz="1600" b="1" i="0" u="none" strike="noStrike" cap="none" normalizeH="0" baseline="0" dirty="0">
                          <a:ln>
                            <a:noFill/>
                          </a:ln>
                          <a:solidFill>
                            <a:schemeClr val="bg2"/>
                          </a:solidFill>
                          <a:effectLst/>
                          <a:latin typeface="+mn-lt"/>
                          <a:ea typeface="MS PGothic" pitchFamily="34" charset="-128"/>
                        </a:rPr>
                        <a:t>Silver Sulfadiazine (Silvadene®</a:t>
                      </a:r>
                      <a:r>
                        <a:rPr kumimoji="0" lang="en-US" sz="1600" b="1" i="0" u="none" strike="noStrike" cap="none" normalizeH="0" baseline="0" dirty="0">
                          <a:ln>
                            <a:noFill/>
                          </a:ln>
                          <a:solidFill>
                            <a:schemeClr val="bg2"/>
                          </a:solidFill>
                          <a:effectLst/>
                          <a:latin typeface="+mn-lt"/>
                          <a:ea typeface="MS PGothic" pitchFamily="34" charset="-128"/>
                          <a:sym typeface="Symbol" pitchFamily="18" charset="2"/>
                        </a:rPr>
                        <a:t>)</a:t>
                      </a:r>
                    </a:p>
                  </a:txBody>
                  <a:tcPr marL="92075" marR="92075" marT="46032" marB="460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ts val="1800"/>
                        </a:lnSpc>
                        <a:spcBef>
                          <a:spcPts val="0"/>
                        </a:spcBef>
                        <a:spcAft>
                          <a:spcPct val="0"/>
                        </a:spcAft>
                        <a:buClr>
                          <a:schemeClr val="bg2"/>
                        </a:buClr>
                        <a:buSzPct val="75000"/>
                        <a:buFont typeface="Wingdings 3" pitchFamily="18" charset="2"/>
                        <a:buNone/>
                        <a:tabLst/>
                      </a:pPr>
                      <a:r>
                        <a:rPr kumimoji="0" lang="en-US" sz="1600" b="1" i="0" u="none" strike="noStrike" cap="none" normalizeH="0" baseline="0" dirty="0">
                          <a:ln>
                            <a:noFill/>
                          </a:ln>
                          <a:solidFill>
                            <a:schemeClr val="bg2"/>
                          </a:solidFill>
                          <a:effectLst/>
                          <a:latin typeface="+mn-lt"/>
                          <a:ea typeface="MS PGothic" pitchFamily="34" charset="-128"/>
                        </a:rPr>
                        <a:t>Mafenide Acetate (Sulfamylon®)</a:t>
                      </a:r>
                    </a:p>
                  </a:txBody>
                  <a:tcPr marL="92075" marR="92075" marT="46032" marB="460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ts val="1800"/>
                        </a:lnSpc>
                        <a:spcBef>
                          <a:spcPts val="0"/>
                        </a:spcBef>
                        <a:spcAft>
                          <a:spcPct val="0"/>
                        </a:spcAft>
                        <a:buClr>
                          <a:schemeClr val="bg2"/>
                        </a:buClr>
                        <a:buSzPct val="75000"/>
                        <a:buFont typeface="Wingdings 3" pitchFamily="18" charset="2"/>
                        <a:buNone/>
                        <a:tabLst/>
                      </a:pPr>
                      <a:r>
                        <a:rPr kumimoji="0" lang="en-US" sz="1600" b="1" i="0" u="none" strike="noStrike" cap="none" normalizeH="0" baseline="0" dirty="0">
                          <a:ln>
                            <a:noFill/>
                          </a:ln>
                          <a:solidFill>
                            <a:schemeClr val="bg2"/>
                          </a:solidFill>
                          <a:effectLst/>
                          <a:latin typeface="+mn-lt"/>
                          <a:ea typeface="MS PGothic" pitchFamily="34" charset="-128"/>
                        </a:rPr>
                        <a:t>Silver Nylon</a:t>
                      </a:r>
                    </a:p>
                    <a:p>
                      <a:pPr marL="0" marR="0" lvl="0" indent="0" algn="ctr" defTabSz="914400" rtl="0" eaLnBrk="1" fontAlgn="base" latinLnBrk="0" hangingPunct="1">
                        <a:lnSpc>
                          <a:spcPts val="1800"/>
                        </a:lnSpc>
                        <a:spcBef>
                          <a:spcPts val="0"/>
                        </a:spcBef>
                        <a:spcAft>
                          <a:spcPct val="0"/>
                        </a:spcAft>
                        <a:buClr>
                          <a:schemeClr val="bg2"/>
                        </a:buClr>
                        <a:buSzPct val="75000"/>
                        <a:buFont typeface="Wingdings 3" pitchFamily="18" charset="2"/>
                        <a:buNone/>
                        <a:tabLst/>
                      </a:pPr>
                      <a:r>
                        <a:rPr kumimoji="0" lang="en-US" sz="1600" b="1" i="0" u="none" strike="noStrike" cap="none" normalizeH="0" baseline="0" dirty="0">
                          <a:ln>
                            <a:noFill/>
                          </a:ln>
                          <a:solidFill>
                            <a:schemeClr val="bg2"/>
                          </a:solidFill>
                          <a:effectLst/>
                          <a:latin typeface="+mn-lt"/>
                          <a:ea typeface="MS PGothic" pitchFamily="34" charset="-128"/>
                        </a:rPr>
                        <a:t>(Silverlon®, SilverSeal®)</a:t>
                      </a:r>
                    </a:p>
                  </a:txBody>
                  <a:tcPr marL="92075" marR="92075" marT="46032" marB="460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ts val="1800"/>
                        </a:lnSpc>
                        <a:spcBef>
                          <a:spcPts val="0"/>
                        </a:spcBef>
                        <a:spcAft>
                          <a:spcPct val="0"/>
                        </a:spcAft>
                        <a:buClr>
                          <a:schemeClr val="bg2"/>
                        </a:buClr>
                        <a:buSzPct val="75000"/>
                        <a:buFont typeface="Wingdings 3" pitchFamily="18" charset="2"/>
                        <a:buNone/>
                        <a:tabLst/>
                      </a:pPr>
                      <a:r>
                        <a:rPr kumimoji="0" lang="en-US" sz="1600" b="1" i="0" u="none" strike="noStrike" cap="none" normalizeH="0" baseline="0" dirty="0">
                          <a:ln>
                            <a:noFill/>
                          </a:ln>
                          <a:solidFill>
                            <a:schemeClr val="bg2"/>
                          </a:solidFill>
                          <a:effectLst/>
                          <a:latin typeface="+mn-lt"/>
                          <a:ea typeface="MS PGothic" pitchFamily="34" charset="-128"/>
                        </a:rPr>
                        <a:t>Bacitracin</a:t>
                      </a:r>
                    </a:p>
                  </a:txBody>
                  <a:tcPr marL="92075" marR="92075" marT="46032" marB="460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extLst>
                  <a:ext uri="{0D108BD9-81ED-4DB2-BD59-A6C34878D82A}">
                    <a16:rowId xmlns:a16="http://schemas.microsoft.com/office/drawing/2014/main" val="10000"/>
                  </a:ext>
                </a:extLst>
              </a:tr>
              <a:tr h="34726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1" i="0" u="none" strike="noStrike" cap="none" normalizeH="0" baseline="0" dirty="0">
                          <a:ln>
                            <a:noFill/>
                          </a:ln>
                          <a:solidFill>
                            <a:schemeClr val="tx1"/>
                          </a:solidFill>
                          <a:effectLst/>
                          <a:latin typeface="+mn-lt"/>
                          <a:ea typeface="MS PGothic" pitchFamily="34" charset="-128"/>
                        </a:rPr>
                        <a:t>Coverage</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GPC, GNR, fungal</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GPC, GNR</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GPC, GNR</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GPCs</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5037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1" i="0" u="none" strike="noStrike" cap="none" normalizeH="0" baseline="0" dirty="0">
                          <a:ln>
                            <a:noFill/>
                          </a:ln>
                          <a:solidFill>
                            <a:schemeClr val="tx1"/>
                          </a:solidFill>
                          <a:effectLst/>
                          <a:latin typeface="+mn-lt"/>
                          <a:ea typeface="MS PGothic" pitchFamily="34" charset="-128"/>
                        </a:rPr>
                        <a:t>Eschar</a:t>
                      </a:r>
                      <a:br>
                        <a:rPr kumimoji="0" lang="en-US" sz="1600" b="1" i="0" u="none" strike="noStrike" cap="none" normalizeH="0" baseline="0" dirty="0">
                          <a:ln>
                            <a:noFill/>
                          </a:ln>
                          <a:solidFill>
                            <a:schemeClr val="tx1"/>
                          </a:solidFill>
                          <a:effectLst/>
                          <a:latin typeface="+mn-lt"/>
                          <a:ea typeface="MS PGothic" pitchFamily="34" charset="-128"/>
                        </a:rPr>
                      </a:br>
                      <a:r>
                        <a:rPr kumimoji="0" lang="en-US" sz="1600" b="1" i="0" u="none" strike="noStrike" cap="none" normalizeH="0" baseline="0" dirty="0">
                          <a:ln>
                            <a:noFill/>
                          </a:ln>
                          <a:solidFill>
                            <a:schemeClr val="tx1"/>
                          </a:solidFill>
                          <a:effectLst/>
                          <a:latin typeface="+mn-lt"/>
                          <a:ea typeface="MS PGothic" pitchFamily="34" charset="-128"/>
                        </a:rPr>
                        <a:t>Penetration</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7D5F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Poor </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7D5F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Good</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7D5F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Contact variable</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7D5F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Horrible</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7D5F1"/>
                    </a:solidFill>
                  </a:tcPr>
                </a:tc>
                <a:extLst>
                  <a:ext uri="{0D108BD9-81ED-4DB2-BD59-A6C34878D82A}">
                    <a16:rowId xmlns:a16="http://schemas.microsoft.com/office/drawing/2014/main" val="10002"/>
                  </a:ext>
                </a:extLst>
              </a:tr>
              <a:tr h="36402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1" i="0" u="none" strike="noStrike" cap="none" normalizeH="0" baseline="0" dirty="0">
                          <a:ln>
                            <a:noFill/>
                          </a:ln>
                          <a:solidFill>
                            <a:schemeClr val="tx1"/>
                          </a:solidFill>
                          <a:effectLst/>
                          <a:latin typeface="+mn-lt"/>
                          <a:ea typeface="MS PGothic" pitchFamily="34" charset="-128"/>
                        </a:rPr>
                        <a:t>Irritation</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a:ln>
                            <a:noFill/>
                          </a:ln>
                          <a:solidFill>
                            <a:schemeClr val="tx1"/>
                          </a:solidFill>
                          <a:effectLst/>
                          <a:latin typeface="+mn-lt"/>
                          <a:ea typeface="MS PGothic" pitchFamily="34" charset="-128"/>
                        </a:rPr>
                        <a:t>Soothing</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Painful</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Soothing</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Soothing</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7678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1" i="0" u="none" strike="noStrike" cap="none" normalizeH="0" baseline="0" dirty="0">
                          <a:ln>
                            <a:noFill/>
                          </a:ln>
                          <a:solidFill>
                            <a:schemeClr val="tx1"/>
                          </a:solidFill>
                          <a:effectLst/>
                          <a:latin typeface="+mn-lt"/>
                          <a:ea typeface="MS PGothic" pitchFamily="34" charset="-128"/>
                        </a:rPr>
                        <a:t>Complications</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7D5F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ts val="17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Transient leukopenia </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7D5F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ts val="17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Metabolic acidosis</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7D5F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ts val="17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Maceration due to moisture</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7D5F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Allergy</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7D5F1"/>
                    </a:solidFill>
                  </a:tcPr>
                </a:tc>
                <a:extLst>
                  <a:ext uri="{0D108BD9-81ED-4DB2-BD59-A6C34878D82A}">
                    <a16:rowId xmlns:a16="http://schemas.microsoft.com/office/drawing/2014/main" val="10004"/>
                  </a:ext>
                </a:extLst>
              </a:tr>
              <a:tr h="58174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1" i="0" u="none" strike="noStrike" cap="none" normalizeH="0" baseline="0" dirty="0">
                          <a:ln>
                            <a:noFill/>
                          </a:ln>
                          <a:solidFill>
                            <a:schemeClr val="tx1"/>
                          </a:solidFill>
                          <a:effectLst/>
                          <a:latin typeface="+mn-lt"/>
                          <a:ea typeface="MS PGothic" pitchFamily="34" charset="-128"/>
                        </a:rPr>
                        <a:t>Wounds</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2</a:t>
                      </a:r>
                      <a:r>
                        <a:rPr kumimoji="0" lang="en-US" sz="1600" b="0" i="0" u="none" strike="noStrike" cap="none" normalizeH="0" baseline="30000" dirty="0">
                          <a:ln>
                            <a:noFill/>
                          </a:ln>
                          <a:solidFill>
                            <a:schemeClr val="tx1"/>
                          </a:solidFill>
                          <a:effectLst/>
                          <a:latin typeface="+mn-lt"/>
                          <a:ea typeface="MS PGothic" pitchFamily="34" charset="-128"/>
                        </a:rPr>
                        <a:t>nd</a:t>
                      </a:r>
                      <a:r>
                        <a:rPr kumimoji="0" lang="en-US" sz="1600" b="0" i="0" u="none" strike="noStrike" cap="none" normalizeH="0" baseline="0" dirty="0">
                          <a:ln>
                            <a:noFill/>
                          </a:ln>
                          <a:solidFill>
                            <a:schemeClr val="tx1"/>
                          </a:solidFill>
                          <a:effectLst/>
                          <a:latin typeface="+mn-lt"/>
                          <a:ea typeface="MS PGothic" pitchFamily="34" charset="-128"/>
                        </a:rPr>
                        <a:t> Degree</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3</a:t>
                      </a:r>
                      <a:r>
                        <a:rPr kumimoji="0" lang="en-US" sz="1600" b="0" i="0" u="none" strike="noStrike" cap="none" normalizeH="0" baseline="30000" dirty="0">
                          <a:ln>
                            <a:noFill/>
                          </a:ln>
                          <a:solidFill>
                            <a:schemeClr val="tx1"/>
                          </a:solidFill>
                          <a:effectLst/>
                          <a:latin typeface="+mn-lt"/>
                          <a:ea typeface="MS PGothic" pitchFamily="34" charset="-128"/>
                        </a:rPr>
                        <a:t>rd</a:t>
                      </a:r>
                      <a:r>
                        <a:rPr kumimoji="0" lang="en-US" sz="1600" b="0" i="0" u="none" strike="noStrike" cap="none" normalizeH="0" baseline="0" dirty="0">
                          <a:ln>
                            <a:noFill/>
                          </a:ln>
                          <a:solidFill>
                            <a:schemeClr val="tx1"/>
                          </a:solidFill>
                          <a:effectLst/>
                          <a:latin typeface="+mn-lt"/>
                          <a:ea typeface="MS PGothic" pitchFamily="34" charset="-128"/>
                        </a:rPr>
                        <a:t> Degree</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2</a:t>
                      </a:r>
                      <a:r>
                        <a:rPr kumimoji="0" lang="en-US" sz="1600" b="0" i="0" u="none" strike="noStrike" cap="none" normalizeH="0" baseline="30000" dirty="0">
                          <a:ln>
                            <a:noFill/>
                          </a:ln>
                          <a:solidFill>
                            <a:schemeClr val="tx1"/>
                          </a:solidFill>
                          <a:effectLst/>
                          <a:latin typeface="+mn-lt"/>
                          <a:ea typeface="MS PGothic" pitchFamily="34" charset="-128"/>
                        </a:rPr>
                        <a:t>nd</a:t>
                      </a:r>
                      <a:r>
                        <a:rPr kumimoji="0" lang="en-US" sz="1600" b="0" i="0" u="none" strike="noStrike" cap="none" normalizeH="0" baseline="0" dirty="0">
                          <a:ln>
                            <a:noFill/>
                          </a:ln>
                          <a:solidFill>
                            <a:schemeClr val="tx1"/>
                          </a:solidFill>
                          <a:effectLst/>
                          <a:latin typeface="+mn-lt"/>
                          <a:ea typeface="MS PGothic" pitchFamily="34" charset="-128"/>
                        </a:rPr>
                        <a:t> Degree</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ts val="1700"/>
                        </a:lnSpc>
                        <a:spcBef>
                          <a:spcPct val="20000"/>
                        </a:spcBef>
                        <a:spcAft>
                          <a:spcPct val="0"/>
                        </a:spcAft>
                        <a:buClr>
                          <a:schemeClr val="bg2"/>
                        </a:buClr>
                        <a:buSzPct val="75000"/>
                        <a:buFont typeface="Wingdings 3" pitchFamily="18" charset="2"/>
                        <a:buNone/>
                        <a:tabLst/>
                      </a:pPr>
                      <a:r>
                        <a:rPr kumimoji="0" lang="en-US" sz="1600" b="0" i="0" u="none" strike="noStrike" cap="none" normalizeH="0" baseline="0" dirty="0">
                          <a:ln>
                            <a:noFill/>
                          </a:ln>
                          <a:solidFill>
                            <a:schemeClr val="tx1"/>
                          </a:solidFill>
                          <a:effectLst/>
                          <a:latin typeface="+mn-lt"/>
                          <a:ea typeface="MS PGothic" pitchFamily="34" charset="-128"/>
                        </a:rPr>
                        <a:t>Superficial 2</a:t>
                      </a:r>
                      <a:r>
                        <a:rPr kumimoji="0" lang="en-US" sz="1600" b="0" i="0" u="none" strike="noStrike" cap="none" normalizeH="0" baseline="30000" dirty="0">
                          <a:ln>
                            <a:noFill/>
                          </a:ln>
                          <a:solidFill>
                            <a:schemeClr val="tx1"/>
                          </a:solidFill>
                          <a:effectLst/>
                          <a:latin typeface="+mn-lt"/>
                          <a:ea typeface="MS PGothic" pitchFamily="34" charset="-128"/>
                        </a:rPr>
                        <a:t>nd</a:t>
                      </a:r>
                      <a:r>
                        <a:rPr kumimoji="0" lang="en-US" sz="1600" b="0" i="0" u="none" strike="noStrike" cap="none" normalizeH="0" baseline="0" dirty="0">
                          <a:ln>
                            <a:noFill/>
                          </a:ln>
                          <a:solidFill>
                            <a:schemeClr val="tx1"/>
                          </a:solidFill>
                          <a:effectLst/>
                          <a:latin typeface="+mn-lt"/>
                          <a:ea typeface="MS PGothic" pitchFamily="34" charset="-128"/>
                        </a:rPr>
                        <a:t> Degree – Face, genitals, hands</a:t>
                      </a:r>
                    </a:p>
                  </a:txBody>
                  <a:tcPr marL="92075" marR="92075" marT="46032" marB="46032"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5" y="5681771"/>
            <a:ext cx="457200" cy="457200"/>
          </a:xfrm>
          <a:prstGeom prst="rect">
            <a:avLst/>
          </a:prstGeom>
        </p:spPr>
      </p:pic>
      <p:sp>
        <p:nvSpPr>
          <p:cNvPr id="8" name="TextBox 7"/>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98598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29</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Escharotomies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7200" y="1824628"/>
            <a:ext cx="8610600" cy="3589743"/>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tx1"/>
              </a:buClr>
            </a:pPr>
            <a:r>
              <a:rPr lang="en-US" altLang="en-US" sz="2400" b="1" i="1" dirty="0" smtClean="0">
                <a:solidFill>
                  <a:srgbClr val="FF0000"/>
                </a:solidFill>
              </a:rPr>
              <a:t>Escharotomy is used for </a:t>
            </a:r>
            <a:r>
              <a:rPr lang="en-US" sz="2400" b="1" i="1" dirty="0" smtClean="0">
                <a:solidFill>
                  <a:srgbClr val="FF0000"/>
                </a:solidFill>
              </a:rPr>
              <a:t>full thickness, circumferential burns.</a:t>
            </a:r>
            <a:endParaRPr lang="en-US" sz="2400" b="1" i="1" dirty="0" smtClean="0"/>
          </a:p>
          <a:p>
            <a:pPr marL="687388" lvl="1" indent="-347663">
              <a:spcBef>
                <a:spcPts val="300"/>
              </a:spcBef>
            </a:pPr>
            <a:r>
              <a:rPr lang="en-US" altLang="en-US" sz="2000" dirty="0" smtClean="0"/>
              <a:t>Eschar acts as constrictive band.</a:t>
            </a:r>
          </a:p>
          <a:p>
            <a:pPr marL="687388" lvl="1" indent="-347663">
              <a:spcBef>
                <a:spcPts val="300"/>
              </a:spcBef>
            </a:pPr>
            <a:r>
              <a:rPr lang="en-US" altLang="en-US" sz="2000" dirty="0" smtClean="0"/>
              <a:t>Creates compartment syndrome.</a:t>
            </a:r>
          </a:p>
          <a:p>
            <a:pPr marL="687388" lvl="1" indent="-347663">
              <a:spcBef>
                <a:spcPts val="300"/>
              </a:spcBef>
            </a:pPr>
            <a:r>
              <a:rPr lang="en-US" altLang="en-US" sz="2000" dirty="0" smtClean="0"/>
              <a:t>Progressive diminution of audible arterial flow is a primary indication.</a:t>
            </a:r>
          </a:p>
          <a:p>
            <a:pPr>
              <a:spcBef>
                <a:spcPts val="1200"/>
              </a:spcBef>
            </a:pPr>
            <a:r>
              <a:rPr lang="en-US" sz="2400" dirty="0" smtClean="0"/>
              <a:t>Escharotomy is appropriate for:</a:t>
            </a:r>
          </a:p>
          <a:p>
            <a:pPr marL="687388" lvl="1" indent="-347663">
              <a:spcBef>
                <a:spcPts val="300"/>
              </a:spcBef>
            </a:pPr>
            <a:r>
              <a:rPr lang="en-US" sz="2000" dirty="0" smtClean="0"/>
              <a:t>Upper extremities (beware radial nerve in lateral upper arm).</a:t>
            </a:r>
          </a:p>
          <a:p>
            <a:pPr marL="687388" lvl="1" indent="-347663">
              <a:spcBef>
                <a:spcPts val="300"/>
              </a:spcBef>
            </a:pPr>
            <a:r>
              <a:rPr lang="en-US" sz="2000" dirty="0" smtClean="0"/>
              <a:t>Lower extremities (beware saphenous vein in medial thigh and calf).</a:t>
            </a:r>
          </a:p>
          <a:p>
            <a:pPr marL="687388" lvl="1" indent="-347663">
              <a:spcBef>
                <a:spcPts val="300"/>
              </a:spcBef>
            </a:pPr>
            <a:r>
              <a:rPr lang="en-US" sz="2000" dirty="0" smtClean="0"/>
              <a:t>Thorax.</a:t>
            </a:r>
          </a:p>
          <a:p>
            <a:pPr marL="687388" lvl="1" indent="-347663">
              <a:spcBef>
                <a:spcPts val="300"/>
              </a:spcBef>
            </a:pPr>
            <a:r>
              <a:rPr lang="en-US" sz="2000" dirty="0" smtClean="0"/>
              <a:t>Abdomen.</a:t>
            </a:r>
          </a:p>
          <a:p>
            <a:pPr marL="687388" lvl="1" indent="-347663">
              <a:spcBef>
                <a:spcPts val="300"/>
              </a:spcBef>
            </a:pPr>
            <a:r>
              <a:rPr lang="en-US" sz="2000" dirty="0" smtClean="0"/>
              <a:t>Neck.</a:t>
            </a:r>
            <a:endParaRPr lang="en-US" sz="20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730" y="5714999"/>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71889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a:t>
            </a:fld>
            <a:endParaRPr lang="en-US" altLang="en-US" sz="1200" b="0" dirty="0">
              <a:solidFill>
                <a:srgbClr val="002060"/>
              </a:solidFill>
            </a:endParaRPr>
          </a:p>
        </p:txBody>
      </p:sp>
      <p:sp>
        <p:nvSpPr>
          <p:cNvPr id="4" name="Title 2">
            <a:extLst>
              <a:ext uri="{FF2B5EF4-FFF2-40B4-BE49-F238E27FC236}">
                <a16:creationId xmlns:a16="http://schemas.microsoft.com/office/drawing/2014/main" id="{178FC5D0-4702-4877-9337-9DCBBCC7563D}"/>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r>
              <a:rPr lang="en-US" smtClean="0"/>
              <a:t/>
            </a:r>
            <a:br>
              <a:rPr lang="en-US" smtClean="0"/>
            </a:br>
            <a:r>
              <a:rPr lang="en-US" smtClean="0"/>
              <a:t>Objectives</a:t>
            </a:r>
            <a:endParaRPr lang="en-US" dirty="0"/>
          </a:p>
        </p:txBody>
      </p:sp>
      <p:sp>
        <p:nvSpPr>
          <p:cNvPr id="5" name="Content Placeholder 1">
            <a:extLst>
              <a:ext uri="{FF2B5EF4-FFF2-40B4-BE49-F238E27FC236}">
                <a16:creationId xmlns:a16="http://schemas.microsoft.com/office/drawing/2014/main" id="{F0715A3F-0970-4744-B7E2-5E0FC61A7E7A}"/>
              </a:ext>
            </a:extLst>
          </p:cNvPr>
          <p:cNvSpPr txBox="1">
            <a:spLocks/>
          </p:cNvSpPr>
          <p:nvPr/>
        </p:nvSpPr>
        <p:spPr>
          <a:xfrm>
            <a:off x="457200" y="1905000"/>
            <a:ext cx="8007605" cy="3559834"/>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600"/>
              </a:spcAft>
              <a:buSzPct val="90000"/>
              <a:buFont typeface="Wingdings" panose="05000000000000000000" pitchFamily="2" charset="2"/>
              <a:buChar char="n"/>
            </a:pPr>
            <a:r>
              <a:rPr lang="en-US" sz="2400" dirty="0" smtClean="0"/>
              <a:t>Estimate burn size based on the Lund-Browder Chart.</a:t>
            </a:r>
          </a:p>
          <a:p>
            <a:pPr>
              <a:spcBef>
                <a:spcPts val="600"/>
              </a:spcBef>
              <a:spcAft>
                <a:spcPts val="600"/>
              </a:spcAft>
              <a:buSzPct val="90000"/>
              <a:buFont typeface="Wingdings" panose="05000000000000000000" pitchFamily="2" charset="2"/>
              <a:buChar char="n"/>
            </a:pPr>
            <a:r>
              <a:rPr lang="en-US" sz="2400" dirty="0" smtClean="0"/>
              <a:t>Resuscitate using Rule of 10’s and Joint Trauma System’s (JTS) Clinical Practice Guidelines (CPGs).</a:t>
            </a:r>
          </a:p>
          <a:p>
            <a:pPr>
              <a:spcBef>
                <a:spcPts val="600"/>
              </a:spcBef>
              <a:spcAft>
                <a:spcPts val="600"/>
              </a:spcAft>
              <a:buSzPct val="90000"/>
              <a:buFont typeface="Wingdings" panose="05000000000000000000" pitchFamily="2" charset="2"/>
              <a:buChar char="n"/>
            </a:pPr>
            <a:r>
              <a:rPr lang="en-US" sz="2400" dirty="0" smtClean="0"/>
              <a:t>Prevent hypothermia.</a:t>
            </a:r>
          </a:p>
          <a:p>
            <a:pPr>
              <a:spcBef>
                <a:spcPts val="600"/>
              </a:spcBef>
              <a:spcAft>
                <a:spcPts val="600"/>
              </a:spcAft>
              <a:buSzPct val="90000"/>
              <a:buFont typeface="Wingdings" panose="05000000000000000000" pitchFamily="2" charset="2"/>
              <a:buChar char="n"/>
            </a:pPr>
            <a:r>
              <a:rPr lang="en-US" sz="2400" dirty="0" smtClean="0"/>
              <a:t>Learn indications for and how to perform </a:t>
            </a:r>
            <a:r>
              <a:rPr lang="en-US" sz="2400" dirty="0" err="1" smtClean="0"/>
              <a:t>escharotomies</a:t>
            </a:r>
            <a:r>
              <a:rPr lang="en-US" sz="2400" dirty="0" smtClean="0"/>
              <a:t>.</a:t>
            </a:r>
          </a:p>
          <a:p>
            <a:pPr>
              <a:spcBef>
                <a:spcPts val="600"/>
              </a:spcBef>
              <a:spcAft>
                <a:spcPts val="600"/>
              </a:spcAft>
              <a:buSzPct val="90000"/>
              <a:buFont typeface="Wingdings" panose="05000000000000000000" pitchFamily="2" charset="2"/>
              <a:buChar char="n"/>
            </a:pPr>
            <a:r>
              <a:rPr lang="en-US" sz="2400" dirty="0" smtClean="0"/>
              <a:t>Learn basics of wound care.</a:t>
            </a:r>
            <a:endParaRPr lang="en-US" sz="24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5681992"/>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68960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30</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Escharotomies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7200" y="1972551"/>
            <a:ext cx="4693920" cy="1905000"/>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buSzPct val="90000"/>
              <a:buFont typeface="Wingdings" panose="05000000000000000000" pitchFamily="2" charset="2"/>
              <a:buChar char="n"/>
            </a:pPr>
            <a:r>
              <a:rPr lang="en-US" sz="2200" dirty="0" smtClean="0"/>
              <a:t>Prior to transport, seriously consider prophylactic </a:t>
            </a:r>
            <a:r>
              <a:rPr lang="en-US" sz="2200" dirty="0" err="1" smtClean="0"/>
              <a:t>Escharotomies</a:t>
            </a:r>
            <a:r>
              <a:rPr lang="en-US" sz="2200" dirty="0" smtClean="0"/>
              <a:t>.</a:t>
            </a:r>
          </a:p>
          <a:p>
            <a:pPr>
              <a:spcBef>
                <a:spcPts val="0"/>
              </a:spcBef>
              <a:spcAft>
                <a:spcPts val="1200"/>
              </a:spcAft>
              <a:buSzPct val="90000"/>
              <a:buFont typeface="Wingdings" panose="05000000000000000000" pitchFamily="2" charset="2"/>
              <a:buChar char="n"/>
            </a:pPr>
            <a:r>
              <a:rPr lang="en-US" altLang="en-US" sz="2200" dirty="0" smtClean="0"/>
              <a:t>No role for prophylactic fasciotomies in isolated burns.</a:t>
            </a:r>
            <a:endParaRPr lang="en-US" altLang="en-US" sz="2200" dirty="0"/>
          </a:p>
        </p:txBody>
      </p:sp>
      <p:grpSp>
        <p:nvGrpSpPr>
          <p:cNvPr id="6" name="Group 5"/>
          <p:cNvGrpSpPr/>
          <p:nvPr/>
        </p:nvGrpSpPr>
        <p:grpSpPr>
          <a:xfrm>
            <a:off x="5896746" y="1702994"/>
            <a:ext cx="3003413" cy="4251492"/>
            <a:chOff x="5896746" y="1702994"/>
            <a:chExt cx="3003413" cy="4251492"/>
          </a:xfrm>
        </p:grpSpPr>
        <p:pic>
          <p:nvPicPr>
            <p:cNvPr id="7" name="Picture 6" descr="sketch of sites for escharotomy incisions. " title="escharotomy incisions m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5455" y="1702994"/>
              <a:ext cx="2983819" cy="3656845"/>
            </a:xfrm>
            <a:prstGeom prst="rect">
              <a:avLst/>
            </a:prstGeom>
            <a:ln w="19050">
              <a:solidFill>
                <a:srgbClr val="0033CC"/>
              </a:solidFill>
            </a:ln>
          </p:spPr>
        </p:pic>
        <p:sp>
          <p:nvSpPr>
            <p:cNvPr id="8" name="Rectangle 7"/>
            <p:cNvSpPr/>
            <p:nvPr/>
          </p:nvSpPr>
          <p:spPr>
            <a:xfrm>
              <a:off x="5896746" y="5362016"/>
              <a:ext cx="3003413" cy="592470"/>
            </a:xfrm>
            <a:prstGeom prst="rect">
              <a:avLst/>
            </a:prstGeom>
            <a:ln w="19050">
              <a:solidFill>
                <a:srgbClr val="0033CC"/>
              </a:solidFill>
            </a:ln>
          </p:spPr>
          <p:txBody>
            <a:bodyPr wrap="square" lIns="45720" rIns="45720">
              <a:spAutoFit/>
            </a:bodyPr>
            <a:lstStyle/>
            <a:p>
              <a:pPr>
                <a:lnSpc>
                  <a:spcPts val="1300"/>
                </a:lnSpc>
              </a:pPr>
              <a:r>
                <a:rPr lang="en-US" sz="1200" dirty="0"/>
                <a:t>Dashed lines: preferred sites for escharotomy incisions. Bold lines indicate importance of extending incision over involved major joints. </a:t>
              </a:r>
            </a:p>
          </p:txBody>
        </p:sp>
      </p:grpSp>
      <p:sp>
        <p:nvSpPr>
          <p:cNvPr id="9" name="Line Callout 1 (Border and Accent Bar) 8"/>
          <p:cNvSpPr/>
          <p:nvPr/>
        </p:nvSpPr>
        <p:spPr>
          <a:xfrm flipH="1">
            <a:off x="990600" y="3877551"/>
            <a:ext cx="3886200" cy="1296172"/>
          </a:xfrm>
          <a:prstGeom prst="accentBorderCallout1">
            <a:avLst>
              <a:gd name="adj1" fmla="val 22109"/>
              <a:gd name="adj2" fmla="val -3403"/>
              <a:gd name="adj3" fmla="val -28691"/>
              <a:gd name="adj4" fmla="val -24115"/>
            </a:avLst>
          </a:prstGeom>
          <a:solidFill>
            <a:schemeClr val="bg1"/>
          </a:solidFill>
          <a:ln w="19050">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174625" indent="-174625" eaLnBrk="1" fontAlgn="auto" hangingPunct="1">
              <a:spcBef>
                <a:spcPts val="0"/>
              </a:spcBef>
              <a:spcAft>
                <a:spcPts val="0"/>
              </a:spcAft>
              <a:buFont typeface="Arial" panose="020B0604020202020204" pitchFamily="34" charset="0"/>
              <a:buChar char="•"/>
            </a:pPr>
            <a:r>
              <a:rPr lang="en-US" i="1" dirty="0">
                <a:solidFill>
                  <a:srgbClr val="000099"/>
                </a:solidFill>
              </a:rPr>
              <a:t>Only through skin</a:t>
            </a:r>
          </a:p>
          <a:p>
            <a:pPr marL="174625" lvl="0" indent="-174625" eaLnBrk="1" fontAlgn="auto" hangingPunct="1">
              <a:spcBef>
                <a:spcPts val="0"/>
              </a:spcBef>
              <a:spcAft>
                <a:spcPts val="0"/>
              </a:spcAft>
              <a:buFont typeface="Arial" panose="020B0604020202020204" pitchFamily="34" charset="0"/>
              <a:buChar char="•"/>
            </a:pPr>
            <a:r>
              <a:rPr lang="en-US" i="1" dirty="0">
                <a:solidFill>
                  <a:srgbClr val="000099"/>
                </a:solidFill>
              </a:rPr>
              <a:t>Have Bovie available – they will bleed</a:t>
            </a:r>
          </a:p>
          <a:p>
            <a:pPr marL="174625" lvl="0" indent="-174625" eaLnBrk="1" fontAlgn="auto" hangingPunct="1">
              <a:spcBef>
                <a:spcPts val="0"/>
              </a:spcBef>
              <a:spcAft>
                <a:spcPts val="0"/>
              </a:spcAft>
              <a:buFont typeface="Arial" panose="020B0604020202020204" pitchFamily="34" charset="0"/>
              <a:buChar char="•"/>
            </a:pPr>
            <a:r>
              <a:rPr lang="en-US" i="1" dirty="0">
                <a:solidFill>
                  <a:srgbClr val="000099"/>
                </a:solidFill>
              </a:rPr>
              <a:t>IV narcotics – electrocautery current carries to healthy tissue</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75" y="5658251"/>
            <a:ext cx="457200" cy="457200"/>
          </a:xfrm>
          <a:prstGeom prst="rect">
            <a:avLst/>
          </a:prstGeom>
        </p:spPr>
      </p:pic>
      <p:sp>
        <p:nvSpPr>
          <p:cNvPr id="17" name="Rectangle 16"/>
          <p:cNvSpPr/>
          <p:nvPr/>
        </p:nvSpPr>
        <p:spPr>
          <a:xfrm>
            <a:off x="1143000" y="5952934"/>
            <a:ext cx="6553200" cy="261610"/>
          </a:xfrm>
          <a:prstGeom prst="rect">
            <a:avLst/>
          </a:prstGeom>
        </p:spPr>
        <p:txBody>
          <a:bodyPr wrap="square">
            <a:spAutoFit/>
          </a:bodyPr>
          <a:lstStyle/>
          <a:p>
            <a:r>
              <a:rPr lang="en-US" sz="1100" i="1" dirty="0"/>
              <a:t>Source: Emergency War Surgery, 5th U.S. Edition, 2018. The Office of The Surgeon General, Borden Institute. </a:t>
            </a:r>
          </a:p>
        </p:txBody>
      </p:sp>
      <p:sp>
        <p:nvSpPr>
          <p:cNvPr id="18" name="TextBox 17"/>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02109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31</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pPr>
              <a:buFont typeface="Arial" panose="020B0604020202020204" pitchFamily="34" charset="0"/>
              <a:buNone/>
            </a:pPr>
            <a:r>
              <a:rPr lang="en-US" sz="2400" smtClean="0">
                <a:solidFill>
                  <a:srgbClr val="000099"/>
                </a:solidFill>
              </a:rPr>
              <a:t>EWS Burn Care </a:t>
            </a:r>
            <a:br>
              <a:rPr lang="en-US" sz="2400" smtClean="0">
                <a:solidFill>
                  <a:srgbClr val="000099"/>
                </a:solidFill>
              </a:rPr>
            </a:br>
            <a:r>
              <a:rPr lang="en-US" smtClean="0"/>
              <a:t>Escharotomies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93207" y="1828800"/>
            <a:ext cx="7467600" cy="433388"/>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Lucida Sans Unicode" panose="020B0602030504020204" pitchFamily="34" charset="0"/>
              <a:buNone/>
            </a:pPr>
            <a:r>
              <a:rPr lang="en-US" b="1" dirty="0" smtClean="0"/>
              <a:t>Correctly performed escharotomy incisions.</a:t>
            </a:r>
            <a:endParaRPr lang="en-US" b="1" dirty="0"/>
          </a:p>
        </p:txBody>
      </p:sp>
      <p:pic>
        <p:nvPicPr>
          <p:cNvPr id="6" name="Picture 5" descr="image of upper body with correctly performed escharotomy incisions" title="escharotomy incisions-upper body"/>
          <p:cNvPicPr>
            <a:picLocks noChangeAspect="1"/>
          </p:cNvPicPr>
          <p:nvPr/>
        </p:nvPicPr>
        <p:blipFill>
          <a:blip r:embed="rId5"/>
          <a:stretch>
            <a:fillRect/>
          </a:stretch>
        </p:blipFill>
        <p:spPr>
          <a:xfrm>
            <a:off x="603069" y="2367817"/>
            <a:ext cx="3193740" cy="3058301"/>
          </a:xfrm>
          <a:prstGeom prst="rect">
            <a:avLst/>
          </a:prstGeom>
          <a:ln w="12700">
            <a:solidFill>
              <a:schemeClr val="tx1"/>
            </a:solidFill>
          </a:ln>
          <a:effectLst/>
        </p:spPr>
      </p:pic>
      <p:pic>
        <p:nvPicPr>
          <p:cNvPr id="7" name="Picture 6" descr="Correctly performed escharotomy incisions on legs - image" title="Correctly performed escharotomy: legs"/>
          <p:cNvPicPr>
            <a:picLocks noChangeAspect="1"/>
          </p:cNvPicPr>
          <p:nvPr/>
        </p:nvPicPr>
        <p:blipFill>
          <a:blip r:embed="rId6"/>
          <a:stretch>
            <a:fillRect/>
          </a:stretch>
        </p:blipFill>
        <p:spPr>
          <a:xfrm>
            <a:off x="4191000" y="2367818"/>
            <a:ext cx="4585239" cy="3058301"/>
          </a:xfrm>
          <a:prstGeom prst="rect">
            <a:avLst/>
          </a:prstGeom>
          <a:ln w="12700">
            <a:solidFill>
              <a:schemeClr val="tx1"/>
            </a:solidFill>
          </a:ln>
          <a:effec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88" y="5674547"/>
            <a:ext cx="457200" cy="457200"/>
          </a:xfrm>
          <a:prstGeom prst="rect">
            <a:avLst/>
          </a:prstGeom>
        </p:spPr>
      </p:pic>
      <p:sp>
        <p:nvSpPr>
          <p:cNvPr id="9" name="TextBox 8"/>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209381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32</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Electrical Burns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77297" y="1856581"/>
            <a:ext cx="7772400" cy="4167188"/>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Lucida Sans Unicode" panose="020B0602030504020204" pitchFamily="34" charset="0"/>
              <a:buNone/>
            </a:pPr>
            <a:r>
              <a:rPr lang="en-US" b="1" dirty="0" smtClean="0"/>
              <a:t>High voltage injuries </a:t>
            </a:r>
            <a:r>
              <a:rPr lang="en-US" sz="2200" b="1" dirty="0" smtClean="0"/>
              <a:t>(&gt; 1000V, direct current)</a:t>
            </a:r>
          </a:p>
          <a:p>
            <a:pPr marL="344488" indent="-344488">
              <a:buSzPct val="90000"/>
            </a:pPr>
            <a:r>
              <a:rPr lang="en-US" sz="2000" dirty="0" smtClean="0"/>
              <a:t>Significant injury may be masked by small contact point burns.</a:t>
            </a:r>
          </a:p>
          <a:p>
            <a:pPr marL="344488" indent="-344488">
              <a:buSzPct val="90000"/>
            </a:pPr>
            <a:r>
              <a:rPr lang="en-US" sz="2000" dirty="0" smtClean="0"/>
              <a:t>Deep muscle injury.</a:t>
            </a:r>
          </a:p>
          <a:p>
            <a:pPr marL="344488" indent="-344488">
              <a:buSzPct val="90000"/>
            </a:pPr>
            <a:r>
              <a:rPr lang="en-US" sz="2000" dirty="0" smtClean="0"/>
              <a:t>Rhabdomyolysis.</a:t>
            </a:r>
          </a:p>
          <a:p>
            <a:pPr marL="344488" indent="-344488">
              <a:buSzPct val="90000"/>
            </a:pPr>
            <a:r>
              <a:rPr lang="en-US" sz="2000" dirty="0" smtClean="0"/>
              <a:t>Compartment syndrome.</a:t>
            </a:r>
          </a:p>
          <a:p>
            <a:pPr marL="344488" indent="-344488">
              <a:buSzPct val="90000"/>
            </a:pPr>
            <a:r>
              <a:rPr lang="en-US" sz="2000" dirty="0" smtClean="0"/>
              <a:t>Acute kidney injury. </a:t>
            </a:r>
          </a:p>
          <a:p>
            <a:pPr marL="344488" indent="-344488">
              <a:buSzPct val="90000"/>
            </a:pPr>
            <a:r>
              <a:rPr lang="en-US" sz="2000" dirty="0" smtClean="0"/>
              <a:t>Hyperkalemia.</a:t>
            </a:r>
          </a:p>
          <a:p>
            <a:pPr marL="344488" indent="-344488">
              <a:buSzPct val="90000"/>
            </a:pPr>
            <a:r>
              <a:rPr lang="en-US" sz="2000" dirty="0" smtClean="0"/>
              <a:t>Long bone and spinal fracture </a:t>
            </a:r>
            <a:br>
              <a:rPr lang="en-US" sz="2000" dirty="0" smtClean="0"/>
            </a:br>
            <a:r>
              <a:rPr lang="en-US" sz="2000" dirty="0" smtClean="0"/>
              <a:t>from tetany.</a:t>
            </a:r>
          </a:p>
          <a:p>
            <a:pPr marL="344488" indent="-344488">
              <a:buSzPct val="90000"/>
            </a:pPr>
            <a:r>
              <a:rPr lang="en-US" sz="2000" dirty="0" smtClean="0"/>
              <a:t>Blunt trauma from projection from power source.</a:t>
            </a:r>
            <a:endParaRPr lang="en-US" sz="2000" dirty="0"/>
          </a:p>
        </p:txBody>
      </p:sp>
      <p:pic>
        <p:nvPicPr>
          <p:cNvPr id="6" name="Picture 5" descr="image of hand with high voltage burn injury with deep muscle injury and possible Rhabdomyolysis" title="High voltage hand injury"/>
          <p:cNvPicPr>
            <a:picLocks noChangeAspect="1"/>
          </p:cNvPicPr>
          <p:nvPr/>
        </p:nvPicPr>
        <p:blipFill>
          <a:blip r:embed="rId5"/>
          <a:stretch>
            <a:fillRect/>
          </a:stretch>
        </p:blipFill>
        <p:spPr>
          <a:xfrm>
            <a:off x="4724401" y="2895600"/>
            <a:ext cx="3581400" cy="2031466"/>
          </a:xfrm>
          <a:prstGeom prst="rect">
            <a:avLst/>
          </a:prstGeom>
          <a:ln w="12700">
            <a:solidFill>
              <a:schemeClr val="tx1"/>
            </a:solidFill>
          </a:ln>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682" y="5732860"/>
            <a:ext cx="457200" cy="457200"/>
          </a:xfrm>
          <a:prstGeom prst="rect">
            <a:avLst/>
          </a:prstGeom>
        </p:spPr>
      </p:pic>
      <p:sp>
        <p:nvSpPr>
          <p:cNvPr id="8" name="TextBox 7"/>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56454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33</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Electrical Burns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49912" y="1914892"/>
            <a:ext cx="4114800" cy="1637849"/>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1313" indent="-341313">
              <a:spcBef>
                <a:spcPts val="600"/>
              </a:spcBef>
              <a:spcAft>
                <a:spcPts val="0"/>
              </a:spcAft>
              <a:buSzPct val="90000"/>
            </a:pPr>
            <a:r>
              <a:rPr lang="en-US" altLang="en-US" dirty="0" smtClean="0"/>
              <a:t>Treat rhabdomyolysis</a:t>
            </a:r>
          </a:p>
          <a:p>
            <a:pPr marL="625475">
              <a:spcBef>
                <a:spcPts val="600"/>
              </a:spcBef>
              <a:spcAft>
                <a:spcPts val="0"/>
              </a:spcAft>
              <a:buSzPct val="90000"/>
              <a:buFont typeface="Wingdings" panose="05000000000000000000" pitchFamily="2" charset="2"/>
              <a:buChar char="q"/>
            </a:pPr>
            <a:r>
              <a:rPr lang="en-US" sz="2200" dirty="0" smtClean="0"/>
              <a:t>Set IV fluids to achieve </a:t>
            </a:r>
            <a:br>
              <a:rPr lang="en-US" sz="2200" dirty="0" smtClean="0"/>
            </a:br>
            <a:r>
              <a:rPr lang="en-US" sz="2200" dirty="0" smtClean="0"/>
              <a:t>UOP 75-100 mL/</a:t>
            </a:r>
            <a:r>
              <a:rPr lang="en-US" sz="2200" dirty="0" err="1" smtClean="0"/>
              <a:t>hr</a:t>
            </a:r>
            <a:endParaRPr lang="en-US" sz="2200" dirty="0" smtClean="0"/>
          </a:p>
          <a:p>
            <a:pPr marL="625475">
              <a:spcBef>
                <a:spcPts val="600"/>
              </a:spcBef>
              <a:spcAft>
                <a:spcPts val="0"/>
              </a:spcAft>
              <a:buSzPct val="90000"/>
              <a:buFont typeface="Wingdings" panose="05000000000000000000" pitchFamily="2" charset="2"/>
              <a:buChar char="q"/>
            </a:pPr>
            <a:r>
              <a:rPr lang="en-US" sz="2200" dirty="0" smtClean="0"/>
              <a:t>Until CK &lt; 5000 IU/L</a:t>
            </a:r>
            <a:endParaRPr lang="en-US" sz="2200" dirty="0"/>
          </a:p>
        </p:txBody>
      </p:sp>
      <p:pic>
        <p:nvPicPr>
          <p:cNvPr id="6" name="Picture 5" descr="image of rhabdomyolysis example on thigh. Shows contact points." title="Leg rhabdomyolysis"/>
          <p:cNvPicPr>
            <a:picLocks noChangeAspect="1"/>
          </p:cNvPicPr>
          <p:nvPr/>
        </p:nvPicPr>
        <p:blipFill>
          <a:blip r:embed="rId5"/>
          <a:stretch>
            <a:fillRect/>
          </a:stretch>
        </p:blipFill>
        <p:spPr>
          <a:xfrm>
            <a:off x="4352611" y="2100743"/>
            <a:ext cx="4360985" cy="2631631"/>
          </a:xfrm>
          <a:prstGeom prst="rect">
            <a:avLst/>
          </a:prstGeom>
          <a:ln w="12700">
            <a:solidFill>
              <a:schemeClr val="tx1"/>
            </a:solidFill>
          </a:ln>
          <a:effectLst/>
        </p:spPr>
      </p:pic>
      <p:pic>
        <p:nvPicPr>
          <p:cNvPr id="7" name="Picture 4" descr="image of red urine from myoglobinuria&#10;" title="Red urine from myoglobinuria"/>
          <p:cNvPicPr>
            <a:picLocks noChangeAspect="1" noChangeArrowheads="1"/>
          </p:cNvPicPr>
          <p:nvPr/>
        </p:nvPicPr>
        <p:blipFill>
          <a:blip r:embed="rId6"/>
          <a:srcRect/>
          <a:stretch>
            <a:fillRect/>
          </a:stretch>
        </p:blipFill>
        <p:spPr>
          <a:xfrm>
            <a:off x="1219200" y="3655688"/>
            <a:ext cx="1496541" cy="1580104"/>
          </a:xfrm>
          <a:prstGeom prst="rect">
            <a:avLst/>
          </a:prstGeom>
          <a:ln w="12700">
            <a:solidFill>
              <a:schemeClr val="tx1"/>
            </a:solidFill>
          </a:ln>
          <a:effectLst/>
        </p:spPr>
      </p:pic>
      <p:sp>
        <p:nvSpPr>
          <p:cNvPr id="8" name="TextBox 7"/>
          <p:cNvSpPr txBox="1"/>
          <p:nvPr/>
        </p:nvSpPr>
        <p:spPr>
          <a:xfrm>
            <a:off x="1219200" y="5410199"/>
            <a:ext cx="2224374" cy="584775"/>
          </a:xfrm>
          <a:prstGeom prst="rect">
            <a:avLst/>
          </a:prstGeom>
          <a:noFill/>
        </p:spPr>
        <p:txBody>
          <a:bodyPr wrap="square" rtlCol="0">
            <a:spAutoFit/>
          </a:bodyPr>
          <a:lstStyle/>
          <a:p>
            <a:r>
              <a:rPr lang="en-US" sz="1600" i="1" dirty="0"/>
              <a:t>Red urine from myoglobinuria</a:t>
            </a:r>
          </a:p>
        </p:txBody>
      </p:sp>
      <p:sp>
        <p:nvSpPr>
          <p:cNvPr id="9" name="Rectangle 8"/>
          <p:cNvSpPr/>
          <p:nvPr/>
        </p:nvSpPr>
        <p:spPr>
          <a:xfrm>
            <a:off x="4332514" y="4994701"/>
            <a:ext cx="4038600" cy="830997"/>
          </a:xfrm>
          <a:prstGeom prst="rect">
            <a:avLst/>
          </a:prstGeom>
        </p:spPr>
        <p:txBody>
          <a:bodyPr wrap="square">
            <a:spAutoFit/>
          </a:bodyPr>
          <a:lstStyle/>
          <a:p>
            <a:r>
              <a:rPr lang="en-US" sz="1600" b="1" i="1" dirty="0"/>
              <a:t>Contact Points</a:t>
            </a:r>
            <a:r>
              <a:rPr lang="en-US" sz="1600" dirty="0"/>
              <a:t/>
            </a:r>
            <a:br>
              <a:rPr lang="en-US" sz="1600" dirty="0"/>
            </a:br>
            <a:r>
              <a:rPr lang="en-US" sz="1600" b="1" i="1" dirty="0">
                <a:solidFill>
                  <a:srgbClr val="FF0000"/>
                </a:solidFill>
              </a:rPr>
              <a:t>BEWARE</a:t>
            </a:r>
            <a:r>
              <a:rPr lang="en-US" sz="1600" i="1" dirty="0"/>
              <a:t>: Amount of tissue </a:t>
            </a:r>
            <a:r>
              <a:rPr lang="en-US" sz="1600" i="1" dirty="0" smtClean="0"/>
              <a:t>destruction </a:t>
            </a:r>
            <a:br>
              <a:rPr lang="en-US" sz="1600" i="1" dirty="0" smtClean="0"/>
            </a:br>
            <a:r>
              <a:rPr lang="en-US" sz="1600" i="1" dirty="0" smtClean="0"/>
              <a:t>far </a:t>
            </a:r>
            <a:r>
              <a:rPr lang="en-US" sz="1600" i="1" dirty="0"/>
              <a:t>exceeds what is externally </a:t>
            </a:r>
            <a:r>
              <a:rPr lang="en-US" sz="1600" i="1" dirty="0" smtClean="0"/>
              <a:t>evident. </a:t>
            </a:r>
            <a:endParaRPr lang="en-US" sz="1600" i="1"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30" y="5698399"/>
            <a:ext cx="457200" cy="457200"/>
          </a:xfrm>
          <a:prstGeom prst="rect">
            <a:avLst/>
          </a:prstGeom>
        </p:spPr>
      </p:pic>
      <p:sp>
        <p:nvSpPr>
          <p:cNvPr id="11" name="TextBox 10"/>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62331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34</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Chemical Burns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26218" y="1752600"/>
            <a:ext cx="8839200" cy="4165121"/>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Acids (sulfuric acid, hydrochloric acid)</a:t>
            </a:r>
          </a:p>
          <a:p>
            <a:pPr marL="630238" lvl="1" indent="-284163">
              <a:spcBef>
                <a:spcPts val="400"/>
              </a:spcBef>
            </a:pPr>
            <a:r>
              <a:rPr lang="en-US" altLang="en-US" sz="1800" dirty="0" smtClean="0"/>
              <a:t>Coagulation Necrosis</a:t>
            </a:r>
          </a:p>
          <a:p>
            <a:pPr marL="630238" lvl="1" indent="-284163">
              <a:spcBef>
                <a:spcPts val="400"/>
              </a:spcBef>
            </a:pPr>
            <a:r>
              <a:rPr lang="en-US" altLang="en-US" sz="1800" dirty="0" smtClean="0"/>
              <a:t>Burns outside in</a:t>
            </a:r>
          </a:p>
          <a:p>
            <a:r>
              <a:rPr lang="en-US" sz="2400" dirty="0" smtClean="0"/>
              <a:t>Alkalis (ammonia, lime)</a:t>
            </a:r>
          </a:p>
          <a:p>
            <a:pPr marL="630238" lvl="1" indent="-284163">
              <a:spcBef>
                <a:spcPts val="400"/>
              </a:spcBef>
            </a:pPr>
            <a:r>
              <a:rPr lang="en-US" altLang="en-US" sz="1800" dirty="0" smtClean="0"/>
              <a:t>Liquefaction necrosis</a:t>
            </a:r>
          </a:p>
          <a:p>
            <a:pPr marL="630238" lvl="1" indent="-284163">
              <a:spcBef>
                <a:spcPts val="400"/>
              </a:spcBef>
            </a:pPr>
            <a:r>
              <a:rPr lang="en-US" altLang="en-US" sz="1800" dirty="0" smtClean="0"/>
              <a:t>Gets absorbed into skin; continues to damage after agent neutralized.</a:t>
            </a:r>
          </a:p>
          <a:p>
            <a:r>
              <a:rPr lang="en-US" sz="2400" dirty="0" smtClean="0"/>
              <a:t>Stop the burning process.</a:t>
            </a:r>
          </a:p>
          <a:p>
            <a:pPr marL="630238" lvl="1" indent="-284163">
              <a:spcBef>
                <a:spcPts val="400"/>
              </a:spcBef>
            </a:pPr>
            <a:r>
              <a:rPr lang="en-US" altLang="en-US" sz="1800" dirty="0" smtClean="0"/>
              <a:t>Remove offending agent.</a:t>
            </a:r>
          </a:p>
          <a:p>
            <a:pPr marL="630238" lvl="1" indent="-284163">
              <a:spcBef>
                <a:spcPts val="400"/>
              </a:spcBef>
            </a:pPr>
            <a:r>
              <a:rPr lang="en-US" altLang="en-US" sz="1800" dirty="0" smtClean="0"/>
              <a:t>Brush-off dry material.</a:t>
            </a:r>
          </a:p>
          <a:p>
            <a:pPr marL="630238" lvl="1" indent="-284163">
              <a:spcBef>
                <a:spcPts val="400"/>
              </a:spcBef>
            </a:pPr>
            <a:r>
              <a:rPr lang="en-US" altLang="en-US" sz="1800" dirty="0" smtClean="0"/>
              <a:t>Irrigate with copious amounts of water or saline until skin pH 7-8 on pH strip.</a:t>
            </a:r>
          </a:p>
          <a:p>
            <a:pPr marL="230188" indent="-284163">
              <a:spcBef>
                <a:spcPts val="600"/>
              </a:spcBef>
              <a:buSzPct val="90000"/>
            </a:pPr>
            <a:r>
              <a:rPr lang="en-US" altLang="en-US" sz="2400" dirty="0" smtClean="0"/>
              <a:t>Resuscitate and otherwise manage identical to a thermal burn.</a:t>
            </a:r>
            <a:endParaRPr lang="en-US" altLang="en-US" sz="24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796" y="5689121"/>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35473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35</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White Phosphorus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7199" y="1804988"/>
            <a:ext cx="5105401" cy="4062412"/>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4163" indent="-284163"/>
            <a:r>
              <a:rPr lang="en-US" sz="2000" spc="-30" dirty="0" smtClean="0"/>
              <a:t>Residual fragments burn when exposed to air.</a:t>
            </a:r>
          </a:p>
          <a:p>
            <a:pPr marL="284163" indent="-284163"/>
            <a:r>
              <a:rPr lang="en-US" sz="2000" spc="-30" dirty="0" smtClean="0"/>
              <a:t>Most injury results from ignition of clothing.</a:t>
            </a:r>
          </a:p>
          <a:p>
            <a:pPr marL="284163" indent="-284163"/>
            <a:r>
              <a:rPr lang="en-US" sz="2000" spc="-30" dirty="0" smtClean="0"/>
              <a:t>Identify residual particles with a Wood’s Lamp.</a:t>
            </a:r>
          </a:p>
          <a:p>
            <a:pPr marL="284163" indent="-284163"/>
            <a:r>
              <a:rPr lang="en-US" sz="2000" spc="-30" dirty="0" smtClean="0"/>
              <a:t>Cover particles with saline-soaked dressings and irrigate affected areas with copious amounts of water.</a:t>
            </a:r>
          </a:p>
          <a:p>
            <a:pPr marL="284163" indent="-284163"/>
            <a:r>
              <a:rPr lang="en-US" sz="2000" spc="-30" dirty="0" smtClean="0"/>
              <a:t>Surgically remove all identifiable particles.</a:t>
            </a:r>
          </a:p>
          <a:p>
            <a:pPr marL="284163" indent="-284163"/>
            <a:r>
              <a:rPr lang="en-US" sz="2000" spc="-30" dirty="0" smtClean="0"/>
              <a:t>Can cause profound hypocalcemia and hyperphosphatemia.</a:t>
            </a:r>
          </a:p>
          <a:p>
            <a:pPr marL="284163" indent="-284163"/>
            <a:r>
              <a:rPr lang="en-US" sz="2000" spc="-30" dirty="0" smtClean="0"/>
              <a:t>Monitor with ABG’s and replete calcium as needed to get ionized Ca</a:t>
            </a:r>
            <a:r>
              <a:rPr lang="en-US" sz="2000" spc="-30" baseline="30000" dirty="0" smtClean="0"/>
              <a:t>+2</a:t>
            </a:r>
            <a:r>
              <a:rPr lang="en-US" sz="2000" spc="-30" dirty="0" smtClean="0"/>
              <a:t> &gt;1.00</a:t>
            </a:r>
            <a:endParaRPr lang="en-US" sz="2000" spc="-30" dirty="0"/>
          </a:p>
        </p:txBody>
      </p:sp>
      <p:pic>
        <p:nvPicPr>
          <p:cNvPr id="6" name="Picture 5" descr="Newsweek photo of the use of White Phosphorus in Iraq and Syria, " title="White Phosphorus bombing"/>
          <p:cNvPicPr>
            <a:picLocks noChangeAspect="1"/>
          </p:cNvPicPr>
          <p:nvPr/>
        </p:nvPicPr>
        <p:blipFill rotWithShape="1">
          <a:blip r:embed="rId5"/>
          <a:srcRect t="1706"/>
          <a:stretch/>
        </p:blipFill>
        <p:spPr>
          <a:xfrm>
            <a:off x="5864592" y="2117438"/>
            <a:ext cx="3064657" cy="2098380"/>
          </a:xfrm>
          <a:prstGeom prst="rect">
            <a:avLst/>
          </a:prstGeom>
          <a:ln w="12700">
            <a:solidFill>
              <a:schemeClr val="tx1"/>
            </a:solidFill>
          </a:ln>
          <a:effectLst/>
        </p:spPr>
      </p:pic>
      <p:sp>
        <p:nvSpPr>
          <p:cNvPr id="7" name="Rectangle 6"/>
          <p:cNvSpPr/>
          <p:nvPr/>
        </p:nvSpPr>
        <p:spPr>
          <a:xfrm>
            <a:off x="5814355" y="4572000"/>
            <a:ext cx="3114894" cy="600164"/>
          </a:xfrm>
          <a:prstGeom prst="rect">
            <a:avLst/>
          </a:prstGeom>
        </p:spPr>
        <p:txBody>
          <a:bodyPr wrap="square">
            <a:spAutoFit/>
          </a:bodyPr>
          <a:lstStyle/>
          <a:p>
            <a:r>
              <a:rPr lang="en-US" sz="1100" i="1" dirty="0"/>
              <a:t>Photo by Jack Moore. Source: Anti-Isis Coalition “Using White Phosphorus” in Iraq and Syria, Endangering Civilians. Newsweek 14 Jun 2017 </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259" y="5691188"/>
            <a:ext cx="457200" cy="457200"/>
          </a:xfrm>
          <a:prstGeom prst="rect">
            <a:avLst/>
          </a:prstGeom>
        </p:spPr>
      </p:pic>
      <p:cxnSp>
        <p:nvCxnSpPr>
          <p:cNvPr id="9" name="Straight Connector 8"/>
          <p:cNvCxnSpPr/>
          <p:nvPr/>
        </p:nvCxnSpPr>
        <p:spPr>
          <a:xfrm>
            <a:off x="5578217" y="1893094"/>
            <a:ext cx="0" cy="38862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1947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36</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Physiologic Changes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7200" y="1936042"/>
            <a:ext cx="8153400" cy="4000113"/>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Lucida Sans Unicode" panose="020B0602030504020204" pitchFamily="34" charset="0"/>
              <a:buNone/>
            </a:pPr>
            <a:r>
              <a:rPr lang="en-US" b="1" dirty="0" smtClean="0"/>
              <a:t>&gt; 20% TBSA burn wound patients</a:t>
            </a:r>
          </a:p>
          <a:p>
            <a:pPr>
              <a:spcBef>
                <a:spcPts val="600"/>
              </a:spcBef>
              <a:spcAft>
                <a:spcPts val="600"/>
              </a:spcAft>
            </a:pPr>
            <a:r>
              <a:rPr lang="en-US" sz="2200" dirty="0" smtClean="0"/>
              <a:t>Hypermetabolic for weeks or months</a:t>
            </a:r>
          </a:p>
          <a:p>
            <a:pPr>
              <a:spcBef>
                <a:spcPts val="600"/>
              </a:spcBef>
              <a:spcAft>
                <a:spcPts val="600"/>
              </a:spcAft>
            </a:pPr>
            <a:r>
              <a:rPr lang="en-US" sz="2200" dirty="0" smtClean="0"/>
              <a:t>SIRS: </a:t>
            </a:r>
            <a:r>
              <a:rPr lang="en-US" sz="2200" b="1" dirty="0" smtClean="0"/>
              <a:t>↑</a:t>
            </a:r>
            <a:r>
              <a:rPr lang="en-US" sz="2200" dirty="0" smtClean="0"/>
              <a:t>HR, </a:t>
            </a:r>
            <a:r>
              <a:rPr lang="en-US" sz="2200" b="1" dirty="0" smtClean="0"/>
              <a:t>↑</a:t>
            </a:r>
            <a:r>
              <a:rPr lang="en-US" sz="2200" dirty="0" smtClean="0"/>
              <a:t>Temp, </a:t>
            </a:r>
            <a:r>
              <a:rPr lang="en-US" sz="2200" b="1" dirty="0" smtClean="0"/>
              <a:t>↑</a:t>
            </a:r>
            <a:r>
              <a:rPr lang="en-US" sz="2200" dirty="0" smtClean="0"/>
              <a:t>WBC are normal</a:t>
            </a:r>
          </a:p>
          <a:p>
            <a:pPr>
              <a:spcBef>
                <a:spcPts val="600"/>
              </a:spcBef>
              <a:spcAft>
                <a:spcPts val="600"/>
              </a:spcAft>
            </a:pPr>
            <a:r>
              <a:rPr lang="en-US" sz="2200" dirty="0" smtClean="0"/>
              <a:t>Profound muscle catabolism to provide fuel to heal wounds</a:t>
            </a:r>
          </a:p>
          <a:p>
            <a:pPr>
              <a:spcBef>
                <a:spcPts val="600"/>
              </a:spcBef>
              <a:spcAft>
                <a:spcPts val="600"/>
              </a:spcAft>
            </a:pPr>
            <a:r>
              <a:rPr lang="en-US" sz="2200" dirty="0" smtClean="0"/>
              <a:t>Prone to multi-drug resistant infections and acute kidney injuries</a:t>
            </a:r>
          </a:p>
          <a:p>
            <a:pPr>
              <a:spcBef>
                <a:spcPts val="600"/>
              </a:spcBef>
              <a:spcAft>
                <a:spcPts val="600"/>
              </a:spcAft>
            </a:pPr>
            <a:r>
              <a:rPr lang="en-US" sz="2200" dirty="0" smtClean="0"/>
              <a:t>Early deaths: Hypothermia and under resuscitation</a:t>
            </a:r>
          </a:p>
          <a:p>
            <a:pPr>
              <a:spcBef>
                <a:spcPts val="600"/>
              </a:spcBef>
              <a:spcAft>
                <a:spcPts val="600"/>
              </a:spcAft>
            </a:pPr>
            <a:r>
              <a:rPr lang="en-US" sz="2200" dirty="0" smtClean="0"/>
              <a:t>Late deaths: Burn wound sepsis and Multi-Organ Dysfunction Syndrome</a:t>
            </a:r>
            <a:endParaRPr lang="en-US" sz="22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707555"/>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428760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37</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Telehelp</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57200" y="1794885"/>
            <a:ext cx="5352466" cy="4248351"/>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Lucida Sans Unicode" panose="020B0602030504020204" pitchFamily="34" charset="0"/>
              <a:buNone/>
            </a:pPr>
            <a:r>
              <a:rPr lang="en-US" b="1" dirty="0" smtClean="0"/>
              <a:t>Consultation &amp; Early Notification</a:t>
            </a:r>
          </a:p>
          <a:p>
            <a:r>
              <a:rPr lang="en-US" sz="1800" spc="-20" dirty="0" smtClean="0"/>
              <a:t>Notify the U.S. Army Institute of </a:t>
            </a:r>
            <a:br>
              <a:rPr lang="en-US" sz="1800" spc="-20" dirty="0" smtClean="0"/>
            </a:br>
            <a:r>
              <a:rPr lang="en-US" sz="1800" spc="-20" dirty="0" smtClean="0"/>
              <a:t>Surgical Research (USAISR) Burn Center </a:t>
            </a:r>
            <a:br>
              <a:rPr lang="en-US" sz="1800" spc="-20" dirty="0" smtClean="0"/>
            </a:br>
            <a:r>
              <a:rPr lang="en-US" sz="1800" spc="-20" dirty="0" smtClean="0"/>
              <a:t>of any severely burned U.S. Service Member.</a:t>
            </a:r>
          </a:p>
          <a:p>
            <a:r>
              <a:rPr lang="en-US" sz="1800" spc="-20" dirty="0" smtClean="0"/>
              <a:t>Burn Center can answer questions </a:t>
            </a:r>
            <a:br>
              <a:rPr lang="en-US" sz="1800" spc="-20" dirty="0" smtClean="0"/>
            </a:br>
            <a:r>
              <a:rPr lang="en-US" sz="1800" spc="-20" dirty="0" smtClean="0"/>
              <a:t>about minor burns.</a:t>
            </a:r>
          </a:p>
          <a:p>
            <a:r>
              <a:rPr lang="en-US" sz="1800" spc="-20" dirty="0" smtClean="0"/>
              <a:t>USAISR is co-located with San Antonio </a:t>
            </a:r>
            <a:br>
              <a:rPr lang="en-US" sz="1800" spc="-20" dirty="0" smtClean="0"/>
            </a:br>
            <a:r>
              <a:rPr lang="en-US" sz="1800" spc="-20" dirty="0" smtClean="0"/>
              <a:t>Military Medical Center, Joint Base San </a:t>
            </a:r>
            <a:br>
              <a:rPr lang="en-US" sz="1800" spc="-20" dirty="0" smtClean="0"/>
            </a:br>
            <a:r>
              <a:rPr lang="en-US" sz="1800" spc="-20" dirty="0" smtClean="0"/>
              <a:t>Antonio, Fort Sam Houston, Texas.</a:t>
            </a:r>
          </a:p>
          <a:p>
            <a:pPr lvl="1"/>
            <a:r>
              <a:rPr lang="en-US" sz="1600" dirty="0" smtClean="0">
                <a:hlinkClick r:id="rId5"/>
              </a:rPr>
              <a:t>Burntrauma.consult.army@mail.mil</a:t>
            </a:r>
            <a:endParaRPr lang="en-US" sz="1600" dirty="0" smtClean="0"/>
          </a:p>
          <a:p>
            <a:pPr lvl="1"/>
            <a:r>
              <a:rPr lang="en-US" sz="1600" dirty="0" smtClean="0"/>
              <a:t>(210) 916-2876 (BURN)</a:t>
            </a:r>
          </a:p>
          <a:p>
            <a:pPr lvl="1"/>
            <a:r>
              <a:rPr lang="en-US" sz="1600" dirty="0" smtClean="0"/>
              <a:t>(210) 222-2876 (BURN)</a:t>
            </a:r>
          </a:p>
          <a:p>
            <a:pPr lvl="1"/>
            <a:r>
              <a:rPr lang="en-US" sz="1600" dirty="0" smtClean="0"/>
              <a:t>DSN: (312) 429-2876 (BURN)</a:t>
            </a:r>
            <a:endParaRPr lang="en-US" sz="1600" dirty="0"/>
          </a:p>
        </p:txBody>
      </p:sp>
      <p:cxnSp>
        <p:nvCxnSpPr>
          <p:cNvPr id="6" name="Straight Connector 5"/>
          <p:cNvCxnSpPr/>
          <p:nvPr/>
        </p:nvCxnSpPr>
        <p:spPr>
          <a:xfrm>
            <a:off x="5562600" y="1840327"/>
            <a:ext cx="0" cy="420624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774497" y="4996658"/>
            <a:ext cx="2792027" cy="400110"/>
          </a:xfrm>
          <a:prstGeom prst="rect">
            <a:avLst/>
          </a:prstGeom>
        </p:spPr>
        <p:txBody>
          <a:bodyPr wrap="square">
            <a:spAutoFit/>
          </a:bodyPr>
          <a:lstStyle/>
          <a:p>
            <a:r>
              <a:rPr lang="en-US" sz="2000" i="1" dirty="0">
                <a:solidFill>
                  <a:srgbClr val="FF0000"/>
                </a:solidFill>
              </a:rPr>
              <a:t>Yes, there is a red phone!</a:t>
            </a:r>
          </a:p>
        </p:txBody>
      </p:sp>
      <p:pic>
        <p:nvPicPr>
          <p:cNvPr id="8" name="Picture 7" descr="Photo of nurse answering red phone in the Burn Center." title="Red phone"/>
          <p:cNvPicPr>
            <a:picLocks noChangeAspect="1"/>
          </p:cNvPicPr>
          <p:nvPr/>
        </p:nvPicPr>
        <p:blipFill>
          <a:blip r:embed="rId6"/>
          <a:stretch>
            <a:fillRect/>
          </a:stretch>
        </p:blipFill>
        <p:spPr>
          <a:xfrm>
            <a:off x="5809666" y="2420980"/>
            <a:ext cx="2960285" cy="2329320"/>
          </a:xfrm>
          <a:prstGeom prst="rect">
            <a:avLst/>
          </a:prstGeom>
          <a:ln w="12700">
            <a:solidFill>
              <a:schemeClr val="tx1"/>
            </a:solidFill>
          </a:ln>
          <a:effec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218" y="5710439"/>
            <a:ext cx="457200" cy="457200"/>
          </a:xfrm>
          <a:prstGeom prst="rect">
            <a:avLst/>
          </a:prstGeom>
        </p:spPr>
      </p:pic>
      <p:sp>
        <p:nvSpPr>
          <p:cNvPr id="10" name="TextBox 9"/>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29737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38</a:t>
            </a:fld>
            <a:endParaRPr lang="en-US" altLang="en-US" sz="1200" b="0" dirty="0">
              <a:solidFill>
                <a:srgbClr val="002060"/>
              </a:solidFill>
            </a:endParaRPr>
          </a:p>
        </p:txBody>
      </p:sp>
      <p:sp>
        <p:nvSpPr>
          <p:cNvPr id="4" name="Title 2">
            <a:extLst>
              <a:ext uri="{FF2B5EF4-FFF2-40B4-BE49-F238E27FC236}">
                <a16:creationId xmlns:a16="http://schemas.microsoft.com/office/drawing/2014/main" id="{178FC5D0-4702-4877-9337-9DCBBCC7563D}"/>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r>
              <a:rPr lang="en-US" smtClean="0"/>
              <a:t/>
            </a:r>
            <a:br>
              <a:rPr lang="en-US" smtClean="0"/>
            </a:br>
            <a:r>
              <a:rPr lang="en-US" smtClean="0"/>
              <a:t>Exercise</a:t>
            </a:r>
            <a:endParaRPr lang="en-US" dirty="0"/>
          </a:p>
        </p:txBody>
      </p:sp>
      <p:sp>
        <p:nvSpPr>
          <p:cNvPr id="5" name="Content Placeholder 1">
            <a:extLst>
              <a:ext uri="{FF2B5EF4-FFF2-40B4-BE49-F238E27FC236}">
                <a16:creationId xmlns:a16="http://schemas.microsoft.com/office/drawing/2014/main" id="{F0715A3F-0970-4744-B7E2-5E0FC61A7E7A}"/>
              </a:ext>
            </a:extLst>
          </p:cNvPr>
          <p:cNvSpPr txBox="1">
            <a:spLocks/>
          </p:cNvSpPr>
          <p:nvPr/>
        </p:nvSpPr>
        <p:spPr>
          <a:xfrm>
            <a:off x="457200" y="1828800"/>
            <a:ext cx="7848600" cy="3581400"/>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Lucida Sans Unicode" panose="020B0602030504020204" pitchFamily="34" charset="0"/>
              <a:buNone/>
            </a:pPr>
            <a:r>
              <a:rPr lang="en-US" sz="2400" dirty="0" smtClean="0"/>
              <a:t>You are at a Role 2 facility.  A 19-year-old male E2, who had been assigned to burn trash by his supervisor, sustained burns after throwing JP8 Jet Fuel on the fire as an accelerant.  Medics call in from the scene, estimating that he is burned over 80% of his body.</a:t>
            </a:r>
          </a:p>
          <a:p>
            <a:pPr marL="339725" indent="-339725">
              <a:spcBef>
                <a:spcPts val="1200"/>
              </a:spcBef>
              <a:spcAft>
                <a:spcPts val="0"/>
              </a:spcAft>
              <a:buFont typeface="+mj-lt"/>
              <a:buAutoNum type="arabicPeriod"/>
            </a:pPr>
            <a:r>
              <a:rPr lang="en-US" sz="2400" dirty="0" smtClean="0"/>
              <a:t>What are your priorities of care?</a:t>
            </a:r>
          </a:p>
          <a:p>
            <a:pPr marL="339725" indent="-339725">
              <a:spcBef>
                <a:spcPts val="800"/>
              </a:spcBef>
              <a:spcAft>
                <a:spcPts val="0"/>
              </a:spcAft>
              <a:buFont typeface="+mj-lt"/>
              <a:buAutoNum type="arabicPeriod"/>
            </a:pPr>
            <a:r>
              <a:rPr lang="en-US" sz="2400" dirty="0" smtClean="0"/>
              <a:t>What are appropriate surgical interventions at a Role 2?</a:t>
            </a:r>
          </a:p>
          <a:p>
            <a:pPr marL="339725" indent="-339725">
              <a:spcBef>
                <a:spcPts val="800"/>
              </a:spcBef>
              <a:spcAft>
                <a:spcPts val="0"/>
              </a:spcAft>
              <a:buFont typeface="+mj-lt"/>
              <a:buAutoNum type="arabicPeriod"/>
            </a:pPr>
            <a:r>
              <a:rPr lang="en-US" sz="2400" dirty="0" smtClean="0"/>
              <a:t>How would one go about resuscitating this patient?</a:t>
            </a:r>
            <a:endParaRPr lang="en-US" sz="24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702440"/>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94619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39</a:t>
            </a:fld>
            <a:endParaRPr lang="en-US" altLang="en-US" sz="1200" b="0" dirty="0">
              <a:solidFill>
                <a:srgbClr val="002060"/>
              </a:solidFill>
            </a:endParaRPr>
          </a:p>
        </p:txBody>
      </p:sp>
      <p:sp>
        <p:nvSpPr>
          <p:cNvPr id="4" name="Title 2">
            <a:extLst>
              <a:ext uri="{FF2B5EF4-FFF2-40B4-BE49-F238E27FC236}">
                <a16:creationId xmlns:a16="http://schemas.microsoft.com/office/drawing/2014/main" id="{704006B9-B438-4AD8-B3F4-2728E43DCB43}"/>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References</a:t>
            </a:r>
            <a:endParaRPr lang="en-US" dirty="0"/>
          </a:p>
        </p:txBody>
      </p:sp>
      <p:sp>
        <p:nvSpPr>
          <p:cNvPr id="5" name="Content Placeholder 1">
            <a:extLst>
              <a:ext uri="{FF2B5EF4-FFF2-40B4-BE49-F238E27FC236}">
                <a16:creationId xmlns:a16="http://schemas.microsoft.com/office/drawing/2014/main" id="{366B9C92-B56D-40DC-9BBF-EC5456F19C06}"/>
              </a:ext>
            </a:extLst>
          </p:cNvPr>
          <p:cNvSpPr txBox="1">
            <a:spLocks/>
          </p:cNvSpPr>
          <p:nvPr/>
        </p:nvSpPr>
        <p:spPr>
          <a:xfrm>
            <a:off x="421193" y="1833960"/>
            <a:ext cx="8458200" cy="3713994"/>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7338" indent="-227013">
              <a:spcBef>
                <a:spcPts val="0"/>
              </a:spcBef>
              <a:spcAft>
                <a:spcPts val="1200"/>
              </a:spcAft>
              <a:buSzPct val="80000"/>
            </a:pPr>
            <a:r>
              <a:rPr lang="en-US" sz="1400" dirty="0" smtClean="0">
                <a:solidFill>
                  <a:prstClr val="black"/>
                </a:solidFill>
              </a:rPr>
              <a:t>Joint Trauma System (JTS)</a:t>
            </a:r>
            <a:r>
              <a:rPr lang="en-US" sz="1400" dirty="0" smtClean="0"/>
              <a:t>, Burn Care CPG, 11 May 2016. Accessed Apr 2020.</a:t>
            </a:r>
            <a:br>
              <a:rPr lang="en-US" sz="1400" dirty="0" smtClean="0"/>
            </a:br>
            <a:r>
              <a:rPr lang="en-US" altLang="en-US" sz="1200" spc="-30" dirty="0" smtClean="0">
                <a:hlinkClick r:id="rId2"/>
              </a:rPr>
              <a:t>https://jts.amedd.army.mil/assets/docs/cpgs/JTS_Clinical_Practice_Guidelines_(CPGs)/Burn_Care_11_May_2016_ID12.pdf</a:t>
            </a:r>
            <a:endParaRPr lang="en-US" altLang="en-US" sz="1200" spc="-30" dirty="0" smtClean="0"/>
          </a:p>
          <a:p>
            <a:pPr marL="287338" indent="-227013">
              <a:spcBef>
                <a:spcPts val="0"/>
              </a:spcBef>
              <a:spcAft>
                <a:spcPts val="1200"/>
              </a:spcAft>
              <a:buSzPct val="80000"/>
            </a:pPr>
            <a:r>
              <a:rPr lang="en-US" sz="1400" dirty="0" smtClean="0"/>
              <a:t>JTS, Inhalation Injury Toxic Industrial Chemical Exposure CPG, 25 Jul 2016. Accessed Apr 2020.</a:t>
            </a:r>
            <a:br>
              <a:rPr lang="en-US" sz="1400" dirty="0" smtClean="0"/>
            </a:br>
            <a:r>
              <a:rPr lang="en-US" sz="1200" spc="-30" dirty="0" smtClean="0">
                <a:hlinkClick r:id="rId3"/>
              </a:rPr>
              <a:t>https://jts.amedd.army.mil/assets/docs/cpgs/JTS_Clinical_Practice_Guidelines_(CPGs)/Inhalation_Toxic_Chem_Exposure_25_Jul_2016_ID25.pdf</a:t>
            </a:r>
            <a:endParaRPr lang="en-US" sz="1200" spc="-30" dirty="0" smtClean="0"/>
          </a:p>
          <a:p>
            <a:pPr marL="287338" indent="-227013">
              <a:spcBef>
                <a:spcPts val="0"/>
              </a:spcBef>
              <a:spcAft>
                <a:spcPts val="1200"/>
              </a:spcAft>
              <a:buSzPct val="80000"/>
            </a:pPr>
            <a:r>
              <a:rPr lang="en-US" sz="1400" dirty="0" smtClean="0"/>
              <a:t>Burn Wound Management in Prolonged Field Care CPG, 28 May 2017. Accessed Apr 2020.</a:t>
            </a:r>
            <a:br>
              <a:rPr lang="en-US" sz="1400" dirty="0" smtClean="0"/>
            </a:br>
            <a:r>
              <a:rPr lang="en-US" altLang="en-US" sz="1200" spc="-30" dirty="0" smtClean="0">
                <a:hlinkClick r:id="rId4"/>
              </a:rPr>
              <a:t>https://jts.amedd.army.mil/assets/docs/cpgs/Prehospital_En_Route_CPGs/Burn_Management_PFC_13_Jan_2017_ID57.pdf</a:t>
            </a:r>
            <a:endParaRPr lang="en-US" altLang="en-US" sz="1200" spc="-30" dirty="0" smtClean="0"/>
          </a:p>
          <a:p>
            <a:pPr marL="287338" indent="-227013">
              <a:spcBef>
                <a:spcPts val="0"/>
              </a:spcBef>
              <a:spcAft>
                <a:spcPts val="1200"/>
              </a:spcAft>
              <a:buSzPct val="80000"/>
            </a:pPr>
            <a:r>
              <a:rPr lang="en-US" sz="1400" dirty="0" smtClean="0"/>
              <a:t>Wound Management in Prolonged Field Care, 24 Jul 2017. Accessed Apr 2020.</a:t>
            </a:r>
            <a:br>
              <a:rPr lang="en-US" sz="1400" dirty="0" smtClean="0"/>
            </a:br>
            <a:r>
              <a:rPr lang="en-US" altLang="en-US" sz="1200" spc="-40" dirty="0" smtClean="0">
                <a:hlinkClick r:id="rId5"/>
              </a:rPr>
              <a:t>https://jts.amedd.army.mil/assets/docs/cpgs/Prehospital_En_Route_CPGs/Wound_Management_PFC_24_Jul_2017_ID62.pdf</a:t>
            </a:r>
            <a:endParaRPr lang="en-US" altLang="en-US" sz="1200" spc="-40" dirty="0" smtClean="0"/>
          </a:p>
          <a:p>
            <a:pPr marL="287338" indent="-227013">
              <a:spcBef>
                <a:spcPts val="0"/>
              </a:spcBef>
              <a:spcAft>
                <a:spcPts val="1200"/>
              </a:spcAft>
              <a:buSzPct val="80000"/>
            </a:pPr>
            <a:r>
              <a:rPr lang="en-US" sz="1400" dirty="0" smtClean="0"/>
              <a:t>The Office of The Surgeon General, Borden Institute. Emergency War Surgery, 5th U.S. Edition, 2018. Chap 26. Accessed Apr 2020  </a:t>
            </a:r>
            <a:r>
              <a:rPr lang="en-US" altLang="en-US" sz="1200" spc="-30" dirty="0" smtClean="0">
                <a:hlinkClick r:id="rId6"/>
              </a:rPr>
              <a:t>https://www.cs.amedd.army.mil/Portlet.aspx?ID=cb88853d-5b33-4b3f-968c-2cd95f7b7809</a:t>
            </a:r>
            <a:endParaRPr lang="en-US" altLang="en-US" sz="1200" spc="-30" dirty="0" smtClean="0"/>
          </a:p>
          <a:p>
            <a:pPr marL="287338" indent="-227013">
              <a:spcBef>
                <a:spcPts val="600"/>
              </a:spcBef>
              <a:buSzPct val="80000"/>
            </a:pPr>
            <a:r>
              <a:rPr lang="en-US" sz="1400" dirty="0" smtClean="0"/>
              <a:t>Anti-Isis Coalition “Using White Phosphorus” in Iraq and Syria, Endangering Civilians. Newsweek 14 Jun 2017. Accessed Apr 2020.</a:t>
            </a:r>
            <a:br>
              <a:rPr lang="en-US" sz="1400" dirty="0" smtClean="0"/>
            </a:br>
            <a:r>
              <a:rPr lang="en-US" altLang="en-US" sz="1200" spc="-30" dirty="0" smtClean="0">
                <a:hlinkClick r:id="rId7"/>
              </a:rPr>
              <a:t>https://www.newsweek.com/anti-isis-coalition-using-white-phosphorus-mosul-and-raqqa-endangering-625398</a:t>
            </a:r>
            <a:endParaRPr lang="en-US" altLang="en-US" sz="1200" spc="-30" dirty="0"/>
          </a:p>
        </p:txBody>
      </p:sp>
      <p:sp>
        <p:nvSpPr>
          <p:cNvPr id="6" name="Rectangle 5">
            <a:extLst>
              <a:ext uri="{FF2B5EF4-FFF2-40B4-BE49-F238E27FC236}">
                <a16:creationId xmlns:a16="http://schemas.microsoft.com/office/drawing/2014/main" id="{948B1D24-7E7C-42F9-AFA0-A2BECD1F572B}"/>
              </a:ext>
            </a:extLst>
          </p:cNvPr>
          <p:cNvSpPr/>
          <p:nvPr/>
        </p:nvSpPr>
        <p:spPr>
          <a:xfrm>
            <a:off x="573593" y="5737982"/>
            <a:ext cx="6248400" cy="338554"/>
          </a:xfrm>
          <a:prstGeom prst="rect">
            <a:avLst/>
          </a:prstGeom>
        </p:spPr>
        <p:txBody>
          <a:bodyPr wrap="square">
            <a:spAutoFit/>
          </a:bodyPr>
          <a:lstStyle/>
          <a:p>
            <a:r>
              <a:rPr lang="en-US" sz="1600" i="1" dirty="0"/>
              <a:t>Photos are part of the JTS image library unless otherwise noted. </a:t>
            </a:r>
          </a:p>
        </p:txBody>
      </p:sp>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830069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4</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dirty="0" smtClean="0">
                <a:solidFill>
                  <a:srgbClr val="000099"/>
                </a:solidFill>
              </a:rPr>
              <a:t>EWS Burn Care </a:t>
            </a:r>
            <a:br>
              <a:rPr lang="en-US" sz="2400" dirty="0" smtClean="0">
                <a:solidFill>
                  <a:srgbClr val="000099"/>
                </a:solidFill>
              </a:rPr>
            </a:br>
            <a:r>
              <a:rPr lang="en-US" dirty="0" smtClean="0"/>
              <a:t>Background</a:t>
            </a:r>
            <a:endParaRPr lang="en-US" dirty="0"/>
          </a:p>
        </p:txBody>
      </p:sp>
      <p:sp>
        <p:nvSpPr>
          <p:cNvPr id="5" name="Content Placeholder 1">
            <a:extLst>
              <a:ext uri="{FF2B5EF4-FFF2-40B4-BE49-F238E27FC236}">
                <a16:creationId xmlns:a16="http://schemas.microsoft.com/office/drawing/2014/main" id="{A0381084-965B-4685-BA0F-75050DC10D36}"/>
              </a:ext>
            </a:extLst>
          </p:cNvPr>
          <p:cNvSpPr txBox="1">
            <a:spLocks/>
          </p:cNvSpPr>
          <p:nvPr/>
        </p:nvSpPr>
        <p:spPr>
          <a:xfrm>
            <a:off x="457200" y="1788258"/>
            <a:ext cx="7931331" cy="876822"/>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Approximately 5% of combat injuries are burns.</a:t>
            </a:r>
          </a:p>
          <a:p>
            <a:pPr>
              <a:spcBef>
                <a:spcPts val="800"/>
              </a:spcBef>
            </a:pPr>
            <a:r>
              <a:rPr lang="en-US" sz="2400" dirty="0" smtClean="0"/>
              <a:t>Burn patients are trauma patients </a:t>
            </a:r>
            <a:r>
              <a:rPr lang="en-US" sz="2400" b="1" dirty="0" smtClean="0">
                <a:solidFill>
                  <a:srgbClr val="FF0000"/>
                </a:solidFill>
              </a:rPr>
              <a:t>FIRST!!!</a:t>
            </a:r>
            <a:endParaRPr lang="en-US" sz="2400" b="1" dirty="0">
              <a:solidFill>
                <a:srgbClr val="FF0000"/>
              </a:solidFill>
            </a:endParaRPr>
          </a:p>
        </p:txBody>
      </p:sp>
      <p:sp>
        <p:nvSpPr>
          <p:cNvPr id="6" name="Rectangle 5"/>
          <p:cNvSpPr/>
          <p:nvPr/>
        </p:nvSpPr>
        <p:spPr>
          <a:xfrm>
            <a:off x="457200" y="2743307"/>
            <a:ext cx="4343400" cy="3031599"/>
          </a:xfrm>
          <a:prstGeom prst="rect">
            <a:avLst/>
          </a:prstGeom>
        </p:spPr>
        <p:txBody>
          <a:bodyPr wrap="square">
            <a:spAutoFit/>
          </a:bodyPr>
          <a:lstStyle/>
          <a:p>
            <a:pPr marL="687388" lvl="1" indent="-347663" defTabSz="457200" eaLnBrk="1" hangingPunct="1">
              <a:spcBef>
                <a:spcPct val="20000"/>
              </a:spcBef>
              <a:buSzPct val="90000"/>
              <a:buFont typeface="Wingdings" panose="05000000000000000000" pitchFamily="2" charset="2"/>
              <a:buChar char="q"/>
            </a:pPr>
            <a:r>
              <a:rPr lang="en-US" altLang="en-US" sz="2200" dirty="0">
                <a:solidFill>
                  <a:prstClr val="black"/>
                </a:solidFill>
                <a:latin typeface="Calibri"/>
                <a:cs typeface="+mn-cs"/>
              </a:rPr>
              <a:t>Burns may not be the </a:t>
            </a:r>
            <a:br>
              <a:rPr lang="en-US" altLang="en-US" sz="2200" dirty="0">
                <a:solidFill>
                  <a:prstClr val="black"/>
                </a:solidFill>
                <a:latin typeface="Calibri"/>
                <a:cs typeface="+mn-cs"/>
              </a:rPr>
            </a:br>
            <a:r>
              <a:rPr lang="en-US" altLang="en-US" sz="2200" dirty="0">
                <a:solidFill>
                  <a:prstClr val="black"/>
                </a:solidFill>
                <a:latin typeface="Calibri"/>
                <a:cs typeface="+mn-cs"/>
              </a:rPr>
              <a:t>most </a:t>
            </a:r>
            <a:r>
              <a:rPr lang="en-US" altLang="en-US" sz="2200" dirty="0" smtClean="0">
                <a:solidFill>
                  <a:prstClr val="black"/>
                </a:solidFill>
                <a:latin typeface="Calibri"/>
                <a:cs typeface="+mn-cs"/>
              </a:rPr>
              <a:t>life-threatening </a:t>
            </a:r>
            <a:r>
              <a:rPr lang="en-US" altLang="en-US" sz="2200" dirty="0">
                <a:solidFill>
                  <a:prstClr val="black"/>
                </a:solidFill>
                <a:latin typeface="Calibri"/>
                <a:cs typeface="+mn-cs"/>
              </a:rPr>
              <a:t>injury.</a:t>
            </a:r>
          </a:p>
          <a:p>
            <a:pPr marL="687388" lvl="1" indent="-347663" defTabSz="457200" eaLnBrk="1" hangingPunct="1">
              <a:spcBef>
                <a:spcPts val="600"/>
              </a:spcBef>
              <a:buSzPct val="90000"/>
              <a:buFont typeface="Wingdings" panose="05000000000000000000" pitchFamily="2" charset="2"/>
              <a:buChar char="q"/>
            </a:pPr>
            <a:r>
              <a:rPr lang="en-US" altLang="en-US" sz="2200" b="1" i="1" dirty="0">
                <a:solidFill>
                  <a:prstClr val="black"/>
                </a:solidFill>
                <a:latin typeface="Calibri"/>
                <a:cs typeface="+mn-cs"/>
              </a:rPr>
              <a:t>Control hemorrhage first. </a:t>
            </a:r>
            <a:br>
              <a:rPr lang="en-US" altLang="en-US" sz="2200" b="1" i="1" dirty="0">
                <a:solidFill>
                  <a:prstClr val="black"/>
                </a:solidFill>
                <a:latin typeface="Calibri"/>
                <a:cs typeface="+mn-cs"/>
              </a:rPr>
            </a:br>
            <a:r>
              <a:rPr lang="en-US" altLang="en-US" sz="2200" dirty="0">
                <a:solidFill>
                  <a:prstClr val="black"/>
                </a:solidFill>
                <a:latin typeface="Calibri"/>
                <a:cs typeface="+mn-cs"/>
              </a:rPr>
              <a:t>Bleeding is immediately </a:t>
            </a:r>
            <a:br>
              <a:rPr lang="en-US" altLang="en-US" sz="2200" dirty="0">
                <a:solidFill>
                  <a:prstClr val="black"/>
                </a:solidFill>
                <a:latin typeface="Calibri"/>
                <a:cs typeface="+mn-cs"/>
              </a:rPr>
            </a:br>
            <a:r>
              <a:rPr lang="en-US" altLang="en-US" sz="2200" dirty="0">
                <a:solidFill>
                  <a:prstClr val="black"/>
                </a:solidFill>
                <a:latin typeface="Calibri"/>
                <a:cs typeface="+mn-cs"/>
              </a:rPr>
              <a:t>life threatening.</a:t>
            </a:r>
          </a:p>
          <a:p>
            <a:pPr marL="687388" lvl="1" indent="-347663" defTabSz="457200" eaLnBrk="1" hangingPunct="1">
              <a:spcBef>
                <a:spcPts val="600"/>
              </a:spcBef>
              <a:buSzPct val="90000"/>
              <a:buFont typeface="Wingdings" panose="05000000000000000000" pitchFamily="2" charset="2"/>
              <a:buChar char="q"/>
            </a:pPr>
            <a:r>
              <a:rPr lang="en-US" altLang="en-US" sz="2200" dirty="0">
                <a:solidFill>
                  <a:prstClr val="black"/>
                </a:solidFill>
                <a:latin typeface="Calibri"/>
                <a:cs typeface="+mn-cs"/>
              </a:rPr>
              <a:t>Avoid being distracted </a:t>
            </a:r>
            <a:br>
              <a:rPr lang="en-US" altLang="en-US" sz="2200" dirty="0">
                <a:solidFill>
                  <a:prstClr val="black"/>
                </a:solidFill>
                <a:latin typeface="Calibri"/>
                <a:cs typeface="+mn-cs"/>
              </a:rPr>
            </a:br>
            <a:r>
              <a:rPr lang="en-US" altLang="en-US" sz="2200" dirty="0">
                <a:solidFill>
                  <a:prstClr val="black"/>
                </a:solidFill>
                <a:latin typeface="Calibri"/>
                <a:cs typeface="+mn-cs"/>
              </a:rPr>
              <a:t>by the burn wound itself.</a:t>
            </a:r>
          </a:p>
          <a:p>
            <a:pPr marL="687388" lvl="1" indent="-347663" defTabSz="457200" eaLnBrk="1" hangingPunct="1">
              <a:spcBef>
                <a:spcPts val="600"/>
              </a:spcBef>
              <a:buClr>
                <a:schemeClr val="tx1"/>
              </a:buClr>
              <a:buSzPct val="90000"/>
              <a:buFont typeface="Wingdings" panose="05000000000000000000" pitchFamily="2" charset="2"/>
              <a:buChar char="q"/>
            </a:pPr>
            <a:r>
              <a:rPr lang="en-US" altLang="en-US" sz="2200" b="1" dirty="0">
                <a:solidFill>
                  <a:srgbClr val="FF0000"/>
                </a:solidFill>
                <a:latin typeface="Calibri"/>
                <a:cs typeface="+mn-cs"/>
              </a:rPr>
              <a:t>ABCD’s</a:t>
            </a:r>
          </a:p>
        </p:txBody>
      </p:sp>
      <p:pic>
        <p:nvPicPr>
          <p:cNvPr id="7" name="Picture 6" descr="image of escharotomy" title="image of escharotomy"/>
          <p:cNvPicPr>
            <a:picLocks noChangeAspect="1"/>
          </p:cNvPicPr>
          <p:nvPr/>
        </p:nvPicPr>
        <p:blipFill>
          <a:blip r:embed="rId5"/>
          <a:stretch>
            <a:fillRect/>
          </a:stretch>
        </p:blipFill>
        <p:spPr>
          <a:xfrm>
            <a:off x="5192037" y="3020181"/>
            <a:ext cx="3418013" cy="2467465"/>
          </a:xfrm>
          <a:prstGeom prst="rect">
            <a:avLst/>
          </a:prstGeom>
          <a:ln w="12700">
            <a:solidFill>
              <a:schemeClr val="tx1"/>
            </a:solidFill>
          </a:ln>
          <a:effectLst/>
        </p:spPr>
      </p:pic>
      <p:cxnSp>
        <p:nvCxnSpPr>
          <p:cNvPr id="8" name="Straight Connector 7"/>
          <p:cNvCxnSpPr/>
          <p:nvPr/>
        </p:nvCxnSpPr>
        <p:spPr>
          <a:xfrm>
            <a:off x="4876800" y="2847744"/>
            <a:ext cx="0" cy="301752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153891" y="5644101"/>
            <a:ext cx="3349535" cy="261610"/>
          </a:xfrm>
          <a:prstGeom prst="rect">
            <a:avLst/>
          </a:prstGeom>
        </p:spPr>
        <p:txBody>
          <a:bodyPr wrap="square">
            <a:spAutoFit/>
          </a:bodyPr>
          <a:lstStyle/>
          <a:p>
            <a:r>
              <a:rPr lang="en-US" sz="1100" i="1" dirty="0"/>
              <a:t>Source: Combat Anesthesia, Borden Institute</a:t>
            </a:r>
          </a:p>
        </p:txBody>
      </p:sp>
      <p:sp>
        <p:nvSpPr>
          <p:cNvPr id="10" name="TextBox 9"/>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85" y="5677111"/>
            <a:ext cx="457200" cy="457200"/>
          </a:xfrm>
          <a:prstGeom prst="rect">
            <a:avLst/>
          </a:prstGeom>
        </p:spPr>
      </p:pic>
    </p:spTree>
    <p:extLst>
      <p:ext uri="{BB962C8B-B14F-4D97-AF65-F5344CB8AC3E}">
        <p14:creationId xmlns:p14="http://schemas.microsoft.com/office/powerpoint/2010/main" val="299160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5</a:t>
            </a:fld>
            <a:endParaRPr lang="en-US" altLang="en-US" sz="1200" b="0" dirty="0">
              <a:solidFill>
                <a:srgbClr val="002060"/>
              </a:solidFill>
            </a:endParaRPr>
          </a:p>
        </p:txBody>
      </p:sp>
      <p:sp>
        <p:nvSpPr>
          <p:cNvPr id="4" name="Title 2">
            <a:extLst>
              <a:ext uri="{FF2B5EF4-FFF2-40B4-BE49-F238E27FC236}">
                <a16:creationId xmlns:a16="http://schemas.microsoft.com/office/drawing/2014/main" id="{F14AE6CE-25E2-4005-8B2D-9ED80A03E758}"/>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Triage Considerations</a:t>
            </a:r>
            <a:endParaRPr lang="en-US" dirty="0"/>
          </a:p>
        </p:txBody>
      </p:sp>
      <p:sp>
        <p:nvSpPr>
          <p:cNvPr id="5" name="Content Placeholder 1">
            <a:extLst>
              <a:ext uri="{FF2B5EF4-FFF2-40B4-BE49-F238E27FC236}">
                <a16:creationId xmlns:a16="http://schemas.microsoft.com/office/drawing/2014/main" id="{9A504083-754E-4F7C-9904-EB54096BC433}"/>
              </a:ext>
            </a:extLst>
          </p:cNvPr>
          <p:cNvSpPr txBox="1">
            <a:spLocks/>
          </p:cNvSpPr>
          <p:nvPr/>
        </p:nvSpPr>
        <p:spPr>
          <a:xfrm>
            <a:off x="457200" y="1981199"/>
            <a:ext cx="8610600" cy="3962401"/>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spcBef>
                <a:spcPts val="0"/>
              </a:spcBef>
              <a:spcAft>
                <a:spcPts val="400"/>
              </a:spcAft>
              <a:buFont typeface="Lucida Sans Unicode" panose="020B0602030504020204" pitchFamily="34" charset="0"/>
              <a:buChar char="∎"/>
            </a:pPr>
            <a:r>
              <a:rPr lang="en-US" altLang="en-US" b="1" i="1" dirty="0" smtClean="0"/>
              <a:t>For all burn patients: stop the burning process!</a:t>
            </a:r>
          </a:p>
          <a:p>
            <a:pPr marL="687388" lvl="1" indent="-344488">
              <a:spcBef>
                <a:spcPts val="0"/>
              </a:spcBef>
              <a:spcAft>
                <a:spcPts val="600"/>
              </a:spcAft>
            </a:pPr>
            <a:r>
              <a:rPr lang="en-US" altLang="en-US" sz="2000" dirty="0" smtClean="0"/>
              <a:t>Remove chemical agents using water, remove burned clothing, etc.</a:t>
            </a:r>
          </a:p>
          <a:p>
            <a:pPr>
              <a:spcBef>
                <a:spcPts val="1200"/>
              </a:spcBef>
              <a:spcAft>
                <a:spcPts val="400"/>
              </a:spcAft>
            </a:pPr>
            <a:r>
              <a:rPr lang="en-US" altLang="en-US" sz="2400" dirty="0" smtClean="0"/>
              <a:t>Immediate</a:t>
            </a:r>
          </a:p>
          <a:p>
            <a:pPr marL="687388" lvl="1" indent="-344488">
              <a:spcBef>
                <a:spcPts val="0"/>
              </a:spcBef>
              <a:spcAft>
                <a:spcPts val="600"/>
              </a:spcAft>
            </a:pPr>
            <a:r>
              <a:rPr lang="en-US" altLang="en-US" sz="2000" dirty="0" smtClean="0"/>
              <a:t>Inhalational injuries, specifically carbon monoxide and cyanide poisoning.</a:t>
            </a:r>
          </a:p>
          <a:p>
            <a:pPr marL="687388" lvl="1" indent="-344488">
              <a:spcBef>
                <a:spcPts val="0"/>
              </a:spcBef>
              <a:spcAft>
                <a:spcPts val="600"/>
              </a:spcAft>
            </a:pPr>
            <a:r>
              <a:rPr lang="en-US" altLang="en-US" sz="2000" dirty="0" smtClean="0"/>
              <a:t>Severe facial burns: angioedema.</a:t>
            </a:r>
          </a:p>
          <a:p>
            <a:pPr marL="687388" lvl="1" indent="-344488">
              <a:spcBef>
                <a:spcPts val="0"/>
              </a:spcBef>
              <a:spcAft>
                <a:spcPts val="600"/>
              </a:spcAft>
            </a:pPr>
            <a:r>
              <a:rPr lang="en-US" altLang="en-US" sz="2000" dirty="0" smtClean="0"/>
              <a:t>Electrical injuries. </a:t>
            </a:r>
          </a:p>
          <a:p>
            <a:pPr marL="914400" lvl="1" indent="-227013">
              <a:spcBef>
                <a:spcPts val="0"/>
              </a:spcBef>
              <a:spcAft>
                <a:spcPts val="300"/>
              </a:spcAft>
              <a:buFont typeface="Wingdings" panose="05000000000000000000" pitchFamily="2" charset="2"/>
              <a:buChar char="§"/>
            </a:pPr>
            <a:r>
              <a:rPr lang="en-US" altLang="en-US" sz="1800" dirty="0" smtClean="0"/>
              <a:t>Alternating current: Cardiac Arrhythmia </a:t>
            </a:r>
            <a:br>
              <a:rPr lang="en-US" altLang="en-US" sz="1800" dirty="0" smtClean="0"/>
            </a:br>
            <a:r>
              <a:rPr lang="en-US" altLang="en-US" sz="1600" i="1" dirty="0" smtClean="0"/>
              <a:t>(Low voltage &lt;1000V or household voltage in US.)</a:t>
            </a:r>
          </a:p>
          <a:p>
            <a:pPr marL="914400" lvl="1" indent="-227013">
              <a:spcBef>
                <a:spcPts val="600"/>
              </a:spcBef>
              <a:spcAft>
                <a:spcPts val="300"/>
              </a:spcAft>
              <a:buFont typeface="Wingdings" panose="05000000000000000000" pitchFamily="2" charset="2"/>
              <a:buChar char="§"/>
            </a:pPr>
            <a:r>
              <a:rPr lang="en-US" altLang="en-US" sz="1800" dirty="0" smtClean="0"/>
              <a:t>Direct current: Project patient away from power source, fractures from tetany  </a:t>
            </a:r>
            <a:br>
              <a:rPr lang="en-US" altLang="en-US" sz="1800" dirty="0" smtClean="0"/>
            </a:br>
            <a:r>
              <a:rPr lang="en-US" altLang="en-US" sz="1600" i="1" dirty="0" smtClean="0"/>
              <a:t>(High voltage &gt;1000V or transmission wires in US.)</a:t>
            </a:r>
            <a:endParaRPr lang="en-US" altLang="en-US" sz="1600" i="1"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730" y="5692775"/>
            <a:ext cx="457200" cy="457200"/>
          </a:xfrm>
          <a:prstGeom prst="rect">
            <a:avLst/>
          </a:prstGeom>
        </p:spPr>
      </p:pic>
      <p:sp>
        <p:nvSpPr>
          <p:cNvPr id="7" name="TextBox 6"/>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263726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6</a:t>
            </a:fld>
            <a:endParaRPr lang="en-US" altLang="en-US" sz="1200" b="0" dirty="0">
              <a:solidFill>
                <a:srgbClr val="002060"/>
              </a:solidFill>
            </a:endParaRPr>
          </a:p>
        </p:txBody>
      </p:sp>
      <p:sp>
        <p:nvSpPr>
          <p:cNvPr id="4" name="Title 2">
            <a:extLst>
              <a:ext uri="{FF2B5EF4-FFF2-40B4-BE49-F238E27FC236}">
                <a16:creationId xmlns:a16="http://schemas.microsoft.com/office/drawing/2014/main" id="{F14AE6CE-25E2-4005-8B2D-9ED80A03E758}"/>
              </a:ext>
            </a:extLst>
          </p:cNvPr>
          <p:cNvSpPr txBox="1">
            <a:spLocks/>
          </p:cNvSpPr>
          <p:nvPr/>
        </p:nvSpPr>
        <p:spPr>
          <a:xfrm>
            <a:off x="457200" y="0"/>
            <a:ext cx="5430838" cy="1524000"/>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Triage Considerations</a:t>
            </a:r>
            <a:endParaRPr lang="en-US" dirty="0"/>
          </a:p>
        </p:txBody>
      </p:sp>
      <p:sp>
        <p:nvSpPr>
          <p:cNvPr id="5" name="Content Placeholder 1">
            <a:extLst>
              <a:ext uri="{FF2B5EF4-FFF2-40B4-BE49-F238E27FC236}">
                <a16:creationId xmlns:a16="http://schemas.microsoft.com/office/drawing/2014/main" id="{9A504083-754E-4F7C-9904-EB54096BC433}"/>
              </a:ext>
            </a:extLst>
          </p:cNvPr>
          <p:cNvSpPr txBox="1">
            <a:spLocks/>
          </p:cNvSpPr>
          <p:nvPr/>
        </p:nvSpPr>
        <p:spPr>
          <a:xfrm>
            <a:off x="457200" y="1869328"/>
            <a:ext cx="8673192" cy="1918622"/>
          </a:xfrm>
          <a:prstGeom prst="rect">
            <a:avLst/>
          </a:prstGeom>
        </p:spPr>
        <p:txBody>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600"/>
              </a:spcAft>
            </a:pPr>
            <a:r>
              <a:rPr lang="en-US" altLang="en-US" sz="2200" dirty="0" smtClean="0"/>
              <a:t>Delayed: &gt; 20 % total body surface area (TBSA) burns.</a:t>
            </a:r>
          </a:p>
          <a:p>
            <a:pPr marL="342900" lvl="1" indent="-342900">
              <a:spcBef>
                <a:spcPts val="0"/>
              </a:spcBef>
              <a:spcAft>
                <a:spcPts val="600"/>
              </a:spcAft>
              <a:buFont typeface="Lucida Sans Unicode" panose="020B0602030504020204" pitchFamily="34" charset="0"/>
              <a:buChar char="∎"/>
            </a:pPr>
            <a:r>
              <a:rPr lang="en-US" altLang="en-US" sz="2200" dirty="0" smtClean="0"/>
              <a:t>Minimal: &lt; 20 % TBSA burns.</a:t>
            </a:r>
          </a:p>
          <a:p>
            <a:pPr marL="342900" lvl="1" indent="-342900">
              <a:lnSpc>
                <a:spcPts val="2200"/>
              </a:lnSpc>
              <a:spcBef>
                <a:spcPts val="400"/>
              </a:spcBef>
              <a:spcAft>
                <a:spcPts val="600"/>
              </a:spcAft>
              <a:buFont typeface="Lucida Sans Unicode" panose="020B0602030504020204" pitchFamily="34" charset="0"/>
              <a:buChar char="∎"/>
            </a:pPr>
            <a:r>
              <a:rPr lang="en-US" altLang="en-US" sz="2200" dirty="0" smtClean="0"/>
              <a:t>Expectant: &gt;50% TBSA burns in patients unable to be evacuated to higher level of care (i.e. local nationals).  May vary and be lower based on supplies available, such as split Role 2 vs large Role 3.</a:t>
            </a:r>
            <a:endParaRPr lang="en-US" altLang="en-US" sz="2200" dirty="0"/>
          </a:p>
        </p:txBody>
      </p:sp>
      <p:pic>
        <p:nvPicPr>
          <p:cNvPr id="6" name="Picture 5" descr="Photo of victim of third degree burns over most of the body." title="third degree burns"/>
          <p:cNvPicPr>
            <a:picLocks noChangeAspect="1"/>
          </p:cNvPicPr>
          <p:nvPr/>
        </p:nvPicPr>
        <p:blipFill>
          <a:blip r:embed="rId5"/>
          <a:stretch>
            <a:fillRect/>
          </a:stretch>
        </p:blipFill>
        <p:spPr>
          <a:xfrm>
            <a:off x="2438400" y="3733800"/>
            <a:ext cx="4343400" cy="2277548"/>
          </a:xfrm>
          <a:prstGeom prst="rect">
            <a:avLst/>
          </a:prstGeom>
          <a:ln w="12700">
            <a:solidFill>
              <a:schemeClr val="tx1"/>
            </a:solidFill>
          </a:ln>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8" y="5715000"/>
            <a:ext cx="457200" cy="457200"/>
          </a:xfrm>
          <a:prstGeom prst="rect">
            <a:avLst/>
          </a:prstGeom>
        </p:spPr>
      </p:pic>
      <p:sp>
        <p:nvSpPr>
          <p:cNvPr id="8" name="TextBox 7"/>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72726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7</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Airway</a:t>
            </a:r>
            <a:endParaRPr lang="en-US" dirty="0"/>
          </a:p>
        </p:txBody>
      </p:sp>
      <p:sp>
        <p:nvSpPr>
          <p:cNvPr id="5" name="Content Placeholder 1">
            <a:extLst>
              <a:ext uri="{FF2B5EF4-FFF2-40B4-BE49-F238E27FC236}">
                <a16:creationId xmlns:a16="http://schemas.microsoft.com/office/drawing/2014/main" id="{A0381084-965B-4685-BA0F-75050DC10D36}"/>
              </a:ext>
            </a:extLst>
          </p:cNvPr>
          <p:cNvSpPr txBox="1">
            <a:spLocks/>
          </p:cNvSpPr>
          <p:nvPr/>
        </p:nvSpPr>
        <p:spPr>
          <a:xfrm>
            <a:off x="457199" y="1860232"/>
            <a:ext cx="5276943" cy="4143376"/>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smtClean="0"/>
              <a:t>Anticipate need for early intubation for:</a:t>
            </a:r>
          </a:p>
          <a:p>
            <a:pPr marL="687388" lvl="1" indent="-347663"/>
            <a:r>
              <a:rPr lang="en-US" sz="2000" dirty="0" smtClean="0">
                <a:solidFill>
                  <a:prstClr val="black"/>
                </a:solidFill>
                <a:latin typeface="Calibri"/>
              </a:rPr>
              <a:t>Severe facial burns.</a:t>
            </a:r>
          </a:p>
          <a:p>
            <a:pPr marL="687388" lvl="1" indent="-347663"/>
            <a:r>
              <a:rPr lang="en-US" sz="2000" dirty="0" smtClean="0">
                <a:solidFill>
                  <a:prstClr val="black"/>
                </a:solidFill>
                <a:latin typeface="Calibri"/>
              </a:rPr>
              <a:t>Extensive burns (&gt;40% TBSA) due to edema from resuscitation requirements.</a:t>
            </a:r>
          </a:p>
          <a:p>
            <a:pPr marL="687388" lvl="1" indent="-347663"/>
            <a:r>
              <a:rPr lang="en-US" sz="2000" dirty="0" smtClean="0">
                <a:solidFill>
                  <a:prstClr val="black"/>
                </a:solidFill>
                <a:latin typeface="Calibri"/>
              </a:rPr>
              <a:t>Smoke inhalation injury.</a:t>
            </a:r>
          </a:p>
          <a:p>
            <a:pPr marL="687388" lvl="1" indent="-347663"/>
            <a:r>
              <a:rPr lang="en-US" sz="2000" dirty="0" smtClean="0">
                <a:solidFill>
                  <a:prstClr val="black"/>
                </a:solidFill>
                <a:latin typeface="Calibri"/>
              </a:rPr>
              <a:t>Prolonged transportation.</a:t>
            </a:r>
          </a:p>
          <a:p>
            <a:pPr>
              <a:spcBef>
                <a:spcPts val="1200"/>
              </a:spcBef>
            </a:pPr>
            <a:r>
              <a:rPr lang="en-US" sz="2200" dirty="0" smtClean="0"/>
              <a:t>Secure the endotracheal tube.</a:t>
            </a:r>
          </a:p>
          <a:p>
            <a:pPr marL="687388" lvl="1" indent="-347663"/>
            <a:r>
              <a:rPr lang="en-US" altLang="en-US" sz="2000" dirty="0" smtClean="0">
                <a:solidFill>
                  <a:prstClr val="black"/>
                </a:solidFill>
                <a:latin typeface="Calibri"/>
              </a:rPr>
              <a:t>Cotton ties (adjustable).</a:t>
            </a:r>
          </a:p>
          <a:p>
            <a:pPr marL="687388" lvl="1" indent="-347663"/>
            <a:r>
              <a:rPr lang="en-US" altLang="en-US" sz="2000" dirty="0" smtClean="0">
                <a:solidFill>
                  <a:prstClr val="black"/>
                </a:solidFill>
                <a:latin typeface="Calibri"/>
              </a:rPr>
              <a:t>Stainless steel wires to premolar tooth.</a:t>
            </a:r>
          </a:p>
          <a:p>
            <a:pPr marL="687388" lvl="1" indent="-347663">
              <a:buClr>
                <a:schemeClr val="tx1"/>
              </a:buClr>
            </a:pPr>
            <a:r>
              <a:rPr lang="en-US" altLang="en-US" sz="2000" b="1" dirty="0" smtClean="0">
                <a:solidFill>
                  <a:srgbClr val="FF0000"/>
                </a:solidFill>
                <a:latin typeface="Calibri"/>
              </a:rPr>
              <a:t>NO TAPE!!!  </a:t>
            </a:r>
            <a:r>
              <a:rPr lang="en-US" altLang="en-US" sz="2000" dirty="0" smtClean="0">
                <a:solidFill>
                  <a:prstClr val="black"/>
                </a:solidFill>
                <a:latin typeface="Calibri"/>
              </a:rPr>
              <a:t/>
            </a:r>
            <a:br>
              <a:rPr lang="en-US" altLang="en-US" sz="2000" dirty="0" smtClean="0">
                <a:solidFill>
                  <a:prstClr val="black"/>
                </a:solidFill>
                <a:latin typeface="Calibri"/>
              </a:rPr>
            </a:br>
            <a:r>
              <a:rPr lang="en-US" altLang="en-US" sz="2000" b="1" i="1" dirty="0" smtClean="0">
                <a:solidFill>
                  <a:prstClr val="black"/>
                </a:solidFill>
                <a:latin typeface="Calibri"/>
              </a:rPr>
              <a:t>Tape and adhesives do NOT work</a:t>
            </a:r>
            <a:r>
              <a:rPr lang="en-US" altLang="en-US" sz="2000" b="1" dirty="0" smtClean="0">
                <a:solidFill>
                  <a:prstClr val="black"/>
                </a:solidFill>
                <a:latin typeface="Calibri"/>
              </a:rPr>
              <a:t>.</a:t>
            </a:r>
          </a:p>
          <a:p>
            <a:endParaRPr lang="en-US" sz="2200" dirty="0"/>
          </a:p>
        </p:txBody>
      </p:sp>
      <p:cxnSp>
        <p:nvCxnSpPr>
          <p:cNvPr id="6" name="Straight Connector 5"/>
          <p:cNvCxnSpPr/>
          <p:nvPr/>
        </p:nvCxnSpPr>
        <p:spPr>
          <a:xfrm>
            <a:off x="5745029" y="1920240"/>
            <a:ext cx="0" cy="402336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image of patient after endotracheal tube is inserted and face is healing." title="Endotracheal tube: healing"/>
          <p:cNvPicPr>
            <a:picLocks noChangeAspect="1"/>
          </p:cNvPicPr>
          <p:nvPr/>
        </p:nvPicPr>
        <p:blipFill>
          <a:blip r:embed="rId5"/>
          <a:stretch>
            <a:fillRect/>
          </a:stretch>
        </p:blipFill>
        <p:spPr>
          <a:xfrm>
            <a:off x="6096000" y="4170180"/>
            <a:ext cx="2514600" cy="1612133"/>
          </a:xfrm>
          <a:prstGeom prst="rect">
            <a:avLst/>
          </a:prstGeom>
          <a:ln w="12700">
            <a:solidFill>
              <a:schemeClr val="tx1"/>
            </a:solidFill>
          </a:ln>
          <a:effectLst/>
        </p:spPr>
      </p:pic>
      <p:pic>
        <p:nvPicPr>
          <p:cNvPr id="8" name="Picture 7" descr="image of patient when endotracheal tube is first secured." title="Endotracheal tube: Initial treatment"/>
          <p:cNvPicPr>
            <a:picLocks noChangeAspect="1"/>
          </p:cNvPicPr>
          <p:nvPr/>
        </p:nvPicPr>
        <p:blipFill>
          <a:blip r:embed="rId6"/>
          <a:stretch>
            <a:fillRect/>
          </a:stretch>
        </p:blipFill>
        <p:spPr>
          <a:xfrm>
            <a:off x="6096000" y="2148840"/>
            <a:ext cx="2490651" cy="1637410"/>
          </a:xfrm>
          <a:prstGeom prst="rect">
            <a:avLst/>
          </a:prstGeom>
          <a:ln w="12700">
            <a:solidFill>
              <a:schemeClr val="tx1"/>
            </a:solidFill>
          </a:ln>
          <a:effec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318" y="5715000"/>
            <a:ext cx="457200" cy="457200"/>
          </a:xfrm>
          <a:prstGeom prst="rect">
            <a:avLst/>
          </a:prstGeom>
        </p:spPr>
      </p:pic>
      <p:sp>
        <p:nvSpPr>
          <p:cNvPr id="10" name="TextBox 9"/>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85052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8</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Inhalation Injury</a:t>
            </a:r>
            <a:endParaRPr lang="en-US" dirty="0"/>
          </a:p>
        </p:txBody>
      </p:sp>
      <p:sp>
        <p:nvSpPr>
          <p:cNvPr id="5" name="Rectangle 4"/>
          <p:cNvSpPr/>
          <p:nvPr/>
        </p:nvSpPr>
        <p:spPr>
          <a:xfrm>
            <a:off x="405306" y="1717276"/>
            <a:ext cx="8281494" cy="523220"/>
          </a:xfrm>
          <a:prstGeom prst="rect">
            <a:avLst/>
          </a:prstGeom>
        </p:spPr>
        <p:txBody>
          <a:bodyPr wrap="square">
            <a:spAutoFit/>
          </a:bodyPr>
          <a:lstStyle/>
          <a:p>
            <a:pPr lvl="0" defTabSz="457200" eaLnBrk="1" hangingPunct="1">
              <a:spcBef>
                <a:spcPct val="20000"/>
              </a:spcBef>
            </a:pPr>
            <a:r>
              <a:rPr lang="en-US" altLang="en-US" sz="2800" b="1" dirty="0">
                <a:solidFill>
                  <a:prstClr val="black"/>
                </a:solidFill>
                <a:latin typeface="Calibri"/>
                <a:cs typeface="+mn-cs"/>
              </a:rPr>
              <a:t>&lt; 20% of burn patients have an inhalation injury</a:t>
            </a:r>
          </a:p>
        </p:txBody>
      </p:sp>
      <p:sp>
        <p:nvSpPr>
          <p:cNvPr id="6" name="Content Placeholder 1">
            <a:extLst>
              <a:ext uri="{FF2B5EF4-FFF2-40B4-BE49-F238E27FC236}">
                <a16:creationId xmlns:a16="http://schemas.microsoft.com/office/drawing/2014/main" id="{A0381084-965B-4685-BA0F-75050DC10D36}"/>
              </a:ext>
            </a:extLst>
          </p:cNvPr>
          <p:cNvSpPr txBox="1">
            <a:spLocks/>
          </p:cNvSpPr>
          <p:nvPr/>
        </p:nvSpPr>
        <p:spPr>
          <a:xfrm>
            <a:off x="480146" y="2247527"/>
            <a:ext cx="5105400" cy="3962400"/>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300"/>
              </a:spcAft>
            </a:pPr>
            <a:r>
              <a:rPr lang="en-US" altLang="en-US" sz="2400" dirty="0" smtClean="0"/>
              <a:t>Mechanisms</a:t>
            </a:r>
          </a:p>
          <a:p>
            <a:pPr marL="687388" lvl="1" indent="-347663">
              <a:spcBef>
                <a:spcPts val="0"/>
              </a:spcBef>
              <a:buClr>
                <a:schemeClr val="tx1"/>
              </a:buClr>
            </a:pPr>
            <a:r>
              <a:rPr lang="en-US" sz="2200" dirty="0" smtClean="0">
                <a:solidFill>
                  <a:prstClr val="black"/>
                </a:solidFill>
              </a:rPr>
              <a:t>Enclosed space.</a:t>
            </a:r>
          </a:p>
          <a:p>
            <a:pPr lvl="2" indent="-227013">
              <a:spcBef>
                <a:spcPts val="0"/>
              </a:spcBef>
              <a:buSzPct val="100000"/>
            </a:pPr>
            <a:r>
              <a:rPr lang="en-US" sz="2000" dirty="0" smtClean="0">
                <a:solidFill>
                  <a:prstClr val="black"/>
                </a:solidFill>
              </a:rPr>
              <a:t>Structural fires.</a:t>
            </a:r>
          </a:p>
          <a:p>
            <a:pPr lvl="2" indent="-227013">
              <a:buSzPct val="100000"/>
            </a:pPr>
            <a:r>
              <a:rPr lang="en-US" sz="2000" dirty="0" smtClean="0">
                <a:solidFill>
                  <a:prstClr val="black"/>
                </a:solidFill>
              </a:rPr>
              <a:t>Vehicle fires.</a:t>
            </a:r>
          </a:p>
          <a:p>
            <a:pPr marL="687388" lvl="1" indent="-347663">
              <a:spcBef>
                <a:spcPts val="300"/>
              </a:spcBef>
            </a:pPr>
            <a:r>
              <a:rPr lang="en-US" sz="2200" dirty="0" smtClean="0">
                <a:solidFill>
                  <a:prstClr val="black"/>
                </a:solidFill>
              </a:rPr>
              <a:t>Large explosions.</a:t>
            </a:r>
          </a:p>
          <a:p>
            <a:pPr marL="342900" lvl="1" indent="-342900">
              <a:spcBef>
                <a:spcPts val="1200"/>
              </a:spcBef>
              <a:spcAft>
                <a:spcPts val="300"/>
              </a:spcAft>
              <a:buFont typeface="Lucida Sans Unicode" panose="020B0602030504020204" pitchFamily="34" charset="0"/>
              <a:buChar char="∎"/>
            </a:pPr>
            <a:r>
              <a:rPr lang="en-US" altLang="en-US" dirty="0" smtClean="0">
                <a:solidFill>
                  <a:prstClr val="black"/>
                </a:solidFill>
              </a:rPr>
              <a:t>Symptoms</a:t>
            </a:r>
          </a:p>
          <a:p>
            <a:pPr marL="687388" lvl="1" indent="-347663">
              <a:spcBef>
                <a:spcPts val="0"/>
              </a:spcBef>
            </a:pPr>
            <a:r>
              <a:rPr lang="en-US" altLang="en-US" sz="2200" dirty="0" smtClean="0">
                <a:solidFill>
                  <a:prstClr val="black"/>
                </a:solidFill>
              </a:rPr>
              <a:t>Carbonaceous sputum.</a:t>
            </a:r>
          </a:p>
          <a:p>
            <a:pPr marL="687388" lvl="1" indent="-347663">
              <a:spcBef>
                <a:spcPts val="400"/>
              </a:spcBef>
            </a:pPr>
            <a:r>
              <a:rPr lang="en-US" altLang="en-US" sz="2200" dirty="0" smtClean="0">
                <a:solidFill>
                  <a:prstClr val="black"/>
                </a:solidFill>
              </a:rPr>
              <a:t>Hoarseness.</a:t>
            </a:r>
          </a:p>
          <a:p>
            <a:pPr marL="687388" lvl="1" indent="-347663">
              <a:spcBef>
                <a:spcPts val="400"/>
              </a:spcBef>
            </a:pPr>
            <a:r>
              <a:rPr lang="en-US" altLang="en-US" sz="2200" dirty="0" smtClean="0">
                <a:solidFill>
                  <a:prstClr val="black"/>
                </a:solidFill>
              </a:rPr>
              <a:t>Singed facial hairs.</a:t>
            </a:r>
          </a:p>
          <a:p>
            <a:pPr marL="687388" lvl="1" indent="-347663">
              <a:spcBef>
                <a:spcPts val="400"/>
              </a:spcBef>
            </a:pPr>
            <a:r>
              <a:rPr lang="en-US" altLang="en-US" sz="2200" dirty="0" smtClean="0">
                <a:solidFill>
                  <a:prstClr val="black"/>
                </a:solidFill>
              </a:rPr>
              <a:t>Rhonchorous lung sounds.</a:t>
            </a:r>
            <a:endParaRPr lang="en-US" altLang="en-US" sz="2200" dirty="0">
              <a:solidFill>
                <a:prstClr val="black"/>
              </a:solidFill>
            </a:endParaRPr>
          </a:p>
        </p:txBody>
      </p:sp>
      <p:cxnSp>
        <p:nvCxnSpPr>
          <p:cNvPr id="7" name="Straight Connector 6"/>
          <p:cNvCxnSpPr/>
          <p:nvPr/>
        </p:nvCxnSpPr>
        <p:spPr>
          <a:xfrm>
            <a:off x="5257800" y="2362200"/>
            <a:ext cx="0" cy="36576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photo of Inhalation burn injury" title="Inhalation burn injury"/>
          <p:cNvPicPr>
            <a:picLocks noChangeAspect="1"/>
          </p:cNvPicPr>
          <p:nvPr/>
        </p:nvPicPr>
        <p:blipFill>
          <a:blip r:embed="rId5"/>
          <a:stretch>
            <a:fillRect/>
          </a:stretch>
        </p:blipFill>
        <p:spPr>
          <a:xfrm>
            <a:off x="5715000" y="2667948"/>
            <a:ext cx="3048000" cy="2902634"/>
          </a:xfrm>
          <a:prstGeom prst="rect">
            <a:avLst/>
          </a:prstGeom>
          <a:ln w="12700">
            <a:solidFill>
              <a:schemeClr val="tx1"/>
            </a:solidFill>
          </a:ln>
          <a:effec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946" y="5679174"/>
            <a:ext cx="457200" cy="457200"/>
          </a:xfrm>
          <a:prstGeom prst="rect">
            <a:avLst/>
          </a:prstGeom>
        </p:spPr>
      </p:pic>
      <p:sp>
        <p:nvSpPr>
          <p:cNvPr id="10" name="TextBox 9"/>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263435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“Medically Ready Force…Ready Medical Force”</a:t>
            </a:r>
            <a:endParaRPr lang="en-US" dirty="0"/>
          </a:p>
        </p:txBody>
      </p:sp>
      <p:sp>
        <p:nvSpPr>
          <p:cNvPr id="3" name="Slide Number Placeholder 2"/>
          <p:cNvSpPr>
            <a:spLocks noGrp="1"/>
          </p:cNvSpPr>
          <p:nvPr>
            <p:ph type="sldNum" sz="quarter" idx="12"/>
          </p:nvPr>
        </p:nvSpPr>
        <p:spPr/>
        <p:txBody>
          <a:bodyPr/>
          <a:lstStyle/>
          <a:p>
            <a:pPr>
              <a:defRPr/>
            </a:pPr>
            <a:fld id="{5FF17875-BBEC-41C2-8C82-D57AA3BBF0E7}" type="slidenum">
              <a:rPr lang="en-US" altLang="en-US" sz="1200" b="0" smtClean="0">
                <a:solidFill>
                  <a:srgbClr val="002060"/>
                </a:solidFill>
              </a:rPr>
              <a:pPr>
                <a:defRPr/>
              </a:pPr>
              <a:t>9</a:t>
            </a:fld>
            <a:endParaRPr lang="en-US" altLang="en-US" sz="1200" b="0" dirty="0">
              <a:solidFill>
                <a:srgbClr val="002060"/>
              </a:solidFill>
            </a:endParaRPr>
          </a:p>
        </p:txBody>
      </p:sp>
      <p:sp>
        <p:nvSpPr>
          <p:cNvPr id="4" name="Title 2">
            <a:extLst>
              <a:ext uri="{FF2B5EF4-FFF2-40B4-BE49-F238E27FC236}">
                <a16:creationId xmlns:a16="http://schemas.microsoft.com/office/drawing/2014/main" id="{49D67883-4B2E-4EA5-ACE1-B51D9889C8B2}"/>
              </a:ext>
            </a:extLst>
          </p:cNvPr>
          <p:cNvSpPr txBox="1">
            <a:spLocks/>
          </p:cNvSpPr>
          <p:nvPr/>
        </p:nvSpPr>
        <p:spPr>
          <a:xfrm>
            <a:off x="457200" y="-1"/>
            <a:ext cx="5430838" cy="1539875"/>
          </a:xfrm>
          <a:prstGeom prst="rect">
            <a:avLst/>
          </a:prstGeom>
        </p:spPr>
        <p:txBody>
          <a:bodyPr anchor="ctr"/>
          <a:lstStyle>
            <a:lvl1pPr algn="l" rtl="0" eaLnBrk="1" fontAlgn="base" hangingPunct="1">
              <a:spcBef>
                <a:spcPct val="0"/>
              </a:spcBef>
              <a:spcAft>
                <a:spcPct val="0"/>
              </a:spcAft>
              <a:defRPr sz="3200" b="1" kern="120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Calibri" pitchFamily="34" charset="0"/>
              </a:defRPr>
            </a:lvl2pPr>
            <a:lvl3pPr algn="l" rtl="0" eaLnBrk="1" fontAlgn="base" hangingPunct="1">
              <a:spcBef>
                <a:spcPct val="0"/>
              </a:spcBef>
              <a:spcAft>
                <a:spcPct val="0"/>
              </a:spcAft>
              <a:defRPr sz="3200" b="1">
                <a:solidFill>
                  <a:schemeClr val="tx1"/>
                </a:solidFill>
                <a:latin typeface="Calibri" pitchFamily="34" charset="0"/>
              </a:defRPr>
            </a:lvl3pPr>
            <a:lvl4pPr algn="l" rtl="0" eaLnBrk="1" fontAlgn="base" hangingPunct="1">
              <a:spcBef>
                <a:spcPct val="0"/>
              </a:spcBef>
              <a:spcAft>
                <a:spcPct val="0"/>
              </a:spcAft>
              <a:defRPr sz="3200" b="1">
                <a:solidFill>
                  <a:schemeClr val="tx1"/>
                </a:solidFill>
                <a:latin typeface="Calibri" pitchFamily="34" charset="0"/>
              </a:defRPr>
            </a:lvl4pPr>
            <a:lvl5pPr algn="l" rtl="0" eaLnBrk="1" fontAlgn="base" hangingPunct="1">
              <a:spcBef>
                <a:spcPct val="0"/>
              </a:spcBef>
              <a:spcAft>
                <a:spcPct val="0"/>
              </a:spcAft>
              <a:defRPr sz="3200" b="1">
                <a:solidFill>
                  <a:schemeClr val="tx1"/>
                </a:solidFill>
                <a:latin typeface="Calibri" pitchFamily="34"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r>
              <a:rPr lang="en-US" sz="2400" smtClean="0">
                <a:solidFill>
                  <a:srgbClr val="000099"/>
                </a:solidFill>
              </a:rPr>
              <a:t>EWS Burn Care </a:t>
            </a:r>
            <a:br>
              <a:rPr lang="en-US" sz="2400" smtClean="0">
                <a:solidFill>
                  <a:srgbClr val="000099"/>
                </a:solidFill>
              </a:rPr>
            </a:br>
            <a:r>
              <a:rPr lang="en-US" smtClean="0"/>
              <a:t>Inhalation Injury</a:t>
            </a:r>
            <a:endParaRPr lang="en-US" dirty="0"/>
          </a:p>
        </p:txBody>
      </p:sp>
      <p:sp>
        <p:nvSpPr>
          <p:cNvPr id="6" name="Content Placeholder 1">
            <a:extLst>
              <a:ext uri="{FF2B5EF4-FFF2-40B4-BE49-F238E27FC236}">
                <a16:creationId xmlns:a16="http://schemas.microsoft.com/office/drawing/2014/main" id="{A0381084-965B-4685-BA0F-75050DC10D36}"/>
              </a:ext>
            </a:extLst>
          </p:cNvPr>
          <p:cNvSpPr txBox="1">
            <a:spLocks/>
          </p:cNvSpPr>
          <p:nvPr/>
        </p:nvSpPr>
        <p:spPr>
          <a:xfrm>
            <a:off x="457200" y="2057400"/>
            <a:ext cx="7696200" cy="2822008"/>
          </a:xfrm>
          <a:prstGeom prst="rect">
            <a:avLst/>
          </a:prstGeom>
        </p:spPr>
        <p:txBody>
          <a:bodyPr>
            <a:noAutofit/>
          </a:bodyPr>
          <a:lstStyle>
            <a:lvl1pPr marL="342900" indent="-342900" algn="l" rtl="0" eaLnBrk="1" fontAlgn="base" hangingPunct="1">
              <a:spcBef>
                <a:spcPct val="20000"/>
              </a:spcBef>
              <a:spcAft>
                <a:spcPct val="0"/>
              </a:spcAft>
              <a:buFont typeface="Lucida Sans Unicode" panose="020B0602030504020204" pitchFamily="34" charset="0"/>
              <a:buChar char="∎"/>
              <a:defRPr sz="2800" kern="1200">
                <a:solidFill>
                  <a:schemeClr val="tx1"/>
                </a:solidFill>
                <a:latin typeface="+mn-lt"/>
                <a:ea typeface="+mn-ea"/>
                <a:cs typeface="+mn-cs"/>
              </a:defRPr>
            </a:lvl1pPr>
            <a:lvl2pPr marL="685800" indent="-338138"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mn-lt"/>
                <a:ea typeface="+mn-ea"/>
                <a:cs typeface="+mn-cs"/>
              </a:defRPr>
            </a:lvl2pPr>
            <a:lvl3pPr marL="914400" indent="-228600" algn="l" rtl="0" eaLnBrk="1" fontAlgn="base" hangingPunct="1">
              <a:spcBef>
                <a:spcPct val="20000"/>
              </a:spcBef>
              <a:spcAft>
                <a:spcPct val="0"/>
              </a:spcAft>
              <a:buFont typeface="Wingdings" panose="05000000000000000000" pitchFamily="2" charset="2"/>
              <a:buChar char="§"/>
              <a:defRPr sz="2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Lucida Sans Unicode" panose="020B0602030504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Lucida Sans Unicode" panose="020B0602030504020204" pitchFamily="34" charset="0"/>
              <a:buChar char="∎"/>
            </a:pPr>
            <a:r>
              <a:rPr lang="en-US" altLang="en-US" dirty="0" smtClean="0"/>
              <a:t>Diagnosed via </a:t>
            </a:r>
            <a:r>
              <a:rPr lang="en-US" altLang="en-US" b="1" dirty="0" err="1" smtClean="0"/>
              <a:t>Fiberoptic</a:t>
            </a:r>
            <a:r>
              <a:rPr lang="en-US" altLang="en-US" b="1" dirty="0" smtClean="0"/>
              <a:t> Bronchoscopy</a:t>
            </a:r>
            <a:r>
              <a:rPr lang="en-US" altLang="en-US" dirty="0" smtClean="0"/>
              <a:t>: </a:t>
            </a:r>
            <a:br>
              <a:rPr lang="en-US" altLang="en-US" dirty="0" smtClean="0"/>
            </a:br>
            <a:r>
              <a:rPr lang="en-US" altLang="en-US" i="1" dirty="0" smtClean="0"/>
              <a:t>Perform as soon as available.</a:t>
            </a:r>
          </a:p>
          <a:p>
            <a:pPr marL="687388" lvl="1" indent="-347663">
              <a:spcBef>
                <a:spcPts val="1200"/>
              </a:spcBef>
            </a:pPr>
            <a:r>
              <a:rPr lang="en-US" sz="2200" dirty="0" smtClean="0">
                <a:solidFill>
                  <a:prstClr val="black"/>
                </a:solidFill>
              </a:rPr>
              <a:t>Bronchoscopy can clear out epithelial and hemorrhagic casts that obstruct the bronchioles.</a:t>
            </a:r>
          </a:p>
          <a:p>
            <a:pPr marL="687388" lvl="1" indent="-347663">
              <a:spcBef>
                <a:spcPts val="1200"/>
              </a:spcBef>
            </a:pPr>
            <a:r>
              <a:rPr lang="en-US" sz="2200" dirty="0" smtClean="0">
                <a:solidFill>
                  <a:prstClr val="black"/>
                </a:solidFill>
              </a:rPr>
              <a:t>Until airways clear of casts, administer 5000 U aerosolized heparin mixed with albuterol down endotracheal tube Q4H.</a:t>
            </a:r>
            <a:endParaRPr lang="en-US" sz="2200" dirty="0">
              <a:solidFill>
                <a:prstClr val="black"/>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5715000"/>
            <a:ext cx="457200" cy="457200"/>
          </a:xfrm>
          <a:prstGeom prst="rect">
            <a:avLst/>
          </a:prstGeom>
        </p:spPr>
      </p:pic>
      <p:sp>
        <p:nvSpPr>
          <p:cNvPr id="8" name="TextBox 7"/>
          <p:cNvSpPr txBox="1"/>
          <p:nvPr/>
        </p:nvSpPr>
        <p:spPr>
          <a:xfrm>
            <a:off x="228600" y="6356350"/>
            <a:ext cx="1371600" cy="276999"/>
          </a:xfrm>
          <a:prstGeom prst="rect">
            <a:avLst/>
          </a:prstGeom>
          <a:noFill/>
        </p:spPr>
        <p:txBody>
          <a:bodyPr wrap="square" rtlCol="0">
            <a:spAutoFit/>
          </a:bodyPr>
          <a:lstStyle/>
          <a:p>
            <a:r>
              <a:rPr lang="en-US" sz="1200" dirty="0" smtClean="0">
                <a:solidFill>
                  <a:schemeClr val="tx2"/>
                </a:solidFill>
              </a:rPr>
              <a:t>2021, v1.1</a:t>
            </a:r>
            <a:endParaRPr lang="en-US" sz="1200" dirty="0">
              <a:solidFill>
                <a:schemeClr val="tx2"/>
              </a:solidFill>
            </a:endParaRPr>
          </a:p>
        </p:txBody>
      </p:sp>
    </p:spTree>
    <p:extLst>
      <p:ext uri="{BB962C8B-B14F-4D97-AF65-F5344CB8AC3E}">
        <p14:creationId xmlns:p14="http://schemas.microsoft.com/office/powerpoint/2010/main" val="346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1_DHA template 2014-04-2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9F98973C-1772-4B42-9A67-3A4154403412}" vid="{177648D5-7665-4FBF-AC73-D5FF1FCF83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DHA_Presentation_Template-Standard</Template>
  <TotalTime>245</TotalTime>
  <Words>7840</Words>
  <Application>Microsoft Office PowerPoint</Application>
  <PresentationFormat>On-screen Show (4:3)</PresentationFormat>
  <Paragraphs>577</Paragraphs>
  <Slides>39</Slides>
  <Notes>38</Notes>
  <HiddenSlides>0</HiddenSlides>
  <MMClips>38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MS PGothic</vt:lpstr>
      <vt:lpstr>Arial</vt:lpstr>
      <vt:lpstr>Calibri</vt:lpstr>
      <vt:lpstr>Lucida Sans Unicode</vt:lpstr>
      <vt:lpstr>Symbol</vt:lpstr>
      <vt:lpstr>Wingdings</vt:lpstr>
      <vt:lpstr>Wingdings 3</vt:lpstr>
      <vt:lpstr>1_DHA template 2014-04-22</vt:lpstr>
      <vt:lpstr>Burn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Burn_Care_EWSC_1.1</dc:title>
  <dc:creator>Graybill, John Christopher LTC USARMY MEDCOM BAMC (USA)</dc:creator>
  <cp:keywords>Burn;angioedema;electrical injury;chemical burn;TBSA;eschar compartment syndrome;resuscitation</cp:keywords>
  <cp:lastModifiedBy>Kurkowski, Cynthia R</cp:lastModifiedBy>
  <cp:revision>26</cp:revision>
  <cp:lastPrinted>2018-03-13T20:39:24Z</cp:lastPrinted>
  <dcterms:created xsi:type="dcterms:W3CDTF">2021-01-29T20:36:15Z</dcterms:created>
  <dcterms:modified xsi:type="dcterms:W3CDTF">2021-03-12T19:19:29Z</dcterms:modified>
</cp:coreProperties>
</file>